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notesSlides/notesSlide15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drawings/drawing1.xml" ContentType="application/vnd.openxmlformats-officedocument.drawingml.chartshape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5.xml" ContentType="application/vnd.openxmlformats-officedocument.drawingml.chart+xml"/>
  <Override PartName="/ppt/notesSlides/notesSlide19.xml" ContentType="application/vnd.openxmlformats-officedocument.presentationml.notesSlid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theme/themeOverride2.xml" ContentType="application/vnd.openxmlformats-officedocument.themeOverride+xml"/>
  <Override PartName="/ppt/notesSlides/notesSlide20.xml" ContentType="application/vnd.openxmlformats-officedocument.presentationml.notesSlide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theme/themeOverride3.xml" ContentType="application/vnd.openxmlformats-officedocument.themeOverr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11.xml" ContentType="application/vnd.openxmlformats-officedocument.drawingml.chart+xml"/>
  <Override PartName="/ppt/notesSlides/notesSlide36.xml" ContentType="application/vnd.openxmlformats-officedocument.presentationml.notesSlide+xml"/>
  <Override PartName="/ppt/charts/chart12.xml" ContentType="application/vnd.openxmlformats-officedocument.drawingml.chart+xml"/>
  <Override PartName="/ppt/notesSlides/notesSlide37.xml" ContentType="application/vnd.openxmlformats-officedocument.presentationml.notesSlide+xml"/>
  <Override PartName="/ppt/charts/chart13.xml" ContentType="application/vnd.openxmlformats-officedocument.drawingml.chart+xml"/>
  <Override PartName="/ppt/notesSlides/notesSlide38.xml" ContentType="application/vnd.openxmlformats-officedocument.presentationml.notesSlide+xml"/>
  <Override PartName="/ppt/charts/chart14.xml" ContentType="application/vnd.openxmlformats-officedocument.drawingml.chart+xml"/>
  <Override PartName="/ppt/notesSlides/notesSlide39.xml" ContentType="application/vnd.openxmlformats-officedocument.presentationml.notesSlide+xml"/>
  <Override PartName="/ppt/charts/chart15.xml" ContentType="application/vnd.openxmlformats-officedocument.drawingml.chart+xml"/>
  <Override PartName="/ppt/notesSlides/notesSlide40.xml" ContentType="application/vnd.openxmlformats-officedocument.presentationml.notesSlide+xml"/>
  <Override PartName="/ppt/charts/chart16.xml" ContentType="application/vnd.openxmlformats-officedocument.drawingml.chart+xml"/>
  <Override PartName="/ppt/notesSlides/notesSlide41.xml" ContentType="application/vnd.openxmlformats-officedocument.presentationml.notesSlide+xml"/>
  <Override PartName="/ppt/charts/chart17.xml" ContentType="application/vnd.openxmlformats-officedocument.drawingml.chart+xml"/>
  <Override PartName="/ppt/notesSlides/notesSlide42.xml" ContentType="application/vnd.openxmlformats-officedocument.presentationml.notesSlide+xml"/>
  <Override PartName="/ppt/charts/chart18.xml" ContentType="application/vnd.openxmlformats-officedocument.drawingml.chart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  <p:sldMasterId id="2147483673" r:id="rId2"/>
  </p:sldMasterIdLst>
  <p:notesMasterIdLst>
    <p:notesMasterId r:id="rId179"/>
  </p:notesMasterIdLst>
  <p:handoutMasterIdLst>
    <p:handoutMasterId r:id="rId180"/>
  </p:handoutMasterIdLst>
  <p:sldIdLst>
    <p:sldId id="866" r:id="rId3"/>
    <p:sldId id="908" r:id="rId4"/>
    <p:sldId id="909" r:id="rId5"/>
    <p:sldId id="887" r:id="rId6"/>
    <p:sldId id="911" r:id="rId7"/>
    <p:sldId id="912" r:id="rId8"/>
    <p:sldId id="939" r:id="rId9"/>
    <p:sldId id="913" r:id="rId10"/>
    <p:sldId id="910" r:id="rId11"/>
    <p:sldId id="875" r:id="rId12"/>
    <p:sldId id="881" r:id="rId13"/>
    <p:sldId id="1014" r:id="rId14"/>
    <p:sldId id="941" r:id="rId15"/>
    <p:sldId id="943" r:id="rId16"/>
    <p:sldId id="942" r:id="rId17"/>
    <p:sldId id="944" r:id="rId18"/>
    <p:sldId id="945" r:id="rId19"/>
    <p:sldId id="949" r:id="rId20"/>
    <p:sldId id="950" r:id="rId21"/>
    <p:sldId id="951" r:id="rId22"/>
    <p:sldId id="994" r:id="rId23"/>
    <p:sldId id="995" r:id="rId24"/>
    <p:sldId id="996" r:id="rId25"/>
    <p:sldId id="960" r:id="rId26"/>
    <p:sldId id="961" r:id="rId27"/>
    <p:sldId id="999" r:id="rId28"/>
    <p:sldId id="963" r:id="rId29"/>
    <p:sldId id="1015" r:id="rId30"/>
    <p:sldId id="915" r:id="rId31"/>
    <p:sldId id="1025" r:id="rId32"/>
    <p:sldId id="930" r:id="rId33"/>
    <p:sldId id="1016" r:id="rId34"/>
    <p:sldId id="922" r:id="rId35"/>
    <p:sldId id="927" r:id="rId36"/>
    <p:sldId id="1012" r:id="rId37"/>
    <p:sldId id="1022" r:id="rId38"/>
    <p:sldId id="923" r:id="rId39"/>
    <p:sldId id="924" r:id="rId40"/>
    <p:sldId id="1023" r:id="rId41"/>
    <p:sldId id="1024" r:id="rId42"/>
    <p:sldId id="933" r:id="rId43"/>
    <p:sldId id="936" r:id="rId44"/>
    <p:sldId id="937" r:id="rId45"/>
    <p:sldId id="938" r:id="rId46"/>
    <p:sldId id="1013" r:id="rId47"/>
    <p:sldId id="940" r:id="rId48"/>
    <p:sldId id="964" r:id="rId49"/>
    <p:sldId id="965" r:id="rId50"/>
    <p:sldId id="966" r:id="rId51"/>
    <p:sldId id="967" r:id="rId52"/>
    <p:sldId id="968" r:id="rId53"/>
    <p:sldId id="969" r:id="rId54"/>
    <p:sldId id="970" r:id="rId55"/>
    <p:sldId id="971" r:id="rId56"/>
    <p:sldId id="972" r:id="rId57"/>
    <p:sldId id="973" r:id="rId58"/>
    <p:sldId id="974" r:id="rId59"/>
    <p:sldId id="975" r:id="rId60"/>
    <p:sldId id="976" r:id="rId61"/>
    <p:sldId id="977" r:id="rId62"/>
    <p:sldId id="978" r:id="rId63"/>
    <p:sldId id="979" r:id="rId64"/>
    <p:sldId id="980" r:id="rId65"/>
    <p:sldId id="981" r:id="rId66"/>
    <p:sldId id="985" r:id="rId67"/>
    <p:sldId id="986" r:id="rId68"/>
    <p:sldId id="1017" r:id="rId69"/>
    <p:sldId id="1018" r:id="rId70"/>
    <p:sldId id="1019" r:id="rId71"/>
    <p:sldId id="1020" r:id="rId72"/>
    <p:sldId id="1021" r:id="rId73"/>
    <p:sldId id="987" r:id="rId74"/>
    <p:sldId id="988" r:id="rId75"/>
    <p:sldId id="1001" r:id="rId76"/>
    <p:sldId id="1002" r:id="rId77"/>
    <p:sldId id="1003" r:id="rId78"/>
    <p:sldId id="1008" r:id="rId79"/>
    <p:sldId id="1026" r:id="rId80"/>
    <p:sldId id="1027" r:id="rId81"/>
    <p:sldId id="1009" r:id="rId82"/>
    <p:sldId id="1010" r:id="rId83"/>
    <p:sldId id="1011" r:id="rId84"/>
    <p:sldId id="1028" r:id="rId85"/>
    <p:sldId id="1029" r:id="rId86"/>
    <p:sldId id="1030" r:id="rId87"/>
    <p:sldId id="1031" r:id="rId88"/>
    <p:sldId id="1032" r:id="rId89"/>
    <p:sldId id="1033" r:id="rId90"/>
    <p:sldId id="1034" r:id="rId91"/>
    <p:sldId id="1035" r:id="rId92"/>
    <p:sldId id="1036" r:id="rId93"/>
    <p:sldId id="1037" r:id="rId94"/>
    <p:sldId id="1038" r:id="rId95"/>
    <p:sldId id="1039" r:id="rId96"/>
    <p:sldId id="1040" r:id="rId97"/>
    <p:sldId id="1041" r:id="rId98"/>
    <p:sldId id="1042" r:id="rId99"/>
    <p:sldId id="1043" r:id="rId100"/>
    <p:sldId id="1044" r:id="rId101"/>
    <p:sldId id="1045" r:id="rId102"/>
    <p:sldId id="1046" r:id="rId103"/>
    <p:sldId id="1047" r:id="rId104"/>
    <p:sldId id="1048" r:id="rId105"/>
    <p:sldId id="1049" r:id="rId106"/>
    <p:sldId id="1050" r:id="rId107"/>
    <p:sldId id="1051" r:id="rId108"/>
    <p:sldId id="1052" r:id="rId109"/>
    <p:sldId id="1053" r:id="rId110"/>
    <p:sldId id="1054" r:id="rId111"/>
    <p:sldId id="1055" r:id="rId112"/>
    <p:sldId id="1056" r:id="rId113"/>
    <p:sldId id="1057" r:id="rId114"/>
    <p:sldId id="1058" r:id="rId115"/>
    <p:sldId id="1059" r:id="rId116"/>
    <p:sldId id="1060" r:id="rId117"/>
    <p:sldId id="1061" r:id="rId118"/>
    <p:sldId id="1062" r:id="rId119"/>
    <p:sldId id="1063" r:id="rId120"/>
    <p:sldId id="1064" r:id="rId121"/>
    <p:sldId id="1065" r:id="rId122"/>
    <p:sldId id="1066" r:id="rId123"/>
    <p:sldId id="1067" r:id="rId124"/>
    <p:sldId id="1068" r:id="rId125"/>
    <p:sldId id="1069" r:id="rId126"/>
    <p:sldId id="1070" r:id="rId127"/>
    <p:sldId id="1071" r:id="rId128"/>
    <p:sldId id="1072" r:id="rId129"/>
    <p:sldId id="1073" r:id="rId130"/>
    <p:sldId id="1074" r:id="rId131"/>
    <p:sldId id="1075" r:id="rId132"/>
    <p:sldId id="1076" r:id="rId133"/>
    <p:sldId id="1077" r:id="rId134"/>
    <p:sldId id="1078" r:id="rId135"/>
    <p:sldId id="1079" r:id="rId136"/>
    <p:sldId id="1080" r:id="rId137"/>
    <p:sldId id="1081" r:id="rId138"/>
    <p:sldId id="1082" r:id="rId139"/>
    <p:sldId id="1083" r:id="rId140"/>
    <p:sldId id="1084" r:id="rId141"/>
    <p:sldId id="1085" r:id="rId142"/>
    <p:sldId id="1086" r:id="rId143"/>
    <p:sldId id="1087" r:id="rId144"/>
    <p:sldId id="1088" r:id="rId145"/>
    <p:sldId id="1089" r:id="rId146"/>
    <p:sldId id="1090" r:id="rId147"/>
    <p:sldId id="1091" r:id="rId148"/>
    <p:sldId id="1092" r:id="rId149"/>
    <p:sldId id="1093" r:id="rId150"/>
    <p:sldId id="1094" r:id="rId151"/>
    <p:sldId id="1095" r:id="rId152"/>
    <p:sldId id="1096" r:id="rId153"/>
    <p:sldId id="1097" r:id="rId154"/>
    <p:sldId id="1098" r:id="rId155"/>
    <p:sldId id="1099" r:id="rId156"/>
    <p:sldId id="1100" r:id="rId157"/>
    <p:sldId id="1101" r:id="rId158"/>
    <p:sldId id="1102" r:id="rId159"/>
    <p:sldId id="1103" r:id="rId160"/>
    <p:sldId id="1104" r:id="rId161"/>
    <p:sldId id="1105" r:id="rId162"/>
    <p:sldId id="1106" r:id="rId163"/>
    <p:sldId id="1107" r:id="rId164"/>
    <p:sldId id="1108" r:id="rId165"/>
    <p:sldId id="1109" r:id="rId166"/>
    <p:sldId id="1110" r:id="rId167"/>
    <p:sldId id="1111" r:id="rId168"/>
    <p:sldId id="1112" r:id="rId169"/>
    <p:sldId id="1113" r:id="rId170"/>
    <p:sldId id="1114" r:id="rId171"/>
    <p:sldId id="1115" r:id="rId172"/>
    <p:sldId id="1116" r:id="rId173"/>
    <p:sldId id="1117" r:id="rId174"/>
    <p:sldId id="1118" r:id="rId175"/>
    <p:sldId id="1119" r:id="rId176"/>
    <p:sldId id="1120" r:id="rId177"/>
    <p:sldId id="1121" r:id="rId178"/>
  </p:sldIdLst>
  <p:sldSz cx="9144000" cy="6858000" type="screen4x3"/>
  <p:notesSz cx="6997700" cy="9271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C8CD"/>
    <a:srgbClr val="FFA3A3"/>
    <a:srgbClr val="FF7171"/>
    <a:srgbClr val="CEDE00"/>
    <a:srgbClr val="8B9600"/>
    <a:srgbClr val="EEFF0D"/>
    <a:srgbClr val="FF0909"/>
    <a:srgbClr val="FAC090"/>
    <a:srgbClr val="E46C0A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57" autoAdjust="0"/>
    <p:restoredTop sz="96639" autoAdjust="0"/>
  </p:normalViewPr>
  <p:slideViewPr>
    <p:cSldViewPr>
      <p:cViewPr varScale="1">
        <p:scale>
          <a:sx n="75" d="100"/>
          <a:sy n="75" d="100"/>
        </p:scale>
        <p:origin x="-282" y="-102"/>
      </p:cViewPr>
      <p:guideLst>
        <p:guide orient="horz" pos="196"/>
        <p:guide pos="2880"/>
      </p:guideLst>
    </p:cSldViewPr>
  </p:slideViewPr>
  <p:outlineViewPr>
    <p:cViewPr>
      <p:scale>
        <a:sx n="33" d="100"/>
        <a:sy n="33" d="100"/>
      </p:scale>
      <p:origin x="0" y="219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1722" y="-96"/>
      </p:cViewPr>
      <p:guideLst>
        <p:guide orient="horz" pos="2920"/>
        <p:guide pos="220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slide" Target="slides/slide152.xml"/><Relationship Id="rId159" Type="http://schemas.openxmlformats.org/officeDocument/2006/relationships/slide" Target="slides/slide157.xml"/><Relationship Id="rId175" Type="http://schemas.openxmlformats.org/officeDocument/2006/relationships/slide" Target="slides/slide173.xml"/><Relationship Id="rId170" Type="http://schemas.openxmlformats.org/officeDocument/2006/relationships/slide" Target="slides/slide168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181" Type="http://schemas.openxmlformats.org/officeDocument/2006/relationships/presProps" Target="pres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slide" Target="slides/slide174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8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72" Type="http://schemas.openxmlformats.org/officeDocument/2006/relationships/slide" Target="slides/slide170.xml"/><Relationship Id="rId180" Type="http://schemas.openxmlformats.org/officeDocument/2006/relationships/handoutMaster" Target="handoutMasters/handoutMaster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tableStyles" Target="tableStyle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teve\Documents\svn\FlashDB\ADMS2011\join.xlsx" TargetMode="External"/></Relationships>
</file>

<file path=ppt/charts/_rels/chart10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3.xm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\\.host\Shared%20Folders\home_spelley\work\WEED09\TotalPower\figure\data_center_data_2k3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\\.host\Shared%20Folders\home_spelley\work\WEED09\TotalPower\figure\data_center_data_2k3.xlsx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file:///\\.host\Shared%20Folders\home_spelley\work\WEED09\TotalPower\figure\data_center_data_2k3.xlsx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file:///\\.host\Shared%20Folders\home_spelley\work\WEED09\TotalPower\figure\data_center_data_2k3.xlsx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file:///\\.host\Shared%20Folders\home_spelley\work\WEED09\TotalPower\figure\data_center_data_2k3.xlsx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file:///\\.host\Shared%20Folders\home_spelley\work\WEED09\TotalPower\figure\data_center_data_2k3.xlsx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file:///\\.host\Shared%20Folders\home_spelley\work\WEED09\TotalPower\figure\data_center_data_2k3.xlsx" TargetMode="External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oleObject" Target="file:///\\.host\Shared%20Folders\home_spelley\work\WEED09\TotalPower\figure\data_center_data_2k3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teve\Documents\svn\FlashDB\ADMS2011\join.xlsx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Steve\Documents\svn\FlashDB\ADMS2011\join.xlsx" TargetMode="External"/><Relationship Id="rId1" Type="http://schemas.openxmlformats.org/officeDocument/2006/relationships/themeOverride" Target="../theme/themeOverride1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\\vmware-host\Shared%20Folders\spelley\work\PowerRouting\asplos\presentation\hamilton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\\vmware-host\Shared%20Folders\spelley\work\PowerRouting\asplos\figure_source\powerrouting_merit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steve\Desktop\powerouting\workNAP.xlsx" TargetMode="External"/><Relationship Id="rId1" Type="http://schemas.openxmlformats.org/officeDocument/2006/relationships/image" Target="../media/image37.png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eve\Desktop\powerouting\workCOMB1.xlsx" TargetMode="External"/><Relationship Id="rId2" Type="http://schemas.openxmlformats.org/officeDocument/2006/relationships/image" Target="../media/image50.png"/><Relationship Id="rId1" Type="http://schemas.openxmlformats.org/officeDocument/2006/relationships/themeOverride" Target="../theme/themeOverride2.xm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>
        <c:manualLayout>
          <c:layoutTarget val="inner"/>
          <c:xMode val="edge"/>
          <c:yMode val="edge"/>
          <c:x val="9.0658217807663727E-2"/>
          <c:y val="0.12037037037037036"/>
          <c:w val="0.88276156482137469"/>
          <c:h val="0.5122211376470503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'join (2)'!$M$2</c:f>
              <c:strCache>
                <c:ptCount val="1"/>
                <c:pt idx="0">
                  <c:v>Disk Sort-Merge</c:v>
                </c:pt>
              </c:strCache>
            </c:strRef>
          </c:tx>
          <c:invertIfNegative val="0"/>
          <c:cat>
            <c:multiLvlStrRef>
              <c:f>'join (2)'!$I$3:$J$15</c:f>
              <c:multiLvlStrCache>
                <c:ptCount val="13"/>
                <c:lvl>
                  <c:pt idx="0">
                    <c:v>1.9x1.9</c:v>
                  </c:pt>
                  <c:pt idx="1">
                    <c:v>3.9x3.9</c:v>
                  </c:pt>
                  <c:pt idx="2">
                    <c:v>3.9x6.8</c:v>
                  </c:pt>
                  <c:pt idx="3">
                    <c:v>6.8x6.8</c:v>
                  </c:pt>
                  <c:pt idx="4">
                    <c:v>6.8x9.7</c:v>
                  </c:pt>
                  <c:pt idx="5">
                    <c:v>9.7x9.7</c:v>
                  </c:pt>
                  <c:pt idx="7">
                    <c:v>1.9x1.9</c:v>
                  </c:pt>
                  <c:pt idx="8">
                    <c:v>3.9x3.9</c:v>
                  </c:pt>
                  <c:pt idx="9">
                    <c:v>3.9x6.8</c:v>
                  </c:pt>
                  <c:pt idx="10">
                    <c:v>6.8x6.8</c:v>
                  </c:pt>
                  <c:pt idx="11">
                    <c:v>6.8x9.7</c:v>
                  </c:pt>
                  <c:pt idx="12">
                    <c:v>9.7x9.7</c:v>
                  </c:pt>
                </c:lvl>
                <c:lvl>
                  <c:pt idx="0">
                    <c:v>5% projectivity (GB)</c:v>
                  </c:pt>
                  <c:pt idx="6">
                    <c:v> </c:v>
                  </c:pt>
                  <c:pt idx="7">
                    <c:v>25% projectivity (GB)</c:v>
                  </c:pt>
                </c:lvl>
              </c:multiLvlStrCache>
            </c:multiLvlStrRef>
          </c:cat>
          <c:val>
            <c:numRef>
              <c:f>'join (2)'!$M$3:$M$15</c:f>
              <c:numCache>
                <c:formatCode>General</c:formatCode>
                <c:ptCount val="13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</c:numCache>
            </c:numRef>
          </c:val>
        </c:ser>
        <c:ser>
          <c:idx val="1"/>
          <c:order val="1"/>
          <c:tx>
            <c:strRef>
              <c:f>'join (2)'!$N$2</c:f>
              <c:strCache>
                <c:ptCount val="1"/>
                <c:pt idx="0">
                  <c:v>Disk Hybrid Hash</c:v>
                </c:pt>
              </c:strCache>
            </c:strRef>
          </c:tx>
          <c:invertIfNegative val="0"/>
          <c:cat>
            <c:multiLvlStrRef>
              <c:f>'join (2)'!$I$3:$J$15</c:f>
              <c:multiLvlStrCache>
                <c:ptCount val="13"/>
                <c:lvl>
                  <c:pt idx="0">
                    <c:v>1.9x1.9</c:v>
                  </c:pt>
                  <c:pt idx="1">
                    <c:v>3.9x3.9</c:v>
                  </c:pt>
                  <c:pt idx="2">
                    <c:v>3.9x6.8</c:v>
                  </c:pt>
                  <c:pt idx="3">
                    <c:v>6.8x6.8</c:v>
                  </c:pt>
                  <c:pt idx="4">
                    <c:v>6.8x9.7</c:v>
                  </c:pt>
                  <c:pt idx="5">
                    <c:v>9.7x9.7</c:v>
                  </c:pt>
                  <c:pt idx="7">
                    <c:v>1.9x1.9</c:v>
                  </c:pt>
                  <c:pt idx="8">
                    <c:v>3.9x3.9</c:v>
                  </c:pt>
                  <c:pt idx="9">
                    <c:v>3.9x6.8</c:v>
                  </c:pt>
                  <c:pt idx="10">
                    <c:v>6.8x6.8</c:v>
                  </c:pt>
                  <c:pt idx="11">
                    <c:v>6.8x9.7</c:v>
                  </c:pt>
                  <c:pt idx="12">
                    <c:v>9.7x9.7</c:v>
                  </c:pt>
                </c:lvl>
                <c:lvl>
                  <c:pt idx="0">
                    <c:v>5% projectivity (GB)</c:v>
                  </c:pt>
                  <c:pt idx="6">
                    <c:v> </c:v>
                  </c:pt>
                  <c:pt idx="7">
                    <c:v>25% projectivity (GB)</c:v>
                  </c:pt>
                </c:lvl>
              </c:multiLvlStrCache>
            </c:multiLvlStrRef>
          </c:cat>
          <c:val>
            <c:numRef>
              <c:f>'join (2)'!$N$3:$N$15</c:f>
              <c:numCache>
                <c:formatCode>General</c:formatCode>
                <c:ptCount val="13"/>
                <c:pt idx="0">
                  <c:v>1.0825176217618608</c:v>
                </c:pt>
                <c:pt idx="1">
                  <c:v>1.2603786228471852</c:v>
                </c:pt>
                <c:pt idx="2">
                  <c:v>1.1790059273345803</c:v>
                </c:pt>
                <c:pt idx="3">
                  <c:v>1.2256981489107075</c:v>
                </c:pt>
                <c:pt idx="4">
                  <c:v>1.2223819877431004</c:v>
                </c:pt>
                <c:pt idx="5">
                  <c:v>1.0969025623274877</c:v>
                </c:pt>
                <c:pt idx="7">
                  <c:v>1.5012856619921013</c:v>
                </c:pt>
                <c:pt idx="8">
                  <c:v>0.8818314565484997</c:v>
                </c:pt>
                <c:pt idx="9">
                  <c:v>0.82543267217794269</c:v>
                </c:pt>
                <c:pt idx="10">
                  <c:v>0.83559033601879995</c:v>
                </c:pt>
                <c:pt idx="11">
                  <c:v>0.82118847599102052</c:v>
                </c:pt>
                <c:pt idx="12">
                  <c:v>0.93942015781325416</c:v>
                </c:pt>
              </c:numCache>
            </c:numRef>
          </c:val>
        </c:ser>
        <c:ser>
          <c:idx val="2"/>
          <c:order val="2"/>
          <c:tx>
            <c:strRef>
              <c:f>'join (2)'!$Q$2</c:f>
              <c:strCache>
                <c:ptCount val="1"/>
                <c:pt idx="0">
                  <c:v>Flash Sort-Merge</c:v>
                </c:pt>
              </c:strCache>
            </c:strRef>
          </c:tx>
          <c:spPr>
            <a:solidFill>
              <a:srgbClr val="E46C0A"/>
            </a:solidFill>
          </c:spPr>
          <c:invertIfNegative val="0"/>
          <c:cat>
            <c:multiLvlStrRef>
              <c:f>'join (2)'!$I$3:$J$15</c:f>
              <c:multiLvlStrCache>
                <c:ptCount val="13"/>
                <c:lvl>
                  <c:pt idx="0">
                    <c:v>1.9x1.9</c:v>
                  </c:pt>
                  <c:pt idx="1">
                    <c:v>3.9x3.9</c:v>
                  </c:pt>
                  <c:pt idx="2">
                    <c:v>3.9x6.8</c:v>
                  </c:pt>
                  <c:pt idx="3">
                    <c:v>6.8x6.8</c:v>
                  </c:pt>
                  <c:pt idx="4">
                    <c:v>6.8x9.7</c:v>
                  </c:pt>
                  <c:pt idx="5">
                    <c:v>9.7x9.7</c:v>
                  </c:pt>
                  <c:pt idx="7">
                    <c:v>1.9x1.9</c:v>
                  </c:pt>
                  <c:pt idx="8">
                    <c:v>3.9x3.9</c:v>
                  </c:pt>
                  <c:pt idx="9">
                    <c:v>3.9x6.8</c:v>
                  </c:pt>
                  <c:pt idx="10">
                    <c:v>6.8x6.8</c:v>
                  </c:pt>
                  <c:pt idx="11">
                    <c:v>6.8x9.7</c:v>
                  </c:pt>
                  <c:pt idx="12">
                    <c:v>9.7x9.7</c:v>
                  </c:pt>
                </c:lvl>
                <c:lvl>
                  <c:pt idx="0">
                    <c:v>5% projectivity (GB)</c:v>
                  </c:pt>
                  <c:pt idx="6">
                    <c:v> </c:v>
                  </c:pt>
                  <c:pt idx="7">
                    <c:v>25% projectivity (GB)</c:v>
                  </c:pt>
                </c:lvl>
              </c:multiLvlStrCache>
            </c:multiLvlStrRef>
          </c:cat>
          <c:val>
            <c:numRef>
              <c:f>'join (2)'!$Q$3:$Q$15</c:f>
              <c:numCache>
                <c:formatCode>General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</c:ser>
        <c:ser>
          <c:idx val="3"/>
          <c:order val="3"/>
          <c:tx>
            <c:strRef>
              <c:f>'join (2)'!$R$2</c:f>
              <c:strCache>
                <c:ptCount val="1"/>
                <c:pt idx="0">
                  <c:v>Flash Hybrid Hash</c:v>
                </c:pt>
              </c:strCache>
            </c:strRef>
          </c:tx>
          <c:spPr>
            <a:solidFill>
              <a:srgbClr val="FAC090"/>
            </a:solidFill>
          </c:spPr>
          <c:invertIfNegative val="0"/>
          <c:cat>
            <c:multiLvlStrRef>
              <c:f>'join (2)'!$I$3:$J$15</c:f>
              <c:multiLvlStrCache>
                <c:ptCount val="13"/>
                <c:lvl>
                  <c:pt idx="0">
                    <c:v>1.9x1.9</c:v>
                  </c:pt>
                  <c:pt idx="1">
                    <c:v>3.9x3.9</c:v>
                  </c:pt>
                  <c:pt idx="2">
                    <c:v>3.9x6.8</c:v>
                  </c:pt>
                  <c:pt idx="3">
                    <c:v>6.8x6.8</c:v>
                  </c:pt>
                  <c:pt idx="4">
                    <c:v>6.8x9.7</c:v>
                  </c:pt>
                  <c:pt idx="5">
                    <c:v>9.7x9.7</c:v>
                  </c:pt>
                  <c:pt idx="7">
                    <c:v>1.9x1.9</c:v>
                  </c:pt>
                  <c:pt idx="8">
                    <c:v>3.9x3.9</c:v>
                  </c:pt>
                  <c:pt idx="9">
                    <c:v>3.9x6.8</c:v>
                  </c:pt>
                  <c:pt idx="10">
                    <c:v>6.8x6.8</c:v>
                  </c:pt>
                  <c:pt idx="11">
                    <c:v>6.8x9.7</c:v>
                  </c:pt>
                  <c:pt idx="12">
                    <c:v>9.7x9.7</c:v>
                  </c:pt>
                </c:lvl>
                <c:lvl>
                  <c:pt idx="0">
                    <c:v>5% projectivity (GB)</c:v>
                  </c:pt>
                  <c:pt idx="6">
                    <c:v> </c:v>
                  </c:pt>
                  <c:pt idx="7">
                    <c:v>25% projectivity (GB)</c:v>
                  </c:pt>
                </c:lvl>
              </c:multiLvlStrCache>
            </c:multiLvlStrRef>
          </c:cat>
          <c:val>
            <c:numRef>
              <c:f>'join (2)'!$R$3:$R$15</c:f>
              <c:numCache>
                <c:formatCode>General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axId val="79242368"/>
        <c:axId val="79244288"/>
      </c:barChart>
      <c:catAx>
        <c:axId val="7924236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800" b="0"/>
                </a:pPr>
                <a:r>
                  <a:rPr lang="en-US" sz="1800" b="0"/>
                  <a:t>Projectivity &amp; Relation Sizes</a:t>
                </a:r>
              </a:p>
            </c:rich>
          </c:tx>
          <c:layout>
            <c:manualLayout>
              <c:xMode val="edge"/>
              <c:yMode val="edge"/>
              <c:x val="0.4054233118992569"/>
              <c:y val="0.92875000000000063"/>
            </c:manualLayout>
          </c:layout>
          <c:overlay val="0"/>
        </c:title>
        <c:majorTickMark val="out"/>
        <c:minorTickMark val="none"/>
        <c:tickLblPos val="nextTo"/>
        <c:txPr>
          <a:bodyPr rot="-5400000" vert="horz"/>
          <a:lstStyle/>
          <a:p>
            <a:pPr>
              <a:defRPr sz="1800"/>
            </a:pPr>
            <a:endParaRPr lang="en-US"/>
          </a:p>
        </c:txPr>
        <c:crossAx val="79244288"/>
        <c:crosses val="autoZero"/>
        <c:auto val="0"/>
        <c:lblAlgn val="ctr"/>
        <c:lblOffset val="0"/>
        <c:tickLblSkip val="2"/>
        <c:tickMarkSkip val="2"/>
        <c:noMultiLvlLbl val="0"/>
      </c:catAx>
      <c:valAx>
        <c:axId val="79244288"/>
        <c:scaling>
          <c:orientation val="minMax"/>
          <c:max val="1.6"/>
          <c:min val="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800" b="0"/>
                </a:pPr>
                <a:r>
                  <a:rPr lang="en-US" sz="1800" b="0"/>
                  <a:t>Runtime Norm.  to Disk Sort-Merge</a:t>
                </a:r>
              </a:p>
            </c:rich>
          </c:tx>
          <c:layout>
            <c:manualLayout>
              <c:xMode val="edge"/>
              <c:yMode val="edge"/>
              <c:x val="0"/>
              <c:y val="3.7037037037037097E-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79242368"/>
        <c:crosses val="autoZero"/>
        <c:crossBetween val="between"/>
        <c:majorUnit val="0.2"/>
      </c:valAx>
    </c:plotArea>
    <c:legend>
      <c:legendPos val="t"/>
      <c:layout/>
      <c:overlay val="0"/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22613652819259669"/>
          <c:y val="2.6107633413786253E-3"/>
          <c:w val="0.65461919630735865"/>
          <c:h val="0.84483346605421694"/>
        </c:manualLayout>
      </c:layout>
      <c:pie3DChart>
        <c:varyColors val="1"/>
        <c:ser>
          <c:idx val="0"/>
          <c:order val="0"/>
          <c:explosion val="1"/>
          <c:dPt>
            <c:idx val="0"/>
            <c:bubble3D val="0"/>
            <c:explosion val="0"/>
          </c:dPt>
          <c:dPt>
            <c:idx val="1"/>
            <c:bubble3D val="0"/>
            <c:explosion val="0"/>
          </c:dPt>
          <c:dPt>
            <c:idx val="2"/>
            <c:bubble3D val="0"/>
            <c:explosion val="0"/>
          </c:dPt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dirty="0" smtClean="0"/>
                      <a:t>56%</a:t>
                    </a:r>
                    <a:endParaRPr lang="en-US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layout>
                <c:manualLayout>
                  <c:x val="0.11932165806860356"/>
                  <c:y val="-3.3264892718750681E-2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5%</a:t>
                    </a:r>
                    <a:endParaRPr lang="en-US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"/>
              <c:layout>
                <c:manualLayout>
                  <c:x val="-8.84061906054847E-2"/>
                  <c:y val="5.628215112133033E-2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8%</a:t>
                    </a:r>
                    <a:endParaRPr lang="en-US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</c:dLbl>
            <c:txPr>
              <a:bodyPr/>
              <a:lstStyle/>
              <a:p>
                <a:pPr>
                  <a:defRPr sz="1600" b="1" i="0">
                    <a:latin typeface="Calibri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</c:dLbls>
          <c:cat>
            <c:strRef>
              <c:f>Sheet1!$A$1:$A$5</c:f>
              <c:strCache>
                <c:ptCount val="5"/>
                <c:pt idx="0">
                  <c:v>IT Equipment</c:v>
                </c:pt>
                <c:pt idx="1">
                  <c:v>Cooling</c:v>
                </c:pt>
                <c:pt idx="2">
                  <c:v>Power Conditioning</c:v>
                </c:pt>
                <c:pt idx="3">
                  <c:v>Network</c:v>
                </c:pt>
                <c:pt idx="4">
                  <c:v>Lighting</c:v>
                </c:pt>
              </c:strCache>
            </c:strRef>
          </c:cat>
          <c:val>
            <c:numRef>
              <c:f>Sheet1!$B$1:$B$5</c:f>
              <c:numCache>
                <c:formatCode>0%</c:formatCode>
                <c:ptCount val="5"/>
                <c:pt idx="0">
                  <c:v>0.56000000000000005</c:v>
                </c:pt>
                <c:pt idx="1">
                  <c:v>0.30000000000000016</c:v>
                </c:pt>
                <c:pt idx="2">
                  <c:v>8.0000000000000043E-2</c:v>
                </c:pt>
                <c:pt idx="3">
                  <c:v>5.0000000000000024E-2</c:v>
                </c:pt>
                <c:pt idx="4">
                  <c:v>1.0000000000000005E-2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</c:pie3DChart>
      <c:spPr>
        <a:scene3d>
          <a:camera prst="orthographicFront"/>
          <a:lightRig rig="threePt" dir="t"/>
        </a:scene3d>
        <a:sp3d prstMaterial="dkEdge"/>
      </c:spPr>
    </c:plotArea>
    <c:legend>
      <c:legendPos val="r"/>
      <c:layout>
        <c:manualLayout>
          <c:xMode val="edge"/>
          <c:yMode val="edge"/>
          <c:x val="8.412865417684863E-2"/>
          <c:y val="0.66920652834396566"/>
          <c:w val="0.91587134582315133"/>
          <c:h val="0.26926196055406432"/>
        </c:manualLayout>
      </c:layout>
      <c:overlay val="0"/>
      <c:txPr>
        <a:bodyPr/>
        <a:lstStyle/>
        <a:p>
          <a:pPr>
            <a:defRPr sz="1700" baseline="0">
              <a:latin typeface="Calibri" pitchFamily="34" charset="0"/>
            </a:defRPr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data_center_data!$F$9</c:f>
              <c:strCache>
                <c:ptCount val="1"/>
                <c:pt idx="0">
                  <c:v>Server</c:v>
                </c:pt>
              </c:strCache>
            </c:strRef>
          </c:tx>
          <c:spPr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60000">
                  <a:srgbClr val="2D2D8A"/>
                </a:gs>
              </a:gsLst>
              <a:lin ang="2700000" scaled="1"/>
            </a:gradFill>
          </c:spPr>
          <c:invertIfNegative val="0"/>
          <c:cat>
            <c:strRef>
              <c:f>data_center_data!$E$10:$E$15</c:f>
              <c:strCache>
                <c:ptCount val="6"/>
                <c:pt idx="0">
                  <c:v>Austin</c:v>
                </c:pt>
                <c:pt idx="1">
                  <c:v>Ann Arbor</c:v>
                </c:pt>
                <c:pt idx="2">
                  <c:v>+Consolidation</c:v>
                </c:pt>
                <c:pt idx="3">
                  <c:v>+PowerNap</c:v>
                </c:pt>
                <c:pt idx="4">
                  <c:v>+Opt. Cooling</c:v>
                </c:pt>
                <c:pt idx="5">
                  <c:v>+Container</c:v>
                </c:pt>
              </c:strCache>
            </c:strRef>
          </c:cat>
          <c:val>
            <c:numRef>
              <c:f>data_center_data!$F$10:$F$15</c:f>
              <c:numCache>
                <c:formatCode>0</c:formatCode>
                <c:ptCount val="6"/>
                <c:pt idx="0">
                  <c:v>4121.6798000000008</c:v>
                </c:pt>
                <c:pt idx="1">
                  <c:v>4121.6798000000008</c:v>
                </c:pt>
                <c:pt idx="2">
                  <c:v>2238.5920000000001</c:v>
                </c:pt>
                <c:pt idx="3">
                  <c:v>1611.6559999999999</c:v>
                </c:pt>
                <c:pt idx="4">
                  <c:v>1611.6559999999999</c:v>
                </c:pt>
                <c:pt idx="5">
                  <c:v>1611.6559999999999</c:v>
                </c:pt>
              </c:numCache>
            </c:numRef>
          </c:val>
        </c:ser>
        <c:ser>
          <c:idx val="1"/>
          <c:order val="1"/>
          <c:tx>
            <c:strRef>
              <c:f>data_center_data!$G$9</c:f>
              <c:strCache>
                <c:ptCount val="1"/>
                <c:pt idx="0">
                  <c:v>Chiller</c:v>
                </c:pt>
              </c:strCache>
            </c:strRef>
          </c:tx>
          <c:spPr>
            <a:gradFill>
              <a:gsLst>
                <a:gs pos="0">
                  <a:srgbClr val="FFC1C1"/>
                </a:gs>
                <a:gs pos="60000">
                  <a:srgbClr val="820000"/>
                </a:gs>
              </a:gsLst>
              <a:lin ang="2700000" scaled="1"/>
            </a:gradFill>
          </c:spPr>
          <c:invertIfNegative val="0"/>
          <c:cat>
            <c:strRef>
              <c:f>data_center_data!$E$10:$E$15</c:f>
              <c:strCache>
                <c:ptCount val="6"/>
                <c:pt idx="0">
                  <c:v>Austin</c:v>
                </c:pt>
                <c:pt idx="1">
                  <c:v>Ann Arbor</c:v>
                </c:pt>
                <c:pt idx="2">
                  <c:v>+Consolidation</c:v>
                </c:pt>
                <c:pt idx="3">
                  <c:v>+PowerNap</c:v>
                </c:pt>
                <c:pt idx="4">
                  <c:v>+Opt. Cooling</c:v>
                </c:pt>
                <c:pt idx="5">
                  <c:v>+Container</c:v>
                </c:pt>
              </c:strCache>
            </c:strRef>
          </c:cat>
          <c:val>
            <c:numRef>
              <c:f>data_center_data!$G$10:$G$15</c:f>
              <c:numCache>
                <c:formatCode>0</c:formatCode>
                <c:ptCount val="6"/>
                <c:pt idx="0">
                  <c:v>1667.4161000000001</c:v>
                </c:pt>
                <c:pt idx="1">
                  <c:v>1147.1190999999999</c:v>
                </c:pt>
                <c:pt idx="2">
                  <c:v>796.08136999999999</c:v>
                </c:pt>
                <c:pt idx="3">
                  <c:v>689.8501599999986</c:v>
                </c:pt>
                <c:pt idx="4">
                  <c:v>295.20070999999956</c:v>
                </c:pt>
                <c:pt idx="5">
                  <c:v>44.493614000000001</c:v>
                </c:pt>
              </c:numCache>
            </c:numRef>
          </c:val>
        </c:ser>
        <c:ser>
          <c:idx val="2"/>
          <c:order val="2"/>
          <c:tx>
            <c:strRef>
              <c:f>data_center_data!$H$9</c:f>
              <c:strCache>
                <c:ptCount val="1"/>
                <c:pt idx="0">
                  <c:v>CRAH</c:v>
                </c:pt>
              </c:strCache>
            </c:strRef>
          </c:tx>
          <c:spPr>
            <a:gradFill>
              <a:gsLst>
                <a:gs pos="0">
                  <a:srgbClr val="ABFFAB"/>
                </a:gs>
                <a:gs pos="60000">
                  <a:srgbClr val="005C00"/>
                </a:gs>
              </a:gsLst>
              <a:lin ang="2700000" scaled="1"/>
            </a:gradFill>
            <a:effectLst>
              <a:outerShdw blurRad="1397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data_center_data!$E$10:$E$15</c:f>
              <c:strCache>
                <c:ptCount val="6"/>
                <c:pt idx="0">
                  <c:v>Austin</c:v>
                </c:pt>
                <c:pt idx="1">
                  <c:v>Ann Arbor</c:v>
                </c:pt>
                <c:pt idx="2">
                  <c:v>+Consolidation</c:v>
                </c:pt>
                <c:pt idx="3">
                  <c:v>+PowerNap</c:v>
                </c:pt>
                <c:pt idx="4">
                  <c:v>+Opt. Cooling</c:v>
                </c:pt>
                <c:pt idx="5">
                  <c:v>+Container</c:v>
                </c:pt>
              </c:strCache>
            </c:strRef>
          </c:cat>
          <c:val>
            <c:numRef>
              <c:f>data_center_data!$H$10:$H$15</c:f>
              <c:numCache>
                <c:formatCode>0</c:formatCode>
                <c:ptCount val="6"/>
                <c:pt idx="0">
                  <c:v>479.14960000000065</c:v>
                </c:pt>
                <c:pt idx="1">
                  <c:v>479.14960000000065</c:v>
                </c:pt>
                <c:pt idx="2">
                  <c:v>222.39205000000001</c:v>
                </c:pt>
                <c:pt idx="3">
                  <c:v>151.00245000000001</c:v>
                </c:pt>
                <c:pt idx="4">
                  <c:v>44.976760000000006</c:v>
                </c:pt>
                <c:pt idx="5">
                  <c:v>41.911627999999943</c:v>
                </c:pt>
              </c:numCache>
            </c:numRef>
          </c:val>
        </c:ser>
        <c:ser>
          <c:idx val="3"/>
          <c:order val="3"/>
          <c:tx>
            <c:strRef>
              <c:f>data_center_data!$I$9</c:f>
              <c:strCache>
                <c:ptCount val="1"/>
                <c:pt idx="0">
                  <c:v>UPS</c:v>
                </c:pt>
              </c:strCache>
            </c:strRef>
          </c:tx>
          <c:spPr>
            <a:gradFill>
              <a:gsLst>
                <a:gs pos="0">
                  <a:srgbClr val="FFE697"/>
                </a:gs>
                <a:gs pos="60000">
                  <a:srgbClr val="866600"/>
                </a:gs>
              </a:gsLst>
              <a:lin ang="2700000" scaled="1"/>
            </a:gradFill>
          </c:spPr>
          <c:invertIfNegative val="0"/>
          <c:cat>
            <c:strRef>
              <c:f>data_center_data!$E$10:$E$15</c:f>
              <c:strCache>
                <c:ptCount val="6"/>
                <c:pt idx="0">
                  <c:v>Austin</c:v>
                </c:pt>
                <c:pt idx="1">
                  <c:v>Ann Arbor</c:v>
                </c:pt>
                <c:pt idx="2">
                  <c:v>+Consolidation</c:v>
                </c:pt>
                <c:pt idx="3">
                  <c:v>+PowerNap</c:v>
                </c:pt>
                <c:pt idx="4">
                  <c:v>+Opt. Cooling</c:v>
                </c:pt>
                <c:pt idx="5">
                  <c:v>+Container</c:v>
                </c:pt>
              </c:strCache>
            </c:strRef>
          </c:cat>
          <c:val>
            <c:numRef>
              <c:f>data_center_data!$I$10:$I$15</c:f>
              <c:numCache>
                <c:formatCode>0</c:formatCode>
                <c:ptCount val="6"/>
                <c:pt idx="0">
                  <c:v>446.05756000000002</c:v>
                </c:pt>
                <c:pt idx="1">
                  <c:v>429.96589999999969</c:v>
                </c:pt>
                <c:pt idx="2">
                  <c:v>352.19348000000002</c:v>
                </c:pt>
                <c:pt idx="3">
                  <c:v>327.15983000000051</c:v>
                </c:pt>
                <c:pt idx="4">
                  <c:v>311.67502999999999</c:v>
                </c:pt>
                <c:pt idx="5">
                  <c:v>303.8264099999995</c:v>
                </c:pt>
              </c:numCache>
            </c:numRef>
          </c:val>
        </c:ser>
        <c:ser>
          <c:idx val="4"/>
          <c:order val="4"/>
          <c:tx>
            <c:strRef>
              <c:f>data_center_data!$J$9</c:f>
              <c:strCache>
                <c:ptCount val="1"/>
                <c:pt idx="0">
                  <c:v>PDU</c:v>
                </c:pt>
              </c:strCache>
            </c:strRef>
          </c:tx>
          <c:spPr>
            <a:gradFill>
              <a:gsLst>
                <a:gs pos="0">
                  <a:srgbClr val="DAC2EC"/>
                </a:gs>
                <a:gs pos="60000">
                  <a:srgbClr val="401B5B"/>
                </a:gs>
              </a:gsLst>
              <a:lin ang="2700000" scaled="1"/>
            </a:gradFill>
          </c:spPr>
          <c:invertIfNegative val="0"/>
          <c:cat>
            <c:strRef>
              <c:f>data_center_data!$E$10:$E$15</c:f>
              <c:strCache>
                <c:ptCount val="6"/>
                <c:pt idx="0">
                  <c:v>Austin</c:v>
                </c:pt>
                <c:pt idx="1">
                  <c:v>Ann Arbor</c:v>
                </c:pt>
                <c:pt idx="2">
                  <c:v>+Consolidation</c:v>
                </c:pt>
                <c:pt idx="3">
                  <c:v>+PowerNap</c:v>
                </c:pt>
                <c:pt idx="4">
                  <c:v>+Opt. Cooling</c:v>
                </c:pt>
                <c:pt idx="5">
                  <c:v>+Container</c:v>
                </c:pt>
              </c:strCache>
            </c:strRef>
          </c:cat>
          <c:val>
            <c:numRef>
              <c:f>data_center_data!$J$10:$J$15</c:f>
              <c:numCache>
                <c:formatCode>0</c:formatCode>
                <c:ptCount val="6"/>
                <c:pt idx="0">
                  <c:v>154.28222000000022</c:v>
                </c:pt>
                <c:pt idx="1">
                  <c:v>154.28222000000022</c:v>
                </c:pt>
                <c:pt idx="2">
                  <c:v>130.52383</c:v>
                </c:pt>
                <c:pt idx="3">
                  <c:v>125.65925</c:v>
                </c:pt>
                <c:pt idx="4">
                  <c:v>125.65925</c:v>
                </c:pt>
                <c:pt idx="5">
                  <c:v>125.65925</c:v>
                </c:pt>
              </c:numCache>
            </c:numRef>
          </c:val>
        </c:ser>
        <c:ser>
          <c:idx val="5"/>
          <c:order val="5"/>
          <c:tx>
            <c:strRef>
              <c:f>data_center_data!$K$9</c:f>
              <c:strCache>
                <c:ptCount val="1"/>
                <c:pt idx="0">
                  <c:v>Network</c:v>
                </c:pt>
              </c:strCache>
            </c:strRef>
          </c:tx>
          <c:spPr>
            <a:gradFill>
              <a:gsLst>
                <a:gs pos="0">
                  <a:srgbClr val="FFFFA7"/>
                </a:gs>
                <a:gs pos="60000">
                  <a:srgbClr val="B0AC00"/>
                </a:gs>
              </a:gsLst>
              <a:lin ang="2700000" scaled="1"/>
            </a:gradFill>
          </c:spPr>
          <c:invertIfNegative val="0"/>
          <c:cat>
            <c:strRef>
              <c:f>data_center_data!$E$10:$E$15</c:f>
              <c:strCache>
                <c:ptCount val="6"/>
                <c:pt idx="0">
                  <c:v>Austin</c:v>
                </c:pt>
                <c:pt idx="1">
                  <c:v>Ann Arbor</c:v>
                </c:pt>
                <c:pt idx="2">
                  <c:v>+Consolidation</c:v>
                </c:pt>
                <c:pt idx="3">
                  <c:v>+PowerNap</c:v>
                </c:pt>
                <c:pt idx="4">
                  <c:v>+Opt. Cooling</c:v>
                </c:pt>
                <c:pt idx="5">
                  <c:v>+Container</c:v>
                </c:pt>
              </c:strCache>
            </c:strRef>
          </c:cat>
          <c:val>
            <c:numRef>
              <c:f>data_center_data!$K$10:$K$15</c:f>
              <c:numCache>
                <c:formatCode>0</c:formatCode>
                <c:ptCount val="6"/>
                <c:pt idx="0">
                  <c:v>365.34005104320005</c:v>
                </c:pt>
                <c:pt idx="1">
                  <c:v>336.80953821779963</c:v>
                </c:pt>
                <c:pt idx="2">
                  <c:v>198.91904340870002</c:v>
                </c:pt>
                <c:pt idx="3">
                  <c:v>154.53437983110001</c:v>
                </c:pt>
                <c:pt idx="4">
                  <c:v>127.07983262249975</c:v>
                </c:pt>
                <c:pt idx="5">
                  <c:v>113.16421971738002</c:v>
                </c:pt>
              </c:numCache>
            </c:numRef>
          </c:val>
        </c:ser>
        <c:ser>
          <c:idx val="6"/>
          <c:order val="6"/>
          <c:tx>
            <c:strRef>
              <c:f>data_center_data!$L$9</c:f>
              <c:strCache>
                <c:ptCount val="1"/>
                <c:pt idx="0">
                  <c:v>Lights</c:v>
                </c:pt>
              </c:strCache>
            </c:strRef>
          </c:tx>
          <c:spPr>
            <a:gradFill>
              <a:gsLst>
                <a:gs pos="0">
                  <a:srgbClr val="E0E0E0"/>
                </a:gs>
                <a:gs pos="60000">
                  <a:srgbClr val="343434"/>
                </a:gs>
              </a:gsLst>
              <a:lin ang="2700000" scaled="1"/>
            </a:gradFill>
          </c:spPr>
          <c:invertIfNegative val="0"/>
          <c:cat>
            <c:strRef>
              <c:f>data_center_data!$E$10:$E$15</c:f>
              <c:strCache>
                <c:ptCount val="6"/>
                <c:pt idx="0">
                  <c:v>Austin</c:v>
                </c:pt>
                <c:pt idx="1">
                  <c:v>Ann Arbor</c:v>
                </c:pt>
                <c:pt idx="2">
                  <c:v>+Consolidation</c:v>
                </c:pt>
                <c:pt idx="3">
                  <c:v>+PowerNap</c:v>
                </c:pt>
                <c:pt idx="4">
                  <c:v>+Opt. Cooling</c:v>
                </c:pt>
                <c:pt idx="5">
                  <c:v>+Container</c:v>
                </c:pt>
              </c:strCache>
            </c:strRef>
          </c:cat>
          <c:val>
            <c:numRef>
              <c:f>data_center_data!$L$10:$L$15</c:f>
              <c:numCache>
                <c:formatCode>0</c:formatCode>
                <c:ptCount val="6"/>
                <c:pt idx="0">
                  <c:v>73.08174737920001</c:v>
                </c:pt>
                <c:pt idx="1">
                  <c:v>67.374572036799691</c:v>
                </c:pt>
                <c:pt idx="2">
                  <c:v>39.791288247200001</c:v>
                </c:pt>
                <c:pt idx="3">
                  <c:v>30.912686621600002</c:v>
                </c:pt>
                <c:pt idx="4">
                  <c:v>25.420744859999949</c:v>
                </c:pt>
                <c:pt idx="5">
                  <c:v>22.637099037280031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2"/>
        <c:overlap val="100"/>
        <c:axId val="106660608"/>
        <c:axId val="106662528"/>
      </c:barChart>
      <c:catAx>
        <c:axId val="10666060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/>
                  <a:t>Scenarios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106662528"/>
        <c:crosses val="autoZero"/>
        <c:auto val="1"/>
        <c:lblAlgn val="ctr"/>
        <c:lblOffset val="100"/>
        <c:noMultiLvlLbl val="0"/>
      </c:catAx>
      <c:valAx>
        <c:axId val="106662528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2000"/>
                </a:pPr>
                <a:r>
                  <a:rPr lang="en-US" sz="2000"/>
                  <a:t>Aggregate</a:t>
                </a:r>
              </a:p>
              <a:p>
                <a:pPr>
                  <a:defRPr sz="2000"/>
                </a:pPr>
                <a:r>
                  <a:rPr lang="en-US" sz="2000"/>
                  <a:t>Power (kW)</a:t>
                </a:r>
              </a:p>
            </c:rich>
          </c:tx>
          <c:layout/>
          <c:overlay val="0"/>
        </c:title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10666060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5168624413751561"/>
          <c:y val="2.5091863517060376E-3"/>
          <c:w val="0.24371557003650421"/>
          <c:h val="0.4904062580412743"/>
        </c:manualLayout>
      </c:layout>
      <c:overlay val="0"/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data_center_data!$F$9</c:f>
              <c:strCache>
                <c:ptCount val="1"/>
                <c:pt idx="0">
                  <c:v>Server</c:v>
                </c:pt>
              </c:strCache>
            </c:strRef>
          </c:tx>
          <c:spPr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60000">
                  <a:srgbClr val="2D2D8A"/>
                </a:gs>
              </a:gsLst>
              <a:lin ang="2700000" scaled="1"/>
            </a:gradFill>
          </c:spPr>
          <c:invertIfNegative val="0"/>
          <c:cat>
            <c:strRef>
              <c:f>data_center_data!$E$10:$E$15</c:f>
              <c:strCache>
                <c:ptCount val="6"/>
                <c:pt idx="0">
                  <c:v>Austin</c:v>
                </c:pt>
                <c:pt idx="1">
                  <c:v>Ann Arbor</c:v>
                </c:pt>
                <c:pt idx="2">
                  <c:v>+Consolidation</c:v>
                </c:pt>
                <c:pt idx="3">
                  <c:v>+PowerNap</c:v>
                </c:pt>
                <c:pt idx="4">
                  <c:v>+Opt. Cooling</c:v>
                </c:pt>
                <c:pt idx="5">
                  <c:v>+Container</c:v>
                </c:pt>
              </c:strCache>
            </c:strRef>
          </c:cat>
          <c:val>
            <c:numRef>
              <c:f>data_center_data!$F$10:$F$15</c:f>
              <c:numCache>
                <c:formatCode>0</c:formatCode>
                <c:ptCount val="6"/>
                <c:pt idx="0">
                  <c:v>4121.6798000000008</c:v>
                </c:pt>
                <c:pt idx="1">
                  <c:v>4121.6798000000008</c:v>
                </c:pt>
                <c:pt idx="2">
                  <c:v>2238.5920000000001</c:v>
                </c:pt>
                <c:pt idx="3">
                  <c:v>1611.6559999999999</c:v>
                </c:pt>
                <c:pt idx="4">
                  <c:v>1611.6559999999999</c:v>
                </c:pt>
                <c:pt idx="5">
                  <c:v>1611.6559999999999</c:v>
                </c:pt>
              </c:numCache>
            </c:numRef>
          </c:val>
        </c:ser>
        <c:ser>
          <c:idx val="1"/>
          <c:order val="1"/>
          <c:tx>
            <c:strRef>
              <c:f>data_center_data!$G$9</c:f>
              <c:strCache>
                <c:ptCount val="1"/>
                <c:pt idx="0">
                  <c:v>Chiller</c:v>
                </c:pt>
              </c:strCache>
            </c:strRef>
          </c:tx>
          <c:spPr>
            <a:gradFill>
              <a:gsLst>
                <a:gs pos="0">
                  <a:srgbClr val="FFC1C1"/>
                </a:gs>
                <a:gs pos="60000">
                  <a:srgbClr val="820000"/>
                </a:gs>
              </a:gsLst>
              <a:lin ang="2700000" scaled="1"/>
            </a:gradFill>
          </c:spPr>
          <c:invertIfNegative val="0"/>
          <c:cat>
            <c:strRef>
              <c:f>data_center_data!$E$10:$E$15</c:f>
              <c:strCache>
                <c:ptCount val="6"/>
                <c:pt idx="0">
                  <c:v>Austin</c:v>
                </c:pt>
                <c:pt idx="1">
                  <c:v>Ann Arbor</c:v>
                </c:pt>
                <c:pt idx="2">
                  <c:v>+Consolidation</c:v>
                </c:pt>
                <c:pt idx="3">
                  <c:v>+PowerNap</c:v>
                </c:pt>
                <c:pt idx="4">
                  <c:v>+Opt. Cooling</c:v>
                </c:pt>
                <c:pt idx="5">
                  <c:v>+Container</c:v>
                </c:pt>
              </c:strCache>
            </c:strRef>
          </c:cat>
          <c:val>
            <c:numRef>
              <c:f>data_center_data!$G$10:$G$15</c:f>
              <c:numCache>
                <c:formatCode>0</c:formatCode>
                <c:ptCount val="6"/>
                <c:pt idx="0">
                  <c:v>1667.4161000000001</c:v>
                </c:pt>
                <c:pt idx="1">
                  <c:v>1147.1190999999999</c:v>
                </c:pt>
                <c:pt idx="2">
                  <c:v>796.08136999999999</c:v>
                </c:pt>
                <c:pt idx="3">
                  <c:v>689.85015999999825</c:v>
                </c:pt>
                <c:pt idx="4">
                  <c:v>295.20070999999945</c:v>
                </c:pt>
                <c:pt idx="5">
                  <c:v>44.493614000000001</c:v>
                </c:pt>
              </c:numCache>
            </c:numRef>
          </c:val>
        </c:ser>
        <c:ser>
          <c:idx val="2"/>
          <c:order val="2"/>
          <c:tx>
            <c:strRef>
              <c:f>data_center_data!$H$9</c:f>
              <c:strCache>
                <c:ptCount val="1"/>
                <c:pt idx="0">
                  <c:v>CRAH</c:v>
                </c:pt>
              </c:strCache>
            </c:strRef>
          </c:tx>
          <c:spPr>
            <a:gradFill>
              <a:gsLst>
                <a:gs pos="0">
                  <a:srgbClr val="ABFFAB"/>
                </a:gs>
                <a:gs pos="60000">
                  <a:srgbClr val="005C00"/>
                </a:gs>
              </a:gsLst>
              <a:lin ang="2700000" scaled="1"/>
            </a:gradFill>
            <a:effectLst>
              <a:outerShdw blurRad="1397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data_center_data!$E$10:$E$15</c:f>
              <c:strCache>
                <c:ptCount val="6"/>
                <c:pt idx="0">
                  <c:v>Austin</c:v>
                </c:pt>
                <c:pt idx="1">
                  <c:v>Ann Arbor</c:v>
                </c:pt>
                <c:pt idx="2">
                  <c:v>+Consolidation</c:v>
                </c:pt>
                <c:pt idx="3">
                  <c:v>+PowerNap</c:v>
                </c:pt>
                <c:pt idx="4">
                  <c:v>+Opt. Cooling</c:v>
                </c:pt>
                <c:pt idx="5">
                  <c:v>+Container</c:v>
                </c:pt>
              </c:strCache>
            </c:strRef>
          </c:cat>
          <c:val>
            <c:numRef>
              <c:f>data_center_data!$H$10:$H$15</c:f>
              <c:numCache>
                <c:formatCode>0</c:formatCode>
                <c:ptCount val="6"/>
                <c:pt idx="0">
                  <c:v>479.14960000000082</c:v>
                </c:pt>
                <c:pt idx="1">
                  <c:v>479.14960000000082</c:v>
                </c:pt>
                <c:pt idx="2">
                  <c:v>222.39205000000001</c:v>
                </c:pt>
                <c:pt idx="3">
                  <c:v>151.00245000000001</c:v>
                </c:pt>
                <c:pt idx="4">
                  <c:v>44.976760000000006</c:v>
                </c:pt>
                <c:pt idx="5">
                  <c:v>41.911627999999929</c:v>
                </c:pt>
              </c:numCache>
            </c:numRef>
          </c:val>
        </c:ser>
        <c:ser>
          <c:idx val="3"/>
          <c:order val="3"/>
          <c:tx>
            <c:strRef>
              <c:f>data_center_data!$I$9</c:f>
              <c:strCache>
                <c:ptCount val="1"/>
                <c:pt idx="0">
                  <c:v>UPS</c:v>
                </c:pt>
              </c:strCache>
            </c:strRef>
          </c:tx>
          <c:spPr>
            <a:gradFill>
              <a:gsLst>
                <a:gs pos="0">
                  <a:srgbClr val="FFE697"/>
                </a:gs>
                <a:gs pos="60000">
                  <a:srgbClr val="866600"/>
                </a:gs>
              </a:gsLst>
              <a:lin ang="2700000" scaled="1"/>
            </a:gradFill>
          </c:spPr>
          <c:invertIfNegative val="0"/>
          <c:cat>
            <c:strRef>
              <c:f>data_center_data!$E$10:$E$15</c:f>
              <c:strCache>
                <c:ptCount val="6"/>
                <c:pt idx="0">
                  <c:v>Austin</c:v>
                </c:pt>
                <c:pt idx="1">
                  <c:v>Ann Arbor</c:v>
                </c:pt>
                <c:pt idx="2">
                  <c:v>+Consolidation</c:v>
                </c:pt>
                <c:pt idx="3">
                  <c:v>+PowerNap</c:v>
                </c:pt>
                <c:pt idx="4">
                  <c:v>+Opt. Cooling</c:v>
                </c:pt>
                <c:pt idx="5">
                  <c:v>+Container</c:v>
                </c:pt>
              </c:strCache>
            </c:strRef>
          </c:cat>
          <c:val>
            <c:numRef>
              <c:f>data_center_data!$I$10:$I$15</c:f>
              <c:numCache>
                <c:formatCode>0</c:formatCode>
                <c:ptCount val="6"/>
                <c:pt idx="0">
                  <c:v>446.05756000000002</c:v>
                </c:pt>
                <c:pt idx="1">
                  <c:v>429.96589999999969</c:v>
                </c:pt>
                <c:pt idx="2">
                  <c:v>352.19348000000002</c:v>
                </c:pt>
                <c:pt idx="3">
                  <c:v>327.15983000000062</c:v>
                </c:pt>
                <c:pt idx="4">
                  <c:v>311.67502999999999</c:v>
                </c:pt>
                <c:pt idx="5">
                  <c:v>303.82640999999938</c:v>
                </c:pt>
              </c:numCache>
            </c:numRef>
          </c:val>
        </c:ser>
        <c:ser>
          <c:idx val="4"/>
          <c:order val="4"/>
          <c:tx>
            <c:strRef>
              <c:f>data_center_data!$J$9</c:f>
              <c:strCache>
                <c:ptCount val="1"/>
                <c:pt idx="0">
                  <c:v>PDU</c:v>
                </c:pt>
              </c:strCache>
            </c:strRef>
          </c:tx>
          <c:spPr>
            <a:gradFill>
              <a:gsLst>
                <a:gs pos="0">
                  <a:srgbClr val="DAC2EC"/>
                </a:gs>
                <a:gs pos="60000">
                  <a:srgbClr val="401B5B"/>
                </a:gs>
              </a:gsLst>
              <a:lin ang="2700000" scaled="1"/>
            </a:gradFill>
          </c:spPr>
          <c:invertIfNegative val="0"/>
          <c:cat>
            <c:strRef>
              <c:f>data_center_data!$E$10:$E$15</c:f>
              <c:strCache>
                <c:ptCount val="6"/>
                <c:pt idx="0">
                  <c:v>Austin</c:v>
                </c:pt>
                <c:pt idx="1">
                  <c:v>Ann Arbor</c:v>
                </c:pt>
                <c:pt idx="2">
                  <c:v>+Consolidation</c:v>
                </c:pt>
                <c:pt idx="3">
                  <c:v>+PowerNap</c:v>
                </c:pt>
                <c:pt idx="4">
                  <c:v>+Opt. Cooling</c:v>
                </c:pt>
                <c:pt idx="5">
                  <c:v>+Container</c:v>
                </c:pt>
              </c:strCache>
            </c:strRef>
          </c:cat>
          <c:val>
            <c:numRef>
              <c:f>data_center_data!$J$10:$J$15</c:f>
              <c:numCache>
                <c:formatCode>0</c:formatCode>
                <c:ptCount val="6"/>
                <c:pt idx="0">
                  <c:v>154.28222000000028</c:v>
                </c:pt>
                <c:pt idx="1">
                  <c:v>154.28222000000028</c:v>
                </c:pt>
                <c:pt idx="2">
                  <c:v>130.52383</c:v>
                </c:pt>
                <c:pt idx="3">
                  <c:v>125.65925</c:v>
                </c:pt>
                <c:pt idx="4">
                  <c:v>125.65925</c:v>
                </c:pt>
                <c:pt idx="5">
                  <c:v>125.65925</c:v>
                </c:pt>
              </c:numCache>
            </c:numRef>
          </c:val>
        </c:ser>
        <c:ser>
          <c:idx val="5"/>
          <c:order val="5"/>
          <c:tx>
            <c:strRef>
              <c:f>data_center_data!$K$9</c:f>
              <c:strCache>
                <c:ptCount val="1"/>
                <c:pt idx="0">
                  <c:v>Network</c:v>
                </c:pt>
              </c:strCache>
            </c:strRef>
          </c:tx>
          <c:spPr>
            <a:gradFill>
              <a:gsLst>
                <a:gs pos="0">
                  <a:srgbClr val="FFFFA7"/>
                </a:gs>
                <a:gs pos="60000">
                  <a:srgbClr val="B0AC00"/>
                </a:gs>
              </a:gsLst>
              <a:lin ang="2700000" scaled="1"/>
            </a:gradFill>
          </c:spPr>
          <c:invertIfNegative val="0"/>
          <c:cat>
            <c:strRef>
              <c:f>data_center_data!$E$10:$E$15</c:f>
              <c:strCache>
                <c:ptCount val="6"/>
                <c:pt idx="0">
                  <c:v>Austin</c:v>
                </c:pt>
                <c:pt idx="1">
                  <c:v>Ann Arbor</c:v>
                </c:pt>
                <c:pt idx="2">
                  <c:v>+Consolidation</c:v>
                </c:pt>
                <c:pt idx="3">
                  <c:v>+PowerNap</c:v>
                </c:pt>
                <c:pt idx="4">
                  <c:v>+Opt. Cooling</c:v>
                </c:pt>
                <c:pt idx="5">
                  <c:v>+Container</c:v>
                </c:pt>
              </c:strCache>
            </c:strRef>
          </c:cat>
          <c:val>
            <c:numRef>
              <c:f>data_center_data!$K$10:$K$15</c:f>
              <c:numCache>
                <c:formatCode>0</c:formatCode>
                <c:ptCount val="6"/>
                <c:pt idx="0">
                  <c:v>365.34005104320005</c:v>
                </c:pt>
                <c:pt idx="1">
                  <c:v>336.80953821779963</c:v>
                </c:pt>
                <c:pt idx="2">
                  <c:v>198.91904340870002</c:v>
                </c:pt>
                <c:pt idx="3">
                  <c:v>154.53437983110001</c:v>
                </c:pt>
                <c:pt idx="4">
                  <c:v>127.07983262249968</c:v>
                </c:pt>
                <c:pt idx="5">
                  <c:v>113.16421971738002</c:v>
                </c:pt>
              </c:numCache>
            </c:numRef>
          </c:val>
        </c:ser>
        <c:ser>
          <c:idx val="6"/>
          <c:order val="6"/>
          <c:tx>
            <c:strRef>
              <c:f>data_center_data!$L$9</c:f>
              <c:strCache>
                <c:ptCount val="1"/>
                <c:pt idx="0">
                  <c:v>Lights</c:v>
                </c:pt>
              </c:strCache>
            </c:strRef>
          </c:tx>
          <c:spPr>
            <a:gradFill>
              <a:gsLst>
                <a:gs pos="0">
                  <a:srgbClr val="E0E0E0"/>
                </a:gs>
                <a:gs pos="60000">
                  <a:srgbClr val="343434"/>
                </a:gs>
              </a:gsLst>
              <a:lin ang="2700000" scaled="1"/>
            </a:gradFill>
          </c:spPr>
          <c:invertIfNegative val="0"/>
          <c:cat>
            <c:strRef>
              <c:f>data_center_data!$E$10:$E$15</c:f>
              <c:strCache>
                <c:ptCount val="6"/>
                <c:pt idx="0">
                  <c:v>Austin</c:v>
                </c:pt>
                <c:pt idx="1">
                  <c:v>Ann Arbor</c:v>
                </c:pt>
                <c:pt idx="2">
                  <c:v>+Consolidation</c:v>
                </c:pt>
                <c:pt idx="3">
                  <c:v>+PowerNap</c:v>
                </c:pt>
                <c:pt idx="4">
                  <c:v>+Opt. Cooling</c:v>
                </c:pt>
                <c:pt idx="5">
                  <c:v>+Container</c:v>
                </c:pt>
              </c:strCache>
            </c:strRef>
          </c:cat>
          <c:val>
            <c:numRef>
              <c:f>data_center_data!$L$10:$L$15</c:f>
              <c:numCache>
                <c:formatCode>0</c:formatCode>
                <c:ptCount val="6"/>
                <c:pt idx="0">
                  <c:v>73.08174737920001</c:v>
                </c:pt>
                <c:pt idx="1">
                  <c:v>67.37457203679962</c:v>
                </c:pt>
                <c:pt idx="2">
                  <c:v>39.791288247200001</c:v>
                </c:pt>
                <c:pt idx="3">
                  <c:v>30.912686621600002</c:v>
                </c:pt>
                <c:pt idx="4">
                  <c:v>25.420744859999935</c:v>
                </c:pt>
                <c:pt idx="5">
                  <c:v>22.637099037280031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2"/>
        <c:overlap val="100"/>
        <c:axId val="106829696"/>
        <c:axId val="106848256"/>
      </c:barChart>
      <c:catAx>
        <c:axId val="10682969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/>
                  <a:t>Scenarios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106848256"/>
        <c:crosses val="autoZero"/>
        <c:auto val="1"/>
        <c:lblAlgn val="ctr"/>
        <c:lblOffset val="100"/>
        <c:noMultiLvlLbl val="0"/>
      </c:catAx>
      <c:valAx>
        <c:axId val="106848256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2000"/>
                </a:pPr>
                <a:r>
                  <a:rPr lang="en-US" sz="2000"/>
                  <a:t>Aggregate</a:t>
                </a:r>
              </a:p>
              <a:p>
                <a:pPr>
                  <a:defRPr sz="2000"/>
                </a:pPr>
                <a:r>
                  <a:rPr lang="en-US" sz="2000"/>
                  <a:t>Power (kW)</a:t>
                </a:r>
              </a:p>
            </c:rich>
          </c:tx>
          <c:layout/>
          <c:overlay val="0"/>
        </c:title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10682969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5168624413751561"/>
          <c:y val="2.5091863517060393E-3"/>
          <c:w val="0.24371557003650421"/>
          <c:h val="0.4904062580412743"/>
        </c:manualLayout>
      </c:layout>
      <c:overlay val="0"/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data_center_data!$F$9</c:f>
              <c:strCache>
                <c:ptCount val="1"/>
                <c:pt idx="0">
                  <c:v>Server</c:v>
                </c:pt>
              </c:strCache>
            </c:strRef>
          </c:tx>
          <c:spPr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60000">
                  <a:srgbClr val="2D2D8A"/>
                </a:gs>
              </a:gsLst>
              <a:lin ang="2700000" scaled="1"/>
            </a:gradFill>
          </c:spPr>
          <c:invertIfNegative val="0"/>
          <c:cat>
            <c:strRef>
              <c:f>data_center_data!$E$10:$E$15</c:f>
              <c:strCache>
                <c:ptCount val="6"/>
                <c:pt idx="0">
                  <c:v>Austin</c:v>
                </c:pt>
                <c:pt idx="1">
                  <c:v>Ann Arbor</c:v>
                </c:pt>
                <c:pt idx="2">
                  <c:v>+Consolidation</c:v>
                </c:pt>
                <c:pt idx="3">
                  <c:v>+PowerNap</c:v>
                </c:pt>
                <c:pt idx="4">
                  <c:v>+Opt. Cooling</c:v>
                </c:pt>
                <c:pt idx="5">
                  <c:v>+Container</c:v>
                </c:pt>
              </c:strCache>
            </c:strRef>
          </c:cat>
          <c:val>
            <c:numRef>
              <c:f>data_center_data!$F$10:$F$15</c:f>
              <c:numCache>
                <c:formatCode>0</c:formatCode>
                <c:ptCount val="6"/>
                <c:pt idx="0">
                  <c:v>4121.6798000000008</c:v>
                </c:pt>
                <c:pt idx="1">
                  <c:v>4121.6798000000008</c:v>
                </c:pt>
                <c:pt idx="2">
                  <c:v>2238.5920000000001</c:v>
                </c:pt>
                <c:pt idx="3">
                  <c:v>1611.6559999999999</c:v>
                </c:pt>
                <c:pt idx="4">
                  <c:v>1611.6559999999999</c:v>
                </c:pt>
                <c:pt idx="5">
                  <c:v>1611.6559999999999</c:v>
                </c:pt>
              </c:numCache>
            </c:numRef>
          </c:val>
        </c:ser>
        <c:ser>
          <c:idx val="1"/>
          <c:order val="1"/>
          <c:tx>
            <c:strRef>
              <c:f>data_center_data!$G$9</c:f>
              <c:strCache>
                <c:ptCount val="1"/>
                <c:pt idx="0">
                  <c:v>Chiller</c:v>
                </c:pt>
              </c:strCache>
            </c:strRef>
          </c:tx>
          <c:spPr>
            <a:gradFill>
              <a:gsLst>
                <a:gs pos="0">
                  <a:srgbClr val="FFC1C1"/>
                </a:gs>
                <a:gs pos="60000">
                  <a:srgbClr val="820000"/>
                </a:gs>
              </a:gsLst>
              <a:lin ang="2700000" scaled="1"/>
            </a:gradFill>
          </c:spPr>
          <c:invertIfNegative val="0"/>
          <c:cat>
            <c:strRef>
              <c:f>data_center_data!$E$10:$E$15</c:f>
              <c:strCache>
                <c:ptCount val="6"/>
                <c:pt idx="0">
                  <c:v>Austin</c:v>
                </c:pt>
                <c:pt idx="1">
                  <c:v>Ann Arbor</c:v>
                </c:pt>
                <c:pt idx="2">
                  <c:v>+Consolidation</c:v>
                </c:pt>
                <c:pt idx="3">
                  <c:v>+PowerNap</c:v>
                </c:pt>
                <c:pt idx="4">
                  <c:v>+Opt. Cooling</c:v>
                </c:pt>
                <c:pt idx="5">
                  <c:v>+Container</c:v>
                </c:pt>
              </c:strCache>
            </c:strRef>
          </c:cat>
          <c:val>
            <c:numRef>
              <c:f>data_center_data!$G$10:$G$15</c:f>
              <c:numCache>
                <c:formatCode>0</c:formatCode>
                <c:ptCount val="6"/>
                <c:pt idx="0">
                  <c:v>1667.4161000000001</c:v>
                </c:pt>
                <c:pt idx="1">
                  <c:v>1147.1190999999999</c:v>
                </c:pt>
                <c:pt idx="2">
                  <c:v>796.08136999999999</c:v>
                </c:pt>
                <c:pt idx="3">
                  <c:v>689.85015999999825</c:v>
                </c:pt>
                <c:pt idx="4">
                  <c:v>295.20070999999945</c:v>
                </c:pt>
                <c:pt idx="5">
                  <c:v>44.493614000000001</c:v>
                </c:pt>
              </c:numCache>
            </c:numRef>
          </c:val>
        </c:ser>
        <c:ser>
          <c:idx val="2"/>
          <c:order val="2"/>
          <c:tx>
            <c:strRef>
              <c:f>data_center_data!$H$9</c:f>
              <c:strCache>
                <c:ptCount val="1"/>
                <c:pt idx="0">
                  <c:v>CRAH</c:v>
                </c:pt>
              </c:strCache>
            </c:strRef>
          </c:tx>
          <c:spPr>
            <a:gradFill>
              <a:gsLst>
                <a:gs pos="0">
                  <a:srgbClr val="ABFFAB"/>
                </a:gs>
                <a:gs pos="60000">
                  <a:srgbClr val="005C00"/>
                </a:gs>
              </a:gsLst>
              <a:lin ang="2700000" scaled="1"/>
            </a:gradFill>
            <a:effectLst>
              <a:outerShdw blurRad="1397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data_center_data!$E$10:$E$15</c:f>
              <c:strCache>
                <c:ptCount val="6"/>
                <c:pt idx="0">
                  <c:v>Austin</c:v>
                </c:pt>
                <c:pt idx="1">
                  <c:v>Ann Arbor</c:v>
                </c:pt>
                <c:pt idx="2">
                  <c:v>+Consolidation</c:v>
                </c:pt>
                <c:pt idx="3">
                  <c:v>+PowerNap</c:v>
                </c:pt>
                <c:pt idx="4">
                  <c:v>+Opt. Cooling</c:v>
                </c:pt>
                <c:pt idx="5">
                  <c:v>+Container</c:v>
                </c:pt>
              </c:strCache>
            </c:strRef>
          </c:cat>
          <c:val>
            <c:numRef>
              <c:f>data_center_data!$H$10:$H$15</c:f>
              <c:numCache>
                <c:formatCode>0</c:formatCode>
                <c:ptCount val="6"/>
                <c:pt idx="0">
                  <c:v>479.14960000000082</c:v>
                </c:pt>
                <c:pt idx="1">
                  <c:v>479.14960000000082</c:v>
                </c:pt>
                <c:pt idx="2">
                  <c:v>222.39205000000001</c:v>
                </c:pt>
                <c:pt idx="3">
                  <c:v>151.00245000000001</c:v>
                </c:pt>
                <c:pt idx="4">
                  <c:v>44.976760000000006</c:v>
                </c:pt>
                <c:pt idx="5">
                  <c:v>41.911627999999929</c:v>
                </c:pt>
              </c:numCache>
            </c:numRef>
          </c:val>
        </c:ser>
        <c:ser>
          <c:idx val="3"/>
          <c:order val="3"/>
          <c:tx>
            <c:strRef>
              <c:f>data_center_data!$I$9</c:f>
              <c:strCache>
                <c:ptCount val="1"/>
                <c:pt idx="0">
                  <c:v>UPS</c:v>
                </c:pt>
              </c:strCache>
            </c:strRef>
          </c:tx>
          <c:spPr>
            <a:gradFill>
              <a:gsLst>
                <a:gs pos="0">
                  <a:srgbClr val="FFE697"/>
                </a:gs>
                <a:gs pos="60000">
                  <a:srgbClr val="866600"/>
                </a:gs>
              </a:gsLst>
              <a:lin ang="2700000" scaled="1"/>
            </a:gradFill>
          </c:spPr>
          <c:invertIfNegative val="0"/>
          <c:cat>
            <c:strRef>
              <c:f>data_center_data!$E$10:$E$15</c:f>
              <c:strCache>
                <c:ptCount val="6"/>
                <c:pt idx="0">
                  <c:v>Austin</c:v>
                </c:pt>
                <c:pt idx="1">
                  <c:v>Ann Arbor</c:v>
                </c:pt>
                <c:pt idx="2">
                  <c:v>+Consolidation</c:v>
                </c:pt>
                <c:pt idx="3">
                  <c:v>+PowerNap</c:v>
                </c:pt>
                <c:pt idx="4">
                  <c:v>+Opt. Cooling</c:v>
                </c:pt>
                <c:pt idx="5">
                  <c:v>+Container</c:v>
                </c:pt>
              </c:strCache>
            </c:strRef>
          </c:cat>
          <c:val>
            <c:numRef>
              <c:f>data_center_data!$I$10:$I$15</c:f>
              <c:numCache>
                <c:formatCode>0</c:formatCode>
                <c:ptCount val="6"/>
                <c:pt idx="0">
                  <c:v>446.05756000000002</c:v>
                </c:pt>
                <c:pt idx="1">
                  <c:v>429.96589999999969</c:v>
                </c:pt>
                <c:pt idx="2">
                  <c:v>352.19348000000002</c:v>
                </c:pt>
                <c:pt idx="3">
                  <c:v>327.15983000000062</c:v>
                </c:pt>
                <c:pt idx="4">
                  <c:v>311.67502999999999</c:v>
                </c:pt>
                <c:pt idx="5">
                  <c:v>303.82640999999938</c:v>
                </c:pt>
              </c:numCache>
            </c:numRef>
          </c:val>
        </c:ser>
        <c:ser>
          <c:idx val="4"/>
          <c:order val="4"/>
          <c:tx>
            <c:strRef>
              <c:f>data_center_data!$J$9</c:f>
              <c:strCache>
                <c:ptCount val="1"/>
                <c:pt idx="0">
                  <c:v>PDU</c:v>
                </c:pt>
              </c:strCache>
            </c:strRef>
          </c:tx>
          <c:spPr>
            <a:gradFill>
              <a:gsLst>
                <a:gs pos="0">
                  <a:srgbClr val="DAC2EC"/>
                </a:gs>
                <a:gs pos="60000">
                  <a:srgbClr val="401B5B"/>
                </a:gs>
              </a:gsLst>
              <a:lin ang="2700000" scaled="1"/>
            </a:gradFill>
          </c:spPr>
          <c:invertIfNegative val="0"/>
          <c:cat>
            <c:strRef>
              <c:f>data_center_data!$E$10:$E$15</c:f>
              <c:strCache>
                <c:ptCount val="6"/>
                <c:pt idx="0">
                  <c:v>Austin</c:v>
                </c:pt>
                <c:pt idx="1">
                  <c:v>Ann Arbor</c:v>
                </c:pt>
                <c:pt idx="2">
                  <c:v>+Consolidation</c:v>
                </c:pt>
                <c:pt idx="3">
                  <c:v>+PowerNap</c:v>
                </c:pt>
                <c:pt idx="4">
                  <c:v>+Opt. Cooling</c:v>
                </c:pt>
                <c:pt idx="5">
                  <c:v>+Container</c:v>
                </c:pt>
              </c:strCache>
            </c:strRef>
          </c:cat>
          <c:val>
            <c:numRef>
              <c:f>data_center_data!$J$10:$J$15</c:f>
              <c:numCache>
                <c:formatCode>0</c:formatCode>
                <c:ptCount val="6"/>
                <c:pt idx="0">
                  <c:v>154.28222000000028</c:v>
                </c:pt>
                <c:pt idx="1">
                  <c:v>154.28222000000028</c:v>
                </c:pt>
                <c:pt idx="2">
                  <c:v>130.52383</c:v>
                </c:pt>
                <c:pt idx="3">
                  <c:v>125.65925</c:v>
                </c:pt>
                <c:pt idx="4">
                  <c:v>125.65925</c:v>
                </c:pt>
                <c:pt idx="5">
                  <c:v>125.65925</c:v>
                </c:pt>
              </c:numCache>
            </c:numRef>
          </c:val>
        </c:ser>
        <c:ser>
          <c:idx val="5"/>
          <c:order val="5"/>
          <c:tx>
            <c:strRef>
              <c:f>data_center_data!$K$9</c:f>
              <c:strCache>
                <c:ptCount val="1"/>
                <c:pt idx="0">
                  <c:v>Network</c:v>
                </c:pt>
              </c:strCache>
            </c:strRef>
          </c:tx>
          <c:spPr>
            <a:gradFill>
              <a:gsLst>
                <a:gs pos="0">
                  <a:srgbClr val="FFFFA7"/>
                </a:gs>
                <a:gs pos="60000">
                  <a:srgbClr val="B0AC00"/>
                </a:gs>
              </a:gsLst>
              <a:lin ang="2700000" scaled="1"/>
            </a:gradFill>
          </c:spPr>
          <c:invertIfNegative val="0"/>
          <c:cat>
            <c:strRef>
              <c:f>data_center_data!$E$10:$E$15</c:f>
              <c:strCache>
                <c:ptCount val="6"/>
                <c:pt idx="0">
                  <c:v>Austin</c:v>
                </c:pt>
                <c:pt idx="1">
                  <c:v>Ann Arbor</c:v>
                </c:pt>
                <c:pt idx="2">
                  <c:v>+Consolidation</c:v>
                </c:pt>
                <c:pt idx="3">
                  <c:v>+PowerNap</c:v>
                </c:pt>
                <c:pt idx="4">
                  <c:v>+Opt. Cooling</c:v>
                </c:pt>
                <c:pt idx="5">
                  <c:v>+Container</c:v>
                </c:pt>
              </c:strCache>
            </c:strRef>
          </c:cat>
          <c:val>
            <c:numRef>
              <c:f>data_center_data!$K$10:$K$15</c:f>
              <c:numCache>
                <c:formatCode>0</c:formatCode>
                <c:ptCount val="6"/>
                <c:pt idx="0">
                  <c:v>365.34005104320005</c:v>
                </c:pt>
                <c:pt idx="1">
                  <c:v>336.80953821779963</c:v>
                </c:pt>
                <c:pt idx="2">
                  <c:v>198.91904340870002</c:v>
                </c:pt>
                <c:pt idx="3">
                  <c:v>154.53437983110001</c:v>
                </c:pt>
                <c:pt idx="4">
                  <c:v>127.07983262249968</c:v>
                </c:pt>
                <c:pt idx="5">
                  <c:v>113.16421971738002</c:v>
                </c:pt>
              </c:numCache>
            </c:numRef>
          </c:val>
        </c:ser>
        <c:ser>
          <c:idx val="6"/>
          <c:order val="6"/>
          <c:tx>
            <c:strRef>
              <c:f>data_center_data!$L$9</c:f>
              <c:strCache>
                <c:ptCount val="1"/>
                <c:pt idx="0">
                  <c:v>Lights</c:v>
                </c:pt>
              </c:strCache>
            </c:strRef>
          </c:tx>
          <c:spPr>
            <a:gradFill>
              <a:gsLst>
                <a:gs pos="0">
                  <a:srgbClr val="E0E0E0"/>
                </a:gs>
                <a:gs pos="60000">
                  <a:srgbClr val="343434"/>
                </a:gs>
              </a:gsLst>
              <a:lin ang="2700000" scaled="1"/>
            </a:gradFill>
          </c:spPr>
          <c:invertIfNegative val="0"/>
          <c:cat>
            <c:strRef>
              <c:f>data_center_data!$E$10:$E$15</c:f>
              <c:strCache>
                <c:ptCount val="6"/>
                <c:pt idx="0">
                  <c:v>Austin</c:v>
                </c:pt>
                <c:pt idx="1">
                  <c:v>Ann Arbor</c:v>
                </c:pt>
                <c:pt idx="2">
                  <c:v>+Consolidation</c:v>
                </c:pt>
                <c:pt idx="3">
                  <c:v>+PowerNap</c:v>
                </c:pt>
                <c:pt idx="4">
                  <c:v>+Opt. Cooling</c:v>
                </c:pt>
                <c:pt idx="5">
                  <c:v>+Container</c:v>
                </c:pt>
              </c:strCache>
            </c:strRef>
          </c:cat>
          <c:val>
            <c:numRef>
              <c:f>data_center_data!$L$10:$L$15</c:f>
              <c:numCache>
                <c:formatCode>0</c:formatCode>
                <c:ptCount val="6"/>
                <c:pt idx="0">
                  <c:v>73.08174737920001</c:v>
                </c:pt>
                <c:pt idx="1">
                  <c:v>67.37457203679962</c:v>
                </c:pt>
                <c:pt idx="2">
                  <c:v>39.791288247200001</c:v>
                </c:pt>
                <c:pt idx="3">
                  <c:v>30.912686621600002</c:v>
                </c:pt>
                <c:pt idx="4">
                  <c:v>25.420744859999935</c:v>
                </c:pt>
                <c:pt idx="5">
                  <c:v>22.637099037280031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2"/>
        <c:overlap val="100"/>
        <c:axId val="108085248"/>
        <c:axId val="108087168"/>
      </c:barChart>
      <c:catAx>
        <c:axId val="10808524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/>
                  <a:t>Scenarios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108087168"/>
        <c:crosses val="autoZero"/>
        <c:auto val="1"/>
        <c:lblAlgn val="ctr"/>
        <c:lblOffset val="100"/>
        <c:noMultiLvlLbl val="0"/>
      </c:catAx>
      <c:valAx>
        <c:axId val="108087168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2000"/>
                </a:pPr>
                <a:r>
                  <a:rPr lang="en-US" sz="2000"/>
                  <a:t>Aggregate</a:t>
                </a:r>
              </a:p>
              <a:p>
                <a:pPr>
                  <a:defRPr sz="2000"/>
                </a:pPr>
                <a:r>
                  <a:rPr lang="en-US" sz="2000"/>
                  <a:t>Power (kW)</a:t>
                </a:r>
              </a:p>
            </c:rich>
          </c:tx>
          <c:layout/>
          <c:overlay val="0"/>
        </c:title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10808524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5168624413751561"/>
          <c:y val="2.5091863517060393E-3"/>
          <c:w val="0.24371557003650421"/>
          <c:h val="0.4904062580412743"/>
        </c:manualLayout>
      </c:layout>
      <c:overlay val="0"/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data_center_data!$F$9</c:f>
              <c:strCache>
                <c:ptCount val="1"/>
                <c:pt idx="0">
                  <c:v>Server</c:v>
                </c:pt>
              </c:strCache>
            </c:strRef>
          </c:tx>
          <c:spPr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60000">
                  <a:srgbClr val="2D2D8A"/>
                </a:gs>
              </a:gsLst>
              <a:lin ang="2700000" scaled="1"/>
            </a:gradFill>
          </c:spPr>
          <c:invertIfNegative val="0"/>
          <c:cat>
            <c:strRef>
              <c:f>data_center_data!$E$10:$E$15</c:f>
              <c:strCache>
                <c:ptCount val="6"/>
                <c:pt idx="0">
                  <c:v>Austin</c:v>
                </c:pt>
                <c:pt idx="1">
                  <c:v>Ann Arbor</c:v>
                </c:pt>
                <c:pt idx="2">
                  <c:v>+Consolidation</c:v>
                </c:pt>
                <c:pt idx="3">
                  <c:v>+PowerNap</c:v>
                </c:pt>
                <c:pt idx="4">
                  <c:v>+Opt. Cooling</c:v>
                </c:pt>
                <c:pt idx="5">
                  <c:v>+Container</c:v>
                </c:pt>
              </c:strCache>
            </c:strRef>
          </c:cat>
          <c:val>
            <c:numRef>
              <c:f>data_center_data!$F$10:$F$15</c:f>
              <c:numCache>
                <c:formatCode>0</c:formatCode>
                <c:ptCount val="6"/>
                <c:pt idx="0">
                  <c:v>4121.6798000000008</c:v>
                </c:pt>
                <c:pt idx="1">
                  <c:v>4121.6798000000008</c:v>
                </c:pt>
                <c:pt idx="2">
                  <c:v>2238.5920000000001</c:v>
                </c:pt>
                <c:pt idx="3">
                  <c:v>1611.6559999999999</c:v>
                </c:pt>
                <c:pt idx="4">
                  <c:v>1611.6559999999999</c:v>
                </c:pt>
                <c:pt idx="5">
                  <c:v>1611.6559999999999</c:v>
                </c:pt>
              </c:numCache>
            </c:numRef>
          </c:val>
        </c:ser>
        <c:ser>
          <c:idx val="1"/>
          <c:order val="1"/>
          <c:tx>
            <c:strRef>
              <c:f>data_center_data!$G$9</c:f>
              <c:strCache>
                <c:ptCount val="1"/>
                <c:pt idx="0">
                  <c:v>Chiller</c:v>
                </c:pt>
              </c:strCache>
            </c:strRef>
          </c:tx>
          <c:spPr>
            <a:gradFill>
              <a:gsLst>
                <a:gs pos="0">
                  <a:srgbClr val="FFC1C1"/>
                </a:gs>
                <a:gs pos="60000">
                  <a:srgbClr val="820000"/>
                </a:gs>
              </a:gsLst>
              <a:lin ang="2700000" scaled="1"/>
            </a:gradFill>
          </c:spPr>
          <c:invertIfNegative val="0"/>
          <c:cat>
            <c:strRef>
              <c:f>data_center_data!$E$10:$E$15</c:f>
              <c:strCache>
                <c:ptCount val="6"/>
                <c:pt idx="0">
                  <c:v>Austin</c:v>
                </c:pt>
                <c:pt idx="1">
                  <c:v>Ann Arbor</c:v>
                </c:pt>
                <c:pt idx="2">
                  <c:v>+Consolidation</c:v>
                </c:pt>
                <c:pt idx="3">
                  <c:v>+PowerNap</c:v>
                </c:pt>
                <c:pt idx="4">
                  <c:v>+Opt. Cooling</c:v>
                </c:pt>
                <c:pt idx="5">
                  <c:v>+Container</c:v>
                </c:pt>
              </c:strCache>
            </c:strRef>
          </c:cat>
          <c:val>
            <c:numRef>
              <c:f>data_center_data!$G$10:$G$15</c:f>
              <c:numCache>
                <c:formatCode>0</c:formatCode>
                <c:ptCount val="6"/>
                <c:pt idx="0">
                  <c:v>1667.4161000000001</c:v>
                </c:pt>
                <c:pt idx="1">
                  <c:v>1147.1190999999999</c:v>
                </c:pt>
                <c:pt idx="2">
                  <c:v>796.08136999999999</c:v>
                </c:pt>
                <c:pt idx="3">
                  <c:v>689.85015999999825</c:v>
                </c:pt>
                <c:pt idx="4">
                  <c:v>295.20070999999945</c:v>
                </c:pt>
                <c:pt idx="5">
                  <c:v>44.493614000000001</c:v>
                </c:pt>
              </c:numCache>
            </c:numRef>
          </c:val>
        </c:ser>
        <c:ser>
          <c:idx val="2"/>
          <c:order val="2"/>
          <c:tx>
            <c:strRef>
              <c:f>data_center_data!$H$9</c:f>
              <c:strCache>
                <c:ptCount val="1"/>
                <c:pt idx="0">
                  <c:v>CRAH</c:v>
                </c:pt>
              </c:strCache>
            </c:strRef>
          </c:tx>
          <c:spPr>
            <a:gradFill>
              <a:gsLst>
                <a:gs pos="0">
                  <a:srgbClr val="ABFFAB"/>
                </a:gs>
                <a:gs pos="60000">
                  <a:srgbClr val="005C00"/>
                </a:gs>
              </a:gsLst>
              <a:lin ang="2700000" scaled="1"/>
            </a:gradFill>
            <a:effectLst>
              <a:outerShdw blurRad="1397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data_center_data!$E$10:$E$15</c:f>
              <c:strCache>
                <c:ptCount val="6"/>
                <c:pt idx="0">
                  <c:v>Austin</c:v>
                </c:pt>
                <c:pt idx="1">
                  <c:v>Ann Arbor</c:v>
                </c:pt>
                <c:pt idx="2">
                  <c:v>+Consolidation</c:v>
                </c:pt>
                <c:pt idx="3">
                  <c:v>+PowerNap</c:v>
                </c:pt>
                <c:pt idx="4">
                  <c:v>+Opt. Cooling</c:v>
                </c:pt>
                <c:pt idx="5">
                  <c:v>+Container</c:v>
                </c:pt>
              </c:strCache>
            </c:strRef>
          </c:cat>
          <c:val>
            <c:numRef>
              <c:f>data_center_data!$H$10:$H$15</c:f>
              <c:numCache>
                <c:formatCode>0</c:formatCode>
                <c:ptCount val="6"/>
                <c:pt idx="0">
                  <c:v>479.14960000000082</c:v>
                </c:pt>
                <c:pt idx="1">
                  <c:v>479.14960000000082</c:v>
                </c:pt>
                <c:pt idx="2">
                  <c:v>222.39205000000001</c:v>
                </c:pt>
                <c:pt idx="3">
                  <c:v>151.00245000000001</c:v>
                </c:pt>
                <c:pt idx="4">
                  <c:v>44.976760000000006</c:v>
                </c:pt>
                <c:pt idx="5">
                  <c:v>41.911627999999929</c:v>
                </c:pt>
              </c:numCache>
            </c:numRef>
          </c:val>
        </c:ser>
        <c:ser>
          <c:idx val="3"/>
          <c:order val="3"/>
          <c:tx>
            <c:strRef>
              <c:f>data_center_data!$I$9</c:f>
              <c:strCache>
                <c:ptCount val="1"/>
                <c:pt idx="0">
                  <c:v>UPS</c:v>
                </c:pt>
              </c:strCache>
            </c:strRef>
          </c:tx>
          <c:spPr>
            <a:gradFill>
              <a:gsLst>
                <a:gs pos="0">
                  <a:srgbClr val="FFE697"/>
                </a:gs>
                <a:gs pos="60000">
                  <a:srgbClr val="866600"/>
                </a:gs>
              </a:gsLst>
              <a:lin ang="2700000" scaled="1"/>
            </a:gradFill>
          </c:spPr>
          <c:invertIfNegative val="0"/>
          <c:cat>
            <c:strRef>
              <c:f>data_center_data!$E$10:$E$15</c:f>
              <c:strCache>
                <c:ptCount val="6"/>
                <c:pt idx="0">
                  <c:v>Austin</c:v>
                </c:pt>
                <c:pt idx="1">
                  <c:v>Ann Arbor</c:v>
                </c:pt>
                <c:pt idx="2">
                  <c:v>+Consolidation</c:v>
                </c:pt>
                <c:pt idx="3">
                  <c:v>+PowerNap</c:v>
                </c:pt>
                <c:pt idx="4">
                  <c:v>+Opt. Cooling</c:v>
                </c:pt>
                <c:pt idx="5">
                  <c:v>+Container</c:v>
                </c:pt>
              </c:strCache>
            </c:strRef>
          </c:cat>
          <c:val>
            <c:numRef>
              <c:f>data_center_data!$I$10:$I$15</c:f>
              <c:numCache>
                <c:formatCode>0</c:formatCode>
                <c:ptCount val="6"/>
                <c:pt idx="0">
                  <c:v>446.05756000000002</c:v>
                </c:pt>
                <c:pt idx="1">
                  <c:v>429.96589999999969</c:v>
                </c:pt>
                <c:pt idx="2">
                  <c:v>352.19348000000002</c:v>
                </c:pt>
                <c:pt idx="3">
                  <c:v>327.15983000000062</c:v>
                </c:pt>
                <c:pt idx="4">
                  <c:v>311.67502999999999</c:v>
                </c:pt>
                <c:pt idx="5">
                  <c:v>303.82640999999938</c:v>
                </c:pt>
              </c:numCache>
            </c:numRef>
          </c:val>
        </c:ser>
        <c:ser>
          <c:idx val="4"/>
          <c:order val="4"/>
          <c:tx>
            <c:strRef>
              <c:f>data_center_data!$J$9</c:f>
              <c:strCache>
                <c:ptCount val="1"/>
                <c:pt idx="0">
                  <c:v>PDU</c:v>
                </c:pt>
              </c:strCache>
            </c:strRef>
          </c:tx>
          <c:spPr>
            <a:gradFill>
              <a:gsLst>
                <a:gs pos="0">
                  <a:srgbClr val="DAC2EC"/>
                </a:gs>
                <a:gs pos="60000">
                  <a:srgbClr val="401B5B"/>
                </a:gs>
              </a:gsLst>
              <a:lin ang="2700000" scaled="1"/>
            </a:gradFill>
          </c:spPr>
          <c:invertIfNegative val="0"/>
          <c:cat>
            <c:strRef>
              <c:f>data_center_data!$E$10:$E$15</c:f>
              <c:strCache>
                <c:ptCount val="6"/>
                <c:pt idx="0">
                  <c:v>Austin</c:v>
                </c:pt>
                <c:pt idx="1">
                  <c:v>Ann Arbor</c:v>
                </c:pt>
                <c:pt idx="2">
                  <c:v>+Consolidation</c:v>
                </c:pt>
                <c:pt idx="3">
                  <c:v>+PowerNap</c:v>
                </c:pt>
                <c:pt idx="4">
                  <c:v>+Opt. Cooling</c:v>
                </c:pt>
                <c:pt idx="5">
                  <c:v>+Container</c:v>
                </c:pt>
              </c:strCache>
            </c:strRef>
          </c:cat>
          <c:val>
            <c:numRef>
              <c:f>data_center_data!$J$10:$J$15</c:f>
              <c:numCache>
                <c:formatCode>0</c:formatCode>
                <c:ptCount val="6"/>
                <c:pt idx="0">
                  <c:v>154.28222000000028</c:v>
                </c:pt>
                <c:pt idx="1">
                  <c:v>154.28222000000028</c:v>
                </c:pt>
                <c:pt idx="2">
                  <c:v>130.52383</c:v>
                </c:pt>
                <c:pt idx="3">
                  <c:v>125.65925</c:v>
                </c:pt>
                <c:pt idx="4">
                  <c:v>125.65925</c:v>
                </c:pt>
                <c:pt idx="5">
                  <c:v>125.65925</c:v>
                </c:pt>
              </c:numCache>
            </c:numRef>
          </c:val>
        </c:ser>
        <c:ser>
          <c:idx val="5"/>
          <c:order val="5"/>
          <c:tx>
            <c:strRef>
              <c:f>data_center_data!$K$9</c:f>
              <c:strCache>
                <c:ptCount val="1"/>
                <c:pt idx="0">
                  <c:v>Network</c:v>
                </c:pt>
              </c:strCache>
            </c:strRef>
          </c:tx>
          <c:spPr>
            <a:gradFill>
              <a:gsLst>
                <a:gs pos="0">
                  <a:srgbClr val="FFFFA7"/>
                </a:gs>
                <a:gs pos="60000">
                  <a:srgbClr val="B0AC00"/>
                </a:gs>
              </a:gsLst>
              <a:lin ang="2700000" scaled="1"/>
            </a:gradFill>
          </c:spPr>
          <c:invertIfNegative val="0"/>
          <c:cat>
            <c:strRef>
              <c:f>data_center_data!$E$10:$E$15</c:f>
              <c:strCache>
                <c:ptCount val="6"/>
                <c:pt idx="0">
                  <c:v>Austin</c:v>
                </c:pt>
                <c:pt idx="1">
                  <c:v>Ann Arbor</c:v>
                </c:pt>
                <c:pt idx="2">
                  <c:v>+Consolidation</c:v>
                </c:pt>
                <c:pt idx="3">
                  <c:v>+PowerNap</c:v>
                </c:pt>
                <c:pt idx="4">
                  <c:v>+Opt. Cooling</c:v>
                </c:pt>
                <c:pt idx="5">
                  <c:v>+Container</c:v>
                </c:pt>
              </c:strCache>
            </c:strRef>
          </c:cat>
          <c:val>
            <c:numRef>
              <c:f>data_center_data!$K$10:$K$15</c:f>
              <c:numCache>
                <c:formatCode>0</c:formatCode>
                <c:ptCount val="6"/>
                <c:pt idx="0">
                  <c:v>365.34005104320005</c:v>
                </c:pt>
                <c:pt idx="1">
                  <c:v>336.80953821779963</c:v>
                </c:pt>
                <c:pt idx="2">
                  <c:v>198.91904340870002</c:v>
                </c:pt>
                <c:pt idx="3">
                  <c:v>154.53437983110001</c:v>
                </c:pt>
                <c:pt idx="4">
                  <c:v>127.07983262249968</c:v>
                </c:pt>
                <c:pt idx="5">
                  <c:v>113.16421971738002</c:v>
                </c:pt>
              </c:numCache>
            </c:numRef>
          </c:val>
        </c:ser>
        <c:ser>
          <c:idx val="6"/>
          <c:order val="6"/>
          <c:tx>
            <c:strRef>
              <c:f>data_center_data!$L$9</c:f>
              <c:strCache>
                <c:ptCount val="1"/>
                <c:pt idx="0">
                  <c:v>Lights</c:v>
                </c:pt>
              </c:strCache>
            </c:strRef>
          </c:tx>
          <c:spPr>
            <a:gradFill>
              <a:gsLst>
                <a:gs pos="0">
                  <a:srgbClr val="E0E0E0"/>
                </a:gs>
                <a:gs pos="60000">
                  <a:srgbClr val="343434"/>
                </a:gs>
              </a:gsLst>
              <a:lin ang="2700000" scaled="1"/>
            </a:gradFill>
          </c:spPr>
          <c:invertIfNegative val="0"/>
          <c:cat>
            <c:strRef>
              <c:f>data_center_data!$E$10:$E$15</c:f>
              <c:strCache>
                <c:ptCount val="6"/>
                <c:pt idx="0">
                  <c:v>Austin</c:v>
                </c:pt>
                <c:pt idx="1">
                  <c:v>Ann Arbor</c:v>
                </c:pt>
                <c:pt idx="2">
                  <c:v>+Consolidation</c:v>
                </c:pt>
                <c:pt idx="3">
                  <c:v>+PowerNap</c:v>
                </c:pt>
                <c:pt idx="4">
                  <c:v>+Opt. Cooling</c:v>
                </c:pt>
                <c:pt idx="5">
                  <c:v>+Container</c:v>
                </c:pt>
              </c:strCache>
            </c:strRef>
          </c:cat>
          <c:val>
            <c:numRef>
              <c:f>data_center_data!$L$10:$L$15</c:f>
              <c:numCache>
                <c:formatCode>0</c:formatCode>
                <c:ptCount val="6"/>
                <c:pt idx="0">
                  <c:v>73.08174737920001</c:v>
                </c:pt>
                <c:pt idx="1">
                  <c:v>67.37457203679962</c:v>
                </c:pt>
                <c:pt idx="2">
                  <c:v>39.791288247200001</c:v>
                </c:pt>
                <c:pt idx="3">
                  <c:v>30.912686621600002</c:v>
                </c:pt>
                <c:pt idx="4">
                  <c:v>25.420744859999935</c:v>
                </c:pt>
                <c:pt idx="5">
                  <c:v>22.637099037280031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2"/>
        <c:overlap val="100"/>
        <c:axId val="108140416"/>
        <c:axId val="108150784"/>
      </c:barChart>
      <c:catAx>
        <c:axId val="1081404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/>
                  <a:t>Scenarios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108150784"/>
        <c:crosses val="autoZero"/>
        <c:auto val="1"/>
        <c:lblAlgn val="ctr"/>
        <c:lblOffset val="100"/>
        <c:noMultiLvlLbl val="0"/>
      </c:catAx>
      <c:valAx>
        <c:axId val="108150784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2000"/>
                </a:pPr>
                <a:r>
                  <a:rPr lang="en-US" sz="2000"/>
                  <a:t>Aggregate</a:t>
                </a:r>
              </a:p>
              <a:p>
                <a:pPr>
                  <a:defRPr sz="2000"/>
                </a:pPr>
                <a:r>
                  <a:rPr lang="en-US" sz="2000"/>
                  <a:t>Power (kW)</a:t>
                </a:r>
              </a:p>
            </c:rich>
          </c:tx>
          <c:layout/>
          <c:overlay val="0"/>
        </c:title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10814041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5168624413751561"/>
          <c:y val="2.5091863517060393E-3"/>
          <c:w val="0.24371557003650421"/>
          <c:h val="0.4904062580412743"/>
        </c:manualLayout>
      </c:layout>
      <c:overlay val="0"/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data_center_data!$F$9</c:f>
              <c:strCache>
                <c:ptCount val="1"/>
                <c:pt idx="0">
                  <c:v>Server</c:v>
                </c:pt>
              </c:strCache>
            </c:strRef>
          </c:tx>
          <c:spPr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60000">
                  <a:srgbClr val="2D2D8A"/>
                </a:gs>
              </a:gsLst>
              <a:lin ang="2700000" scaled="1"/>
            </a:gradFill>
          </c:spPr>
          <c:invertIfNegative val="0"/>
          <c:cat>
            <c:strRef>
              <c:f>data_center_data!$E$10:$E$15</c:f>
              <c:strCache>
                <c:ptCount val="6"/>
                <c:pt idx="0">
                  <c:v>Austin</c:v>
                </c:pt>
                <c:pt idx="1">
                  <c:v>Ann Arbor</c:v>
                </c:pt>
                <c:pt idx="2">
                  <c:v>+Consolidation</c:v>
                </c:pt>
                <c:pt idx="3">
                  <c:v>+PowerNap</c:v>
                </c:pt>
                <c:pt idx="4">
                  <c:v>+Opt. Cooling</c:v>
                </c:pt>
                <c:pt idx="5">
                  <c:v>+Container</c:v>
                </c:pt>
              </c:strCache>
            </c:strRef>
          </c:cat>
          <c:val>
            <c:numRef>
              <c:f>data_center_data!$F$10:$F$15</c:f>
              <c:numCache>
                <c:formatCode>0</c:formatCode>
                <c:ptCount val="6"/>
                <c:pt idx="0">
                  <c:v>4121.6798000000008</c:v>
                </c:pt>
                <c:pt idx="1">
                  <c:v>4121.6798000000008</c:v>
                </c:pt>
                <c:pt idx="2">
                  <c:v>2238.5920000000001</c:v>
                </c:pt>
                <c:pt idx="3">
                  <c:v>1611.6559999999999</c:v>
                </c:pt>
                <c:pt idx="4">
                  <c:v>1611.6559999999999</c:v>
                </c:pt>
                <c:pt idx="5">
                  <c:v>1611.6559999999999</c:v>
                </c:pt>
              </c:numCache>
            </c:numRef>
          </c:val>
        </c:ser>
        <c:ser>
          <c:idx val="1"/>
          <c:order val="1"/>
          <c:tx>
            <c:strRef>
              <c:f>data_center_data!$G$9</c:f>
              <c:strCache>
                <c:ptCount val="1"/>
                <c:pt idx="0">
                  <c:v>Chiller</c:v>
                </c:pt>
              </c:strCache>
            </c:strRef>
          </c:tx>
          <c:spPr>
            <a:gradFill>
              <a:gsLst>
                <a:gs pos="0">
                  <a:srgbClr val="FFC1C1"/>
                </a:gs>
                <a:gs pos="60000">
                  <a:srgbClr val="820000"/>
                </a:gs>
              </a:gsLst>
              <a:lin ang="2700000" scaled="1"/>
            </a:gradFill>
          </c:spPr>
          <c:invertIfNegative val="0"/>
          <c:cat>
            <c:strRef>
              <c:f>data_center_data!$E$10:$E$15</c:f>
              <c:strCache>
                <c:ptCount val="6"/>
                <c:pt idx="0">
                  <c:v>Austin</c:v>
                </c:pt>
                <c:pt idx="1">
                  <c:v>Ann Arbor</c:v>
                </c:pt>
                <c:pt idx="2">
                  <c:v>+Consolidation</c:v>
                </c:pt>
                <c:pt idx="3">
                  <c:v>+PowerNap</c:v>
                </c:pt>
                <c:pt idx="4">
                  <c:v>+Opt. Cooling</c:v>
                </c:pt>
                <c:pt idx="5">
                  <c:v>+Container</c:v>
                </c:pt>
              </c:strCache>
            </c:strRef>
          </c:cat>
          <c:val>
            <c:numRef>
              <c:f>data_center_data!$G$10:$G$15</c:f>
              <c:numCache>
                <c:formatCode>0</c:formatCode>
                <c:ptCount val="6"/>
                <c:pt idx="0">
                  <c:v>1667.4161000000001</c:v>
                </c:pt>
                <c:pt idx="1">
                  <c:v>1147.1190999999999</c:v>
                </c:pt>
                <c:pt idx="2">
                  <c:v>796.08136999999999</c:v>
                </c:pt>
                <c:pt idx="3">
                  <c:v>689.85015999999825</c:v>
                </c:pt>
                <c:pt idx="4">
                  <c:v>295.20070999999945</c:v>
                </c:pt>
                <c:pt idx="5">
                  <c:v>44.493614000000001</c:v>
                </c:pt>
              </c:numCache>
            </c:numRef>
          </c:val>
        </c:ser>
        <c:ser>
          <c:idx val="2"/>
          <c:order val="2"/>
          <c:tx>
            <c:strRef>
              <c:f>data_center_data!$H$9</c:f>
              <c:strCache>
                <c:ptCount val="1"/>
                <c:pt idx="0">
                  <c:v>CRAH</c:v>
                </c:pt>
              </c:strCache>
            </c:strRef>
          </c:tx>
          <c:spPr>
            <a:gradFill>
              <a:gsLst>
                <a:gs pos="0">
                  <a:srgbClr val="ABFFAB"/>
                </a:gs>
                <a:gs pos="60000">
                  <a:srgbClr val="005C00"/>
                </a:gs>
              </a:gsLst>
              <a:lin ang="2700000" scaled="1"/>
            </a:gradFill>
            <a:effectLst>
              <a:outerShdw blurRad="1397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data_center_data!$E$10:$E$15</c:f>
              <c:strCache>
                <c:ptCount val="6"/>
                <c:pt idx="0">
                  <c:v>Austin</c:v>
                </c:pt>
                <c:pt idx="1">
                  <c:v>Ann Arbor</c:v>
                </c:pt>
                <c:pt idx="2">
                  <c:v>+Consolidation</c:v>
                </c:pt>
                <c:pt idx="3">
                  <c:v>+PowerNap</c:v>
                </c:pt>
                <c:pt idx="4">
                  <c:v>+Opt. Cooling</c:v>
                </c:pt>
                <c:pt idx="5">
                  <c:v>+Container</c:v>
                </c:pt>
              </c:strCache>
            </c:strRef>
          </c:cat>
          <c:val>
            <c:numRef>
              <c:f>data_center_data!$H$10:$H$15</c:f>
              <c:numCache>
                <c:formatCode>0</c:formatCode>
                <c:ptCount val="6"/>
                <c:pt idx="0">
                  <c:v>479.14960000000082</c:v>
                </c:pt>
                <c:pt idx="1">
                  <c:v>479.14960000000082</c:v>
                </c:pt>
                <c:pt idx="2">
                  <c:v>222.39205000000001</c:v>
                </c:pt>
                <c:pt idx="3">
                  <c:v>151.00245000000001</c:v>
                </c:pt>
                <c:pt idx="4">
                  <c:v>44.976760000000006</c:v>
                </c:pt>
                <c:pt idx="5">
                  <c:v>41.911627999999929</c:v>
                </c:pt>
              </c:numCache>
            </c:numRef>
          </c:val>
        </c:ser>
        <c:ser>
          <c:idx val="3"/>
          <c:order val="3"/>
          <c:tx>
            <c:strRef>
              <c:f>data_center_data!$I$9</c:f>
              <c:strCache>
                <c:ptCount val="1"/>
                <c:pt idx="0">
                  <c:v>UPS</c:v>
                </c:pt>
              </c:strCache>
            </c:strRef>
          </c:tx>
          <c:spPr>
            <a:gradFill>
              <a:gsLst>
                <a:gs pos="0">
                  <a:srgbClr val="FFE697"/>
                </a:gs>
                <a:gs pos="60000">
                  <a:srgbClr val="866600"/>
                </a:gs>
              </a:gsLst>
              <a:lin ang="2700000" scaled="1"/>
            </a:gradFill>
          </c:spPr>
          <c:invertIfNegative val="0"/>
          <c:cat>
            <c:strRef>
              <c:f>data_center_data!$E$10:$E$15</c:f>
              <c:strCache>
                <c:ptCount val="6"/>
                <c:pt idx="0">
                  <c:v>Austin</c:v>
                </c:pt>
                <c:pt idx="1">
                  <c:v>Ann Arbor</c:v>
                </c:pt>
                <c:pt idx="2">
                  <c:v>+Consolidation</c:v>
                </c:pt>
                <c:pt idx="3">
                  <c:v>+PowerNap</c:v>
                </c:pt>
                <c:pt idx="4">
                  <c:v>+Opt. Cooling</c:v>
                </c:pt>
                <c:pt idx="5">
                  <c:v>+Container</c:v>
                </c:pt>
              </c:strCache>
            </c:strRef>
          </c:cat>
          <c:val>
            <c:numRef>
              <c:f>data_center_data!$I$10:$I$15</c:f>
              <c:numCache>
                <c:formatCode>0</c:formatCode>
                <c:ptCount val="6"/>
                <c:pt idx="0">
                  <c:v>446.05756000000002</c:v>
                </c:pt>
                <c:pt idx="1">
                  <c:v>429.96589999999969</c:v>
                </c:pt>
                <c:pt idx="2">
                  <c:v>352.19348000000002</c:v>
                </c:pt>
                <c:pt idx="3">
                  <c:v>327.15983000000062</c:v>
                </c:pt>
                <c:pt idx="4">
                  <c:v>311.67502999999999</c:v>
                </c:pt>
                <c:pt idx="5">
                  <c:v>303.82640999999938</c:v>
                </c:pt>
              </c:numCache>
            </c:numRef>
          </c:val>
        </c:ser>
        <c:ser>
          <c:idx val="4"/>
          <c:order val="4"/>
          <c:tx>
            <c:strRef>
              <c:f>data_center_data!$J$9</c:f>
              <c:strCache>
                <c:ptCount val="1"/>
                <c:pt idx="0">
                  <c:v>PDU</c:v>
                </c:pt>
              </c:strCache>
            </c:strRef>
          </c:tx>
          <c:spPr>
            <a:gradFill>
              <a:gsLst>
                <a:gs pos="0">
                  <a:srgbClr val="DAC2EC"/>
                </a:gs>
                <a:gs pos="60000">
                  <a:srgbClr val="401B5B"/>
                </a:gs>
              </a:gsLst>
              <a:lin ang="2700000" scaled="1"/>
            </a:gradFill>
          </c:spPr>
          <c:invertIfNegative val="0"/>
          <c:cat>
            <c:strRef>
              <c:f>data_center_data!$E$10:$E$15</c:f>
              <c:strCache>
                <c:ptCount val="6"/>
                <c:pt idx="0">
                  <c:v>Austin</c:v>
                </c:pt>
                <c:pt idx="1">
                  <c:v>Ann Arbor</c:v>
                </c:pt>
                <c:pt idx="2">
                  <c:v>+Consolidation</c:v>
                </c:pt>
                <c:pt idx="3">
                  <c:v>+PowerNap</c:v>
                </c:pt>
                <c:pt idx="4">
                  <c:v>+Opt. Cooling</c:v>
                </c:pt>
                <c:pt idx="5">
                  <c:v>+Container</c:v>
                </c:pt>
              </c:strCache>
            </c:strRef>
          </c:cat>
          <c:val>
            <c:numRef>
              <c:f>data_center_data!$J$10:$J$15</c:f>
              <c:numCache>
                <c:formatCode>0</c:formatCode>
                <c:ptCount val="6"/>
                <c:pt idx="0">
                  <c:v>154.28222000000028</c:v>
                </c:pt>
                <c:pt idx="1">
                  <c:v>154.28222000000028</c:v>
                </c:pt>
                <c:pt idx="2">
                  <c:v>130.52383</c:v>
                </c:pt>
                <c:pt idx="3">
                  <c:v>125.65925</c:v>
                </c:pt>
                <c:pt idx="4">
                  <c:v>125.65925</c:v>
                </c:pt>
                <c:pt idx="5">
                  <c:v>125.65925</c:v>
                </c:pt>
              </c:numCache>
            </c:numRef>
          </c:val>
        </c:ser>
        <c:ser>
          <c:idx val="5"/>
          <c:order val="5"/>
          <c:tx>
            <c:strRef>
              <c:f>data_center_data!$K$9</c:f>
              <c:strCache>
                <c:ptCount val="1"/>
                <c:pt idx="0">
                  <c:v>Network</c:v>
                </c:pt>
              </c:strCache>
            </c:strRef>
          </c:tx>
          <c:spPr>
            <a:gradFill>
              <a:gsLst>
                <a:gs pos="0">
                  <a:srgbClr val="FFFFA7"/>
                </a:gs>
                <a:gs pos="60000">
                  <a:srgbClr val="B0AC00"/>
                </a:gs>
              </a:gsLst>
              <a:lin ang="2700000" scaled="1"/>
            </a:gradFill>
          </c:spPr>
          <c:invertIfNegative val="0"/>
          <c:cat>
            <c:strRef>
              <c:f>data_center_data!$E$10:$E$15</c:f>
              <c:strCache>
                <c:ptCount val="6"/>
                <c:pt idx="0">
                  <c:v>Austin</c:v>
                </c:pt>
                <c:pt idx="1">
                  <c:v>Ann Arbor</c:v>
                </c:pt>
                <c:pt idx="2">
                  <c:v>+Consolidation</c:v>
                </c:pt>
                <c:pt idx="3">
                  <c:v>+PowerNap</c:v>
                </c:pt>
                <c:pt idx="4">
                  <c:v>+Opt. Cooling</c:v>
                </c:pt>
                <c:pt idx="5">
                  <c:v>+Container</c:v>
                </c:pt>
              </c:strCache>
            </c:strRef>
          </c:cat>
          <c:val>
            <c:numRef>
              <c:f>data_center_data!$K$10:$K$15</c:f>
              <c:numCache>
                <c:formatCode>0</c:formatCode>
                <c:ptCount val="6"/>
                <c:pt idx="0">
                  <c:v>365.34005104320005</c:v>
                </c:pt>
                <c:pt idx="1">
                  <c:v>336.80953821779963</c:v>
                </c:pt>
                <c:pt idx="2">
                  <c:v>198.91904340870002</c:v>
                </c:pt>
                <c:pt idx="3">
                  <c:v>154.53437983110001</c:v>
                </c:pt>
                <c:pt idx="4">
                  <c:v>127.07983262249968</c:v>
                </c:pt>
                <c:pt idx="5">
                  <c:v>113.16421971738002</c:v>
                </c:pt>
              </c:numCache>
            </c:numRef>
          </c:val>
        </c:ser>
        <c:ser>
          <c:idx val="6"/>
          <c:order val="6"/>
          <c:tx>
            <c:strRef>
              <c:f>data_center_data!$L$9</c:f>
              <c:strCache>
                <c:ptCount val="1"/>
                <c:pt idx="0">
                  <c:v>Lights</c:v>
                </c:pt>
              </c:strCache>
            </c:strRef>
          </c:tx>
          <c:spPr>
            <a:gradFill>
              <a:gsLst>
                <a:gs pos="0">
                  <a:srgbClr val="E0E0E0"/>
                </a:gs>
                <a:gs pos="60000">
                  <a:srgbClr val="343434"/>
                </a:gs>
              </a:gsLst>
              <a:lin ang="2700000" scaled="1"/>
            </a:gradFill>
          </c:spPr>
          <c:invertIfNegative val="0"/>
          <c:cat>
            <c:strRef>
              <c:f>data_center_data!$E$10:$E$15</c:f>
              <c:strCache>
                <c:ptCount val="6"/>
                <c:pt idx="0">
                  <c:v>Austin</c:v>
                </c:pt>
                <c:pt idx="1">
                  <c:v>Ann Arbor</c:v>
                </c:pt>
                <c:pt idx="2">
                  <c:v>+Consolidation</c:v>
                </c:pt>
                <c:pt idx="3">
                  <c:v>+PowerNap</c:v>
                </c:pt>
                <c:pt idx="4">
                  <c:v>+Opt. Cooling</c:v>
                </c:pt>
                <c:pt idx="5">
                  <c:v>+Container</c:v>
                </c:pt>
              </c:strCache>
            </c:strRef>
          </c:cat>
          <c:val>
            <c:numRef>
              <c:f>data_center_data!$L$10:$L$15</c:f>
              <c:numCache>
                <c:formatCode>0</c:formatCode>
                <c:ptCount val="6"/>
                <c:pt idx="0">
                  <c:v>73.08174737920001</c:v>
                </c:pt>
                <c:pt idx="1">
                  <c:v>67.37457203679962</c:v>
                </c:pt>
                <c:pt idx="2">
                  <c:v>39.791288247200001</c:v>
                </c:pt>
                <c:pt idx="3">
                  <c:v>30.912686621600002</c:v>
                </c:pt>
                <c:pt idx="4">
                  <c:v>25.420744859999935</c:v>
                </c:pt>
                <c:pt idx="5">
                  <c:v>22.637099037280031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2"/>
        <c:overlap val="100"/>
        <c:axId val="108408832"/>
        <c:axId val="108410752"/>
      </c:barChart>
      <c:catAx>
        <c:axId val="10840883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/>
                  <a:t>Scenarios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108410752"/>
        <c:crosses val="autoZero"/>
        <c:auto val="1"/>
        <c:lblAlgn val="ctr"/>
        <c:lblOffset val="100"/>
        <c:noMultiLvlLbl val="0"/>
      </c:catAx>
      <c:valAx>
        <c:axId val="108410752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2000"/>
                </a:pPr>
                <a:r>
                  <a:rPr lang="en-US" sz="2000"/>
                  <a:t>Aggregate</a:t>
                </a:r>
              </a:p>
              <a:p>
                <a:pPr>
                  <a:defRPr sz="2000"/>
                </a:pPr>
                <a:r>
                  <a:rPr lang="en-US" sz="2000"/>
                  <a:t>Power (kW)</a:t>
                </a:r>
              </a:p>
            </c:rich>
          </c:tx>
          <c:layout/>
          <c:overlay val="0"/>
        </c:title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10840883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5168624413751561"/>
          <c:y val="2.5091863517060393E-3"/>
          <c:w val="0.24371557003650421"/>
          <c:h val="0.4904062580412743"/>
        </c:manualLayout>
      </c:layout>
      <c:overlay val="0"/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data_center_data!$F$9</c:f>
              <c:strCache>
                <c:ptCount val="1"/>
                <c:pt idx="0">
                  <c:v>Server</c:v>
                </c:pt>
              </c:strCache>
            </c:strRef>
          </c:tx>
          <c:spPr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60000">
                  <a:srgbClr val="2D2D8A"/>
                </a:gs>
              </a:gsLst>
              <a:lin ang="2700000" scaled="1"/>
            </a:gradFill>
          </c:spPr>
          <c:invertIfNegative val="0"/>
          <c:cat>
            <c:strRef>
              <c:f>data_center_data!$E$10:$E$15</c:f>
              <c:strCache>
                <c:ptCount val="6"/>
                <c:pt idx="0">
                  <c:v>Austin</c:v>
                </c:pt>
                <c:pt idx="1">
                  <c:v>Ann Arbor</c:v>
                </c:pt>
                <c:pt idx="2">
                  <c:v>+Consolidation</c:v>
                </c:pt>
                <c:pt idx="3">
                  <c:v>+PowerNap</c:v>
                </c:pt>
                <c:pt idx="4">
                  <c:v>+Opt. Cooling</c:v>
                </c:pt>
                <c:pt idx="5">
                  <c:v>+Container</c:v>
                </c:pt>
              </c:strCache>
            </c:strRef>
          </c:cat>
          <c:val>
            <c:numRef>
              <c:f>data_center_data!$F$10:$F$15</c:f>
              <c:numCache>
                <c:formatCode>0</c:formatCode>
                <c:ptCount val="6"/>
                <c:pt idx="0">
                  <c:v>4121.6798000000008</c:v>
                </c:pt>
                <c:pt idx="1">
                  <c:v>4121.6798000000008</c:v>
                </c:pt>
                <c:pt idx="2">
                  <c:v>2238.5920000000001</c:v>
                </c:pt>
                <c:pt idx="3">
                  <c:v>1611.6559999999999</c:v>
                </c:pt>
                <c:pt idx="4">
                  <c:v>1611.6559999999999</c:v>
                </c:pt>
                <c:pt idx="5">
                  <c:v>1611.6559999999999</c:v>
                </c:pt>
              </c:numCache>
            </c:numRef>
          </c:val>
        </c:ser>
        <c:ser>
          <c:idx val="1"/>
          <c:order val="1"/>
          <c:tx>
            <c:strRef>
              <c:f>data_center_data!$G$9</c:f>
              <c:strCache>
                <c:ptCount val="1"/>
                <c:pt idx="0">
                  <c:v>Chiller</c:v>
                </c:pt>
              </c:strCache>
            </c:strRef>
          </c:tx>
          <c:spPr>
            <a:gradFill>
              <a:gsLst>
                <a:gs pos="0">
                  <a:srgbClr val="FFC1C1"/>
                </a:gs>
                <a:gs pos="60000">
                  <a:srgbClr val="820000"/>
                </a:gs>
              </a:gsLst>
              <a:lin ang="2700000" scaled="1"/>
            </a:gradFill>
          </c:spPr>
          <c:invertIfNegative val="0"/>
          <c:cat>
            <c:strRef>
              <c:f>data_center_data!$E$10:$E$15</c:f>
              <c:strCache>
                <c:ptCount val="6"/>
                <c:pt idx="0">
                  <c:v>Austin</c:v>
                </c:pt>
                <c:pt idx="1">
                  <c:v>Ann Arbor</c:v>
                </c:pt>
                <c:pt idx="2">
                  <c:v>+Consolidation</c:v>
                </c:pt>
                <c:pt idx="3">
                  <c:v>+PowerNap</c:v>
                </c:pt>
                <c:pt idx="4">
                  <c:v>+Opt. Cooling</c:v>
                </c:pt>
                <c:pt idx="5">
                  <c:v>+Container</c:v>
                </c:pt>
              </c:strCache>
            </c:strRef>
          </c:cat>
          <c:val>
            <c:numRef>
              <c:f>data_center_data!$G$10:$G$15</c:f>
              <c:numCache>
                <c:formatCode>0</c:formatCode>
                <c:ptCount val="6"/>
                <c:pt idx="0">
                  <c:v>1667.4161000000001</c:v>
                </c:pt>
                <c:pt idx="1">
                  <c:v>1147.1190999999999</c:v>
                </c:pt>
                <c:pt idx="2">
                  <c:v>796.08136999999999</c:v>
                </c:pt>
                <c:pt idx="3">
                  <c:v>689.85015999999825</c:v>
                </c:pt>
                <c:pt idx="4">
                  <c:v>295.20070999999945</c:v>
                </c:pt>
                <c:pt idx="5">
                  <c:v>44.493614000000001</c:v>
                </c:pt>
              </c:numCache>
            </c:numRef>
          </c:val>
        </c:ser>
        <c:ser>
          <c:idx val="2"/>
          <c:order val="2"/>
          <c:tx>
            <c:strRef>
              <c:f>data_center_data!$H$9</c:f>
              <c:strCache>
                <c:ptCount val="1"/>
                <c:pt idx="0">
                  <c:v>CRAH</c:v>
                </c:pt>
              </c:strCache>
            </c:strRef>
          </c:tx>
          <c:spPr>
            <a:gradFill>
              <a:gsLst>
                <a:gs pos="0">
                  <a:srgbClr val="ABFFAB"/>
                </a:gs>
                <a:gs pos="60000">
                  <a:srgbClr val="005C00"/>
                </a:gs>
              </a:gsLst>
              <a:lin ang="2700000" scaled="1"/>
            </a:gradFill>
            <a:effectLst>
              <a:outerShdw blurRad="1397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data_center_data!$E$10:$E$15</c:f>
              <c:strCache>
                <c:ptCount val="6"/>
                <c:pt idx="0">
                  <c:v>Austin</c:v>
                </c:pt>
                <c:pt idx="1">
                  <c:v>Ann Arbor</c:v>
                </c:pt>
                <c:pt idx="2">
                  <c:v>+Consolidation</c:v>
                </c:pt>
                <c:pt idx="3">
                  <c:v>+PowerNap</c:v>
                </c:pt>
                <c:pt idx="4">
                  <c:v>+Opt. Cooling</c:v>
                </c:pt>
                <c:pt idx="5">
                  <c:v>+Container</c:v>
                </c:pt>
              </c:strCache>
            </c:strRef>
          </c:cat>
          <c:val>
            <c:numRef>
              <c:f>data_center_data!$H$10:$H$15</c:f>
              <c:numCache>
                <c:formatCode>0</c:formatCode>
                <c:ptCount val="6"/>
                <c:pt idx="0">
                  <c:v>479.14960000000082</c:v>
                </c:pt>
                <c:pt idx="1">
                  <c:v>479.14960000000082</c:v>
                </c:pt>
                <c:pt idx="2">
                  <c:v>222.39205000000001</c:v>
                </c:pt>
                <c:pt idx="3">
                  <c:v>151.00245000000001</c:v>
                </c:pt>
                <c:pt idx="4">
                  <c:v>44.976760000000006</c:v>
                </c:pt>
                <c:pt idx="5">
                  <c:v>41.911627999999929</c:v>
                </c:pt>
              </c:numCache>
            </c:numRef>
          </c:val>
        </c:ser>
        <c:ser>
          <c:idx val="3"/>
          <c:order val="3"/>
          <c:tx>
            <c:strRef>
              <c:f>data_center_data!$I$9</c:f>
              <c:strCache>
                <c:ptCount val="1"/>
                <c:pt idx="0">
                  <c:v>UPS</c:v>
                </c:pt>
              </c:strCache>
            </c:strRef>
          </c:tx>
          <c:spPr>
            <a:gradFill>
              <a:gsLst>
                <a:gs pos="0">
                  <a:srgbClr val="FFE697"/>
                </a:gs>
                <a:gs pos="60000">
                  <a:srgbClr val="866600"/>
                </a:gs>
              </a:gsLst>
              <a:lin ang="2700000" scaled="1"/>
            </a:gradFill>
          </c:spPr>
          <c:invertIfNegative val="0"/>
          <c:cat>
            <c:strRef>
              <c:f>data_center_data!$E$10:$E$15</c:f>
              <c:strCache>
                <c:ptCount val="6"/>
                <c:pt idx="0">
                  <c:v>Austin</c:v>
                </c:pt>
                <c:pt idx="1">
                  <c:v>Ann Arbor</c:v>
                </c:pt>
                <c:pt idx="2">
                  <c:v>+Consolidation</c:v>
                </c:pt>
                <c:pt idx="3">
                  <c:v>+PowerNap</c:v>
                </c:pt>
                <c:pt idx="4">
                  <c:v>+Opt. Cooling</c:v>
                </c:pt>
                <c:pt idx="5">
                  <c:v>+Container</c:v>
                </c:pt>
              </c:strCache>
            </c:strRef>
          </c:cat>
          <c:val>
            <c:numRef>
              <c:f>data_center_data!$I$10:$I$15</c:f>
              <c:numCache>
                <c:formatCode>0</c:formatCode>
                <c:ptCount val="6"/>
                <c:pt idx="0">
                  <c:v>446.05756000000002</c:v>
                </c:pt>
                <c:pt idx="1">
                  <c:v>429.96589999999969</c:v>
                </c:pt>
                <c:pt idx="2">
                  <c:v>352.19348000000002</c:v>
                </c:pt>
                <c:pt idx="3">
                  <c:v>327.15983000000062</c:v>
                </c:pt>
                <c:pt idx="4">
                  <c:v>311.67502999999999</c:v>
                </c:pt>
                <c:pt idx="5">
                  <c:v>303.82640999999938</c:v>
                </c:pt>
              </c:numCache>
            </c:numRef>
          </c:val>
        </c:ser>
        <c:ser>
          <c:idx val="4"/>
          <c:order val="4"/>
          <c:tx>
            <c:strRef>
              <c:f>data_center_data!$J$9</c:f>
              <c:strCache>
                <c:ptCount val="1"/>
                <c:pt idx="0">
                  <c:v>PDU</c:v>
                </c:pt>
              </c:strCache>
            </c:strRef>
          </c:tx>
          <c:spPr>
            <a:gradFill>
              <a:gsLst>
                <a:gs pos="0">
                  <a:srgbClr val="DAC2EC"/>
                </a:gs>
                <a:gs pos="60000">
                  <a:srgbClr val="401B5B"/>
                </a:gs>
              </a:gsLst>
              <a:lin ang="2700000" scaled="1"/>
            </a:gradFill>
          </c:spPr>
          <c:invertIfNegative val="0"/>
          <c:cat>
            <c:strRef>
              <c:f>data_center_data!$E$10:$E$15</c:f>
              <c:strCache>
                <c:ptCount val="6"/>
                <c:pt idx="0">
                  <c:v>Austin</c:v>
                </c:pt>
                <c:pt idx="1">
                  <c:v>Ann Arbor</c:v>
                </c:pt>
                <c:pt idx="2">
                  <c:v>+Consolidation</c:v>
                </c:pt>
                <c:pt idx="3">
                  <c:v>+PowerNap</c:v>
                </c:pt>
                <c:pt idx="4">
                  <c:v>+Opt. Cooling</c:v>
                </c:pt>
                <c:pt idx="5">
                  <c:v>+Container</c:v>
                </c:pt>
              </c:strCache>
            </c:strRef>
          </c:cat>
          <c:val>
            <c:numRef>
              <c:f>data_center_data!$J$10:$J$15</c:f>
              <c:numCache>
                <c:formatCode>0</c:formatCode>
                <c:ptCount val="6"/>
                <c:pt idx="0">
                  <c:v>154.28222000000028</c:v>
                </c:pt>
                <c:pt idx="1">
                  <c:v>154.28222000000028</c:v>
                </c:pt>
                <c:pt idx="2">
                  <c:v>130.52383</c:v>
                </c:pt>
                <c:pt idx="3">
                  <c:v>125.65925</c:v>
                </c:pt>
                <c:pt idx="4">
                  <c:v>125.65925</c:v>
                </c:pt>
                <c:pt idx="5">
                  <c:v>125.65925</c:v>
                </c:pt>
              </c:numCache>
            </c:numRef>
          </c:val>
        </c:ser>
        <c:ser>
          <c:idx val="5"/>
          <c:order val="5"/>
          <c:tx>
            <c:strRef>
              <c:f>data_center_data!$K$9</c:f>
              <c:strCache>
                <c:ptCount val="1"/>
                <c:pt idx="0">
                  <c:v>Network</c:v>
                </c:pt>
              </c:strCache>
            </c:strRef>
          </c:tx>
          <c:spPr>
            <a:gradFill>
              <a:gsLst>
                <a:gs pos="0">
                  <a:srgbClr val="FFFFA7"/>
                </a:gs>
                <a:gs pos="60000">
                  <a:srgbClr val="B0AC00"/>
                </a:gs>
              </a:gsLst>
              <a:lin ang="2700000" scaled="1"/>
            </a:gradFill>
          </c:spPr>
          <c:invertIfNegative val="0"/>
          <c:cat>
            <c:strRef>
              <c:f>data_center_data!$E$10:$E$15</c:f>
              <c:strCache>
                <c:ptCount val="6"/>
                <c:pt idx="0">
                  <c:v>Austin</c:v>
                </c:pt>
                <c:pt idx="1">
                  <c:v>Ann Arbor</c:v>
                </c:pt>
                <c:pt idx="2">
                  <c:v>+Consolidation</c:v>
                </c:pt>
                <c:pt idx="3">
                  <c:v>+PowerNap</c:v>
                </c:pt>
                <c:pt idx="4">
                  <c:v>+Opt. Cooling</c:v>
                </c:pt>
                <c:pt idx="5">
                  <c:v>+Container</c:v>
                </c:pt>
              </c:strCache>
            </c:strRef>
          </c:cat>
          <c:val>
            <c:numRef>
              <c:f>data_center_data!$K$10:$K$15</c:f>
              <c:numCache>
                <c:formatCode>0</c:formatCode>
                <c:ptCount val="6"/>
                <c:pt idx="0">
                  <c:v>365.34005104320005</c:v>
                </c:pt>
                <c:pt idx="1">
                  <c:v>336.80953821779963</c:v>
                </c:pt>
                <c:pt idx="2">
                  <c:v>198.91904340870002</c:v>
                </c:pt>
                <c:pt idx="3">
                  <c:v>154.53437983110001</c:v>
                </c:pt>
                <c:pt idx="4">
                  <c:v>127.07983262249968</c:v>
                </c:pt>
                <c:pt idx="5">
                  <c:v>113.16421971738002</c:v>
                </c:pt>
              </c:numCache>
            </c:numRef>
          </c:val>
        </c:ser>
        <c:ser>
          <c:idx val="6"/>
          <c:order val="6"/>
          <c:tx>
            <c:strRef>
              <c:f>data_center_data!$L$9</c:f>
              <c:strCache>
                <c:ptCount val="1"/>
                <c:pt idx="0">
                  <c:v>Lights</c:v>
                </c:pt>
              </c:strCache>
            </c:strRef>
          </c:tx>
          <c:spPr>
            <a:gradFill>
              <a:gsLst>
                <a:gs pos="0">
                  <a:srgbClr val="E0E0E0"/>
                </a:gs>
                <a:gs pos="60000">
                  <a:srgbClr val="343434"/>
                </a:gs>
              </a:gsLst>
              <a:lin ang="2700000" scaled="1"/>
            </a:gradFill>
          </c:spPr>
          <c:invertIfNegative val="0"/>
          <c:cat>
            <c:strRef>
              <c:f>data_center_data!$E$10:$E$15</c:f>
              <c:strCache>
                <c:ptCount val="6"/>
                <c:pt idx="0">
                  <c:v>Austin</c:v>
                </c:pt>
                <c:pt idx="1">
                  <c:v>Ann Arbor</c:v>
                </c:pt>
                <c:pt idx="2">
                  <c:v>+Consolidation</c:v>
                </c:pt>
                <c:pt idx="3">
                  <c:v>+PowerNap</c:v>
                </c:pt>
                <c:pt idx="4">
                  <c:v>+Opt. Cooling</c:v>
                </c:pt>
                <c:pt idx="5">
                  <c:v>+Container</c:v>
                </c:pt>
              </c:strCache>
            </c:strRef>
          </c:cat>
          <c:val>
            <c:numRef>
              <c:f>data_center_data!$L$10:$L$15</c:f>
              <c:numCache>
                <c:formatCode>0</c:formatCode>
                <c:ptCount val="6"/>
                <c:pt idx="0">
                  <c:v>73.08174737920001</c:v>
                </c:pt>
                <c:pt idx="1">
                  <c:v>67.37457203679962</c:v>
                </c:pt>
                <c:pt idx="2">
                  <c:v>39.791288247200001</c:v>
                </c:pt>
                <c:pt idx="3">
                  <c:v>30.912686621600002</c:v>
                </c:pt>
                <c:pt idx="4">
                  <c:v>25.420744859999935</c:v>
                </c:pt>
                <c:pt idx="5">
                  <c:v>22.637099037280031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2"/>
        <c:overlap val="100"/>
        <c:axId val="108447616"/>
        <c:axId val="108466176"/>
      </c:barChart>
      <c:catAx>
        <c:axId val="1084476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/>
                  <a:t>Scenarios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108466176"/>
        <c:crosses val="autoZero"/>
        <c:auto val="1"/>
        <c:lblAlgn val="ctr"/>
        <c:lblOffset val="100"/>
        <c:noMultiLvlLbl val="0"/>
      </c:catAx>
      <c:valAx>
        <c:axId val="108466176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2000"/>
                </a:pPr>
                <a:r>
                  <a:rPr lang="en-US" sz="2000"/>
                  <a:t>Aggregate</a:t>
                </a:r>
              </a:p>
              <a:p>
                <a:pPr>
                  <a:defRPr sz="2000"/>
                </a:pPr>
                <a:r>
                  <a:rPr lang="en-US" sz="2000"/>
                  <a:t>Power (kW)</a:t>
                </a:r>
              </a:p>
            </c:rich>
          </c:tx>
          <c:layout/>
          <c:overlay val="0"/>
        </c:title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10844761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5168624413751561"/>
          <c:y val="2.5091863517060393E-3"/>
          <c:w val="0.24371557003650421"/>
          <c:h val="0.4904062580412743"/>
        </c:manualLayout>
      </c:layout>
      <c:overlay val="0"/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data_center_data!$F$9</c:f>
              <c:strCache>
                <c:ptCount val="1"/>
                <c:pt idx="0">
                  <c:v>Server</c:v>
                </c:pt>
              </c:strCache>
            </c:strRef>
          </c:tx>
          <c:spPr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60000">
                  <a:srgbClr val="2D2D8A"/>
                </a:gs>
              </a:gsLst>
              <a:lin ang="2700000" scaled="1"/>
            </a:gradFill>
          </c:spPr>
          <c:invertIfNegative val="0"/>
          <c:cat>
            <c:strRef>
              <c:f>data_center_data!$E$10:$E$15</c:f>
              <c:strCache>
                <c:ptCount val="6"/>
                <c:pt idx="0">
                  <c:v>Austin</c:v>
                </c:pt>
                <c:pt idx="1">
                  <c:v>Ann Arbor</c:v>
                </c:pt>
                <c:pt idx="2">
                  <c:v>+Consolidation</c:v>
                </c:pt>
                <c:pt idx="3">
                  <c:v>+PowerNap</c:v>
                </c:pt>
                <c:pt idx="4">
                  <c:v>+Opt. Cooling</c:v>
                </c:pt>
                <c:pt idx="5">
                  <c:v>+Container</c:v>
                </c:pt>
              </c:strCache>
            </c:strRef>
          </c:cat>
          <c:val>
            <c:numRef>
              <c:f>data_center_data!$F$10:$F$15</c:f>
              <c:numCache>
                <c:formatCode>0</c:formatCode>
                <c:ptCount val="6"/>
                <c:pt idx="0">
                  <c:v>4121.6798000000008</c:v>
                </c:pt>
                <c:pt idx="1">
                  <c:v>4121.6798000000008</c:v>
                </c:pt>
                <c:pt idx="2">
                  <c:v>2238.5920000000001</c:v>
                </c:pt>
                <c:pt idx="3">
                  <c:v>1611.6559999999999</c:v>
                </c:pt>
                <c:pt idx="4">
                  <c:v>1611.6559999999999</c:v>
                </c:pt>
                <c:pt idx="5">
                  <c:v>1611.6559999999999</c:v>
                </c:pt>
              </c:numCache>
            </c:numRef>
          </c:val>
        </c:ser>
        <c:ser>
          <c:idx val="1"/>
          <c:order val="1"/>
          <c:tx>
            <c:strRef>
              <c:f>data_center_data!$G$9</c:f>
              <c:strCache>
                <c:ptCount val="1"/>
                <c:pt idx="0">
                  <c:v>Chiller</c:v>
                </c:pt>
              </c:strCache>
            </c:strRef>
          </c:tx>
          <c:spPr>
            <a:gradFill>
              <a:gsLst>
                <a:gs pos="0">
                  <a:srgbClr val="FFC1C1"/>
                </a:gs>
                <a:gs pos="60000">
                  <a:srgbClr val="820000"/>
                </a:gs>
              </a:gsLst>
              <a:lin ang="2700000" scaled="1"/>
            </a:gradFill>
          </c:spPr>
          <c:invertIfNegative val="0"/>
          <c:cat>
            <c:strRef>
              <c:f>data_center_data!$E$10:$E$15</c:f>
              <c:strCache>
                <c:ptCount val="6"/>
                <c:pt idx="0">
                  <c:v>Austin</c:v>
                </c:pt>
                <c:pt idx="1">
                  <c:v>Ann Arbor</c:v>
                </c:pt>
                <c:pt idx="2">
                  <c:v>+Consolidation</c:v>
                </c:pt>
                <c:pt idx="3">
                  <c:v>+PowerNap</c:v>
                </c:pt>
                <c:pt idx="4">
                  <c:v>+Opt. Cooling</c:v>
                </c:pt>
                <c:pt idx="5">
                  <c:v>+Container</c:v>
                </c:pt>
              </c:strCache>
            </c:strRef>
          </c:cat>
          <c:val>
            <c:numRef>
              <c:f>data_center_data!$G$10:$G$15</c:f>
              <c:numCache>
                <c:formatCode>0</c:formatCode>
                <c:ptCount val="6"/>
                <c:pt idx="0">
                  <c:v>1667.4161000000001</c:v>
                </c:pt>
                <c:pt idx="1">
                  <c:v>1147.1190999999999</c:v>
                </c:pt>
                <c:pt idx="2">
                  <c:v>796.08136999999999</c:v>
                </c:pt>
                <c:pt idx="3">
                  <c:v>689.85015999999825</c:v>
                </c:pt>
                <c:pt idx="4">
                  <c:v>295.20070999999945</c:v>
                </c:pt>
                <c:pt idx="5">
                  <c:v>44.493614000000001</c:v>
                </c:pt>
              </c:numCache>
            </c:numRef>
          </c:val>
        </c:ser>
        <c:ser>
          <c:idx val="2"/>
          <c:order val="2"/>
          <c:tx>
            <c:strRef>
              <c:f>data_center_data!$H$9</c:f>
              <c:strCache>
                <c:ptCount val="1"/>
                <c:pt idx="0">
                  <c:v>CRAH</c:v>
                </c:pt>
              </c:strCache>
            </c:strRef>
          </c:tx>
          <c:spPr>
            <a:gradFill>
              <a:gsLst>
                <a:gs pos="0">
                  <a:srgbClr val="ABFFAB"/>
                </a:gs>
                <a:gs pos="60000">
                  <a:srgbClr val="005C00"/>
                </a:gs>
              </a:gsLst>
              <a:lin ang="2700000" scaled="1"/>
            </a:gradFill>
            <a:effectLst>
              <a:outerShdw blurRad="1397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data_center_data!$E$10:$E$15</c:f>
              <c:strCache>
                <c:ptCount val="6"/>
                <c:pt idx="0">
                  <c:v>Austin</c:v>
                </c:pt>
                <c:pt idx="1">
                  <c:v>Ann Arbor</c:v>
                </c:pt>
                <c:pt idx="2">
                  <c:v>+Consolidation</c:v>
                </c:pt>
                <c:pt idx="3">
                  <c:v>+PowerNap</c:v>
                </c:pt>
                <c:pt idx="4">
                  <c:v>+Opt. Cooling</c:v>
                </c:pt>
                <c:pt idx="5">
                  <c:v>+Container</c:v>
                </c:pt>
              </c:strCache>
            </c:strRef>
          </c:cat>
          <c:val>
            <c:numRef>
              <c:f>data_center_data!$H$10:$H$15</c:f>
              <c:numCache>
                <c:formatCode>0</c:formatCode>
                <c:ptCount val="6"/>
                <c:pt idx="0">
                  <c:v>479.14960000000082</c:v>
                </c:pt>
                <c:pt idx="1">
                  <c:v>479.14960000000082</c:v>
                </c:pt>
                <c:pt idx="2">
                  <c:v>222.39205000000001</c:v>
                </c:pt>
                <c:pt idx="3">
                  <c:v>151.00245000000001</c:v>
                </c:pt>
                <c:pt idx="4">
                  <c:v>44.976760000000006</c:v>
                </c:pt>
                <c:pt idx="5">
                  <c:v>41.911627999999929</c:v>
                </c:pt>
              </c:numCache>
            </c:numRef>
          </c:val>
        </c:ser>
        <c:ser>
          <c:idx val="3"/>
          <c:order val="3"/>
          <c:tx>
            <c:strRef>
              <c:f>data_center_data!$I$9</c:f>
              <c:strCache>
                <c:ptCount val="1"/>
                <c:pt idx="0">
                  <c:v>UPS</c:v>
                </c:pt>
              </c:strCache>
            </c:strRef>
          </c:tx>
          <c:spPr>
            <a:gradFill>
              <a:gsLst>
                <a:gs pos="0">
                  <a:srgbClr val="FFE697"/>
                </a:gs>
                <a:gs pos="60000">
                  <a:srgbClr val="866600"/>
                </a:gs>
              </a:gsLst>
              <a:lin ang="2700000" scaled="1"/>
            </a:gradFill>
          </c:spPr>
          <c:invertIfNegative val="0"/>
          <c:cat>
            <c:strRef>
              <c:f>data_center_data!$E$10:$E$15</c:f>
              <c:strCache>
                <c:ptCount val="6"/>
                <c:pt idx="0">
                  <c:v>Austin</c:v>
                </c:pt>
                <c:pt idx="1">
                  <c:v>Ann Arbor</c:v>
                </c:pt>
                <c:pt idx="2">
                  <c:v>+Consolidation</c:v>
                </c:pt>
                <c:pt idx="3">
                  <c:v>+PowerNap</c:v>
                </c:pt>
                <c:pt idx="4">
                  <c:v>+Opt. Cooling</c:v>
                </c:pt>
                <c:pt idx="5">
                  <c:v>+Container</c:v>
                </c:pt>
              </c:strCache>
            </c:strRef>
          </c:cat>
          <c:val>
            <c:numRef>
              <c:f>data_center_data!$I$10:$I$15</c:f>
              <c:numCache>
                <c:formatCode>0</c:formatCode>
                <c:ptCount val="6"/>
                <c:pt idx="0">
                  <c:v>446.05756000000002</c:v>
                </c:pt>
                <c:pt idx="1">
                  <c:v>429.96589999999969</c:v>
                </c:pt>
                <c:pt idx="2">
                  <c:v>352.19348000000002</c:v>
                </c:pt>
                <c:pt idx="3">
                  <c:v>327.15983000000062</c:v>
                </c:pt>
                <c:pt idx="4">
                  <c:v>311.67502999999999</c:v>
                </c:pt>
                <c:pt idx="5">
                  <c:v>303.82640999999938</c:v>
                </c:pt>
              </c:numCache>
            </c:numRef>
          </c:val>
        </c:ser>
        <c:ser>
          <c:idx val="4"/>
          <c:order val="4"/>
          <c:tx>
            <c:strRef>
              <c:f>data_center_data!$J$9</c:f>
              <c:strCache>
                <c:ptCount val="1"/>
                <c:pt idx="0">
                  <c:v>PDU</c:v>
                </c:pt>
              </c:strCache>
            </c:strRef>
          </c:tx>
          <c:spPr>
            <a:gradFill>
              <a:gsLst>
                <a:gs pos="0">
                  <a:srgbClr val="DAC2EC"/>
                </a:gs>
                <a:gs pos="60000">
                  <a:srgbClr val="401B5B"/>
                </a:gs>
              </a:gsLst>
              <a:lin ang="2700000" scaled="1"/>
            </a:gradFill>
          </c:spPr>
          <c:invertIfNegative val="0"/>
          <c:cat>
            <c:strRef>
              <c:f>data_center_data!$E$10:$E$15</c:f>
              <c:strCache>
                <c:ptCount val="6"/>
                <c:pt idx="0">
                  <c:v>Austin</c:v>
                </c:pt>
                <c:pt idx="1">
                  <c:v>Ann Arbor</c:v>
                </c:pt>
                <c:pt idx="2">
                  <c:v>+Consolidation</c:v>
                </c:pt>
                <c:pt idx="3">
                  <c:v>+PowerNap</c:v>
                </c:pt>
                <c:pt idx="4">
                  <c:v>+Opt. Cooling</c:v>
                </c:pt>
                <c:pt idx="5">
                  <c:v>+Container</c:v>
                </c:pt>
              </c:strCache>
            </c:strRef>
          </c:cat>
          <c:val>
            <c:numRef>
              <c:f>data_center_data!$J$10:$J$15</c:f>
              <c:numCache>
                <c:formatCode>0</c:formatCode>
                <c:ptCount val="6"/>
                <c:pt idx="0">
                  <c:v>154.28222000000028</c:v>
                </c:pt>
                <c:pt idx="1">
                  <c:v>154.28222000000028</c:v>
                </c:pt>
                <c:pt idx="2">
                  <c:v>130.52383</c:v>
                </c:pt>
                <c:pt idx="3">
                  <c:v>125.65925</c:v>
                </c:pt>
                <c:pt idx="4">
                  <c:v>125.65925</c:v>
                </c:pt>
                <c:pt idx="5">
                  <c:v>125.65925</c:v>
                </c:pt>
              </c:numCache>
            </c:numRef>
          </c:val>
        </c:ser>
        <c:ser>
          <c:idx val="5"/>
          <c:order val="5"/>
          <c:tx>
            <c:strRef>
              <c:f>data_center_data!$K$9</c:f>
              <c:strCache>
                <c:ptCount val="1"/>
                <c:pt idx="0">
                  <c:v>Network</c:v>
                </c:pt>
              </c:strCache>
            </c:strRef>
          </c:tx>
          <c:spPr>
            <a:gradFill>
              <a:gsLst>
                <a:gs pos="0">
                  <a:srgbClr val="FFFFA7"/>
                </a:gs>
                <a:gs pos="60000">
                  <a:srgbClr val="B0AC00"/>
                </a:gs>
              </a:gsLst>
              <a:lin ang="2700000" scaled="1"/>
            </a:gradFill>
          </c:spPr>
          <c:invertIfNegative val="0"/>
          <c:cat>
            <c:strRef>
              <c:f>data_center_data!$E$10:$E$15</c:f>
              <c:strCache>
                <c:ptCount val="6"/>
                <c:pt idx="0">
                  <c:v>Austin</c:v>
                </c:pt>
                <c:pt idx="1">
                  <c:v>Ann Arbor</c:v>
                </c:pt>
                <c:pt idx="2">
                  <c:v>+Consolidation</c:v>
                </c:pt>
                <c:pt idx="3">
                  <c:v>+PowerNap</c:v>
                </c:pt>
                <c:pt idx="4">
                  <c:v>+Opt. Cooling</c:v>
                </c:pt>
                <c:pt idx="5">
                  <c:v>+Container</c:v>
                </c:pt>
              </c:strCache>
            </c:strRef>
          </c:cat>
          <c:val>
            <c:numRef>
              <c:f>data_center_data!$K$10:$K$15</c:f>
              <c:numCache>
                <c:formatCode>0</c:formatCode>
                <c:ptCount val="6"/>
                <c:pt idx="0">
                  <c:v>365.34005104320005</c:v>
                </c:pt>
                <c:pt idx="1">
                  <c:v>336.80953821779963</c:v>
                </c:pt>
                <c:pt idx="2">
                  <c:v>198.91904340870002</c:v>
                </c:pt>
                <c:pt idx="3">
                  <c:v>154.53437983110001</c:v>
                </c:pt>
                <c:pt idx="4">
                  <c:v>127.07983262249968</c:v>
                </c:pt>
                <c:pt idx="5">
                  <c:v>113.16421971738002</c:v>
                </c:pt>
              </c:numCache>
            </c:numRef>
          </c:val>
        </c:ser>
        <c:ser>
          <c:idx val="6"/>
          <c:order val="6"/>
          <c:tx>
            <c:strRef>
              <c:f>data_center_data!$L$9</c:f>
              <c:strCache>
                <c:ptCount val="1"/>
                <c:pt idx="0">
                  <c:v>Lights</c:v>
                </c:pt>
              </c:strCache>
            </c:strRef>
          </c:tx>
          <c:spPr>
            <a:gradFill>
              <a:gsLst>
                <a:gs pos="0">
                  <a:srgbClr val="E0E0E0"/>
                </a:gs>
                <a:gs pos="60000">
                  <a:srgbClr val="343434"/>
                </a:gs>
              </a:gsLst>
              <a:lin ang="2700000" scaled="1"/>
            </a:gradFill>
          </c:spPr>
          <c:invertIfNegative val="0"/>
          <c:cat>
            <c:strRef>
              <c:f>data_center_data!$E$10:$E$15</c:f>
              <c:strCache>
                <c:ptCount val="6"/>
                <c:pt idx="0">
                  <c:v>Austin</c:v>
                </c:pt>
                <c:pt idx="1">
                  <c:v>Ann Arbor</c:v>
                </c:pt>
                <c:pt idx="2">
                  <c:v>+Consolidation</c:v>
                </c:pt>
                <c:pt idx="3">
                  <c:v>+PowerNap</c:v>
                </c:pt>
                <c:pt idx="4">
                  <c:v>+Opt. Cooling</c:v>
                </c:pt>
                <c:pt idx="5">
                  <c:v>+Container</c:v>
                </c:pt>
              </c:strCache>
            </c:strRef>
          </c:cat>
          <c:val>
            <c:numRef>
              <c:f>data_center_data!$L$10:$L$15</c:f>
              <c:numCache>
                <c:formatCode>0</c:formatCode>
                <c:ptCount val="6"/>
                <c:pt idx="0">
                  <c:v>73.08174737920001</c:v>
                </c:pt>
                <c:pt idx="1">
                  <c:v>67.37457203679962</c:v>
                </c:pt>
                <c:pt idx="2">
                  <c:v>39.791288247200001</c:v>
                </c:pt>
                <c:pt idx="3">
                  <c:v>30.912686621600002</c:v>
                </c:pt>
                <c:pt idx="4">
                  <c:v>25.420744859999935</c:v>
                </c:pt>
                <c:pt idx="5">
                  <c:v>22.637099037280031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2"/>
        <c:overlap val="100"/>
        <c:axId val="108511232"/>
        <c:axId val="108513152"/>
      </c:barChart>
      <c:catAx>
        <c:axId val="10851123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/>
                  <a:t>Scenarios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108513152"/>
        <c:crosses val="autoZero"/>
        <c:auto val="1"/>
        <c:lblAlgn val="ctr"/>
        <c:lblOffset val="100"/>
        <c:noMultiLvlLbl val="0"/>
      </c:catAx>
      <c:valAx>
        <c:axId val="108513152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2000"/>
                </a:pPr>
                <a:r>
                  <a:rPr lang="en-US" sz="2000"/>
                  <a:t>Aggregate</a:t>
                </a:r>
              </a:p>
              <a:p>
                <a:pPr>
                  <a:defRPr sz="2000"/>
                </a:pPr>
                <a:r>
                  <a:rPr lang="en-US" sz="2000"/>
                  <a:t>Power (kW)</a:t>
                </a:r>
              </a:p>
            </c:rich>
          </c:tx>
          <c:layout/>
          <c:overlay val="0"/>
        </c:title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10851123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5168624413751561"/>
          <c:y val="2.5091863517060393E-3"/>
          <c:w val="0.24371557003650421"/>
          <c:h val="0.4904062580412743"/>
        </c:manualLayout>
      </c:layout>
      <c:overlay val="0"/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data_center_data!$F$9</c:f>
              <c:strCache>
                <c:ptCount val="1"/>
                <c:pt idx="0">
                  <c:v>Server</c:v>
                </c:pt>
              </c:strCache>
            </c:strRef>
          </c:tx>
          <c:spPr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60000">
                  <a:srgbClr val="2D2D8A"/>
                </a:gs>
              </a:gsLst>
              <a:lin ang="2700000" scaled="1"/>
            </a:gradFill>
          </c:spPr>
          <c:invertIfNegative val="0"/>
          <c:cat>
            <c:strRef>
              <c:f>data_center_data!$E$10:$E$15</c:f>
              <c:strCache>
                <c:ptCount val="6"/>
                <c:pt idx="0">
                  <c:v>Austin</c:v>
                </c:pt>
                <c:pt idx="1">
                  <c:v>Ann Arbor</c:v>
                </c:pt>
                <c:pt idx="2">
                  <c:v>+Consolidation</c:v>
                </c:pt>
                <c:pt idx="3">
                  <c:v>+PowerNap</c:v>
                </c:pt>
                <c:pt idx="4">
                  <c:v>+Opt. Cooling</c:v>
                </c:pt>
                <c:pt idx="5">
                  <c:v>+Container</c:v>
                </c:pt>
              </c:strCache>
            </c:strRef>
          </c:cat>
          <c:val>
            <c:numRef>
              <c:f>data_center_data!$F$10:$F$15</c:f>
              <c:numCache>
                <c:formatCode>0</c:formatCode>
                <c:ptCount val="6"/>
                <c:pt idx="0">
                  <c:v>4121.6798000000008</c:v>
                </c:pt>
                <c:pt idx="1">
                  <c:v>4121.6798000000008</c:v>
                </c:pt>
                <c:pt idx="2">
                  <c:v>2238.5920000000001</c:v>
                </c:pt>
                <c:pt idx="3">
                  <c:v>1611.6559999999999</c:v>
                </c:pt>
                <c:pt idx="4">
                  <c:v>1611.6559999999999</c:v>
                </c:pt>
                <c:pt idx="5">
                  <c:v>1611.6559999999999</c:v>
                </c:pt>
              </c:numCache>
            </c:numRef>
          </c:val>
        </c:ser>
        <c:ser>
          <c:idx val="1"/>
          <c:order val="1"/>
          <c:tx>
            <c:strRef>
              <c:f>data_center_data!$G$9</c:f>
              <c:strCache>
                <c:ptCount val="1"/>
                <c:pt idx="0">
                  <c:v>Chiller</c:v>
                </c:pt>
              </c:strCache>
            </c:strRef>
          </c:tx>
          <c:spPr>
            <a:gradFill>
              <a:gsLst>
                <a:gs pos="0">
                  <a:srgbClr val="FFC1C1"/>
                </a:gs>
                <a:gs pos="60000">
                  <a:srgbClr val="820000"/>
                </a:gs>
              </a:gsLst>
              <a:lin ang="2700000" scaled="1"/>
            </a:gradFill>
          </c:spPr>
          <c:invertIfNegative val="0"/>
          <c:cat>
            <c:strRef>
              <c:f>data_center_data!$E$10:$E$15</c:f>
              <c:strCache>
                <c:ptCount val="6"/>
                <c:pt idx="0">
                  <c:v>Austin</c:v>
                </c:pt>
                <c:pt idx="1">
                  <c:v>Ann Arbor</c:v>
                </c:pt>
                <c:pt idx="2">
                  <c:v>+Consolidation</c:v>
                </c:pt>
                <c:pt idx="3">
                  <c:v>+PowerNap</c:v>
                </c:pt>
                <c:pt idx="4">
                  <c:v>+Opt. Cooling</c:v>
                </c:pt>
                <c:pt idx="5">
                  <c:v>+Container</c:v>
                </c:pt>
              </c:strCache>
            </c:strRef>
          </c:cat>
          <c:val>
            <c:numRef>
              <c:f>data_center_data!$G$10:$G$15</c:f>
              <c:numCache>
                <c:formatCode>0</c:formatCode>
                <c:ptCount val="6"/>
                <c:pt idx="0">
                  <c:v>1667.4161000000001</c:v>
                </c:pt>
                <c:pt idx="1">
                  <c:v>1147.1190999999999</c:v>
                </c:pt>
                <c:pt idx="2">
                  <c:v>796.08136999999999</c:v>
                </c:pt>
                <c:pt idx="3">
                  <c:v>689.85015999999825</c:v>
                </c:pt>
                <c:pt idx="4">
                  <c:v>295.20070999999945</c:v>
                </c:pt>
                <c:pt idx="5">
                  <c:v>44.493614000000001</c:v>
                </c:pt>
              </c:numCache>
            </c:numRef>
          </c:val>
        </c:ser>
        <c:ser>
          <c:idx val="2"/>
          <c:order val="2"/>
          <c:tx>
            <c:strRef>
              <c:f>data_center_data!$H$9</c:f>
              <c:strCache>
                <c:ptCount val="1"/>
                <c:pt idx="0">
                  <c:v>CRAH</c:v>
                </c:pt>
              </c:strCache>
            </c:strRef>
          </c:tx>
          <c:spPr>
            <a:gradFill>
              <a:gsLst>
                <a:gs pos="0">
                  <a:srgbClr val="ABFFAB"/>
                </a:gs>
                <a:gs pos="60000">
                  <a:srgbClr val="005C00"/>
                </a:gs>
              </a:gsLst>
              <a:lin ang="2700000" scaled="1"/>
            </a:gradFill>
            <a:effectLst>
              <a:outerShdw blurRad="1397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data_center_data!$E$10:$E$15</c:f>
              <c:strCache>
                <c:ptCount val="6"/>
                <c:pt idx="0">
                  <c:v>Austin</c:v>
                </c:pt>
                <c:pt idx="1">
                  <c:v>Ann Arbor</c:v>
                </c:pt>
                <c:pt idx="2">
                  <c:v>+Consolidation</c:v>
                </c:pt>
                <c:pt idx="3">
                  <c:v>+PowerNap</c:v>
                </c:pt>
                <c:pt idx="4">
                  <c:v>+Opt. Cooling</c:v>
                </c:pt>
                <c:pt idx="5">
                  <c:v>+Container</c:v>
                </c:pt>
              </c:strCache>
            </c:strRef>
          </c:cat>
          <c:val>
            <c:numRef>
              <c:f>data_center_data!$H$10:$H$15</c:f>
              <c:numCache>
                <c:formatCode>0</c:formatCode>
                <c:ptCount val="6"/>
                <c:pt idx="0">
                  <c:v>479.14960000000082</c:v>
                </c:pt>
                <c:pt idx="1">
                  <c:v>479.14960000000082</c:v>
                </c:pt>
                <c:pt idx="2">
                  <c:v>222.39205000000001</c:v>
                </c:pt>
                <c:pt idx="3">
                  <c:v>151.00245000000001</c:v>
                </c:pt>
                <c:pt idx="4">
                  <c:v>44.976760000000006</c:v>
                </c:pt>
                <c:pt idx="5">
                  <c:v>41.911627999999929</c:v>
                </c:pt>
              </c:numCache>
            </c:numRef>
          </c:val>
        </c:ser>
        <c:ser>
          <c:idx val="3"/>
          <c:order val="3"/>
          <c:tx>
            <c:strRef>
              <c:f>data_center_data!$I$9</c:f>
              <c:strCache>
                <c:ptCount val="1"/>
                <c:pt idx="0">
                  <c:v>UPS</c:v>
                </c:pt>
              </c:strCache>
            </c:strRef>
          </c:tx>
          <c:spPr>
            <a:gradFill>
              <a:gsLst>
                <a:gs pos="0">
                  <a:srgbClr val="FFE697"/>
                </a:gs>
                <a:gs pos="60000">
                  <a:srgbClr val="866600"/>
                </a:gs>
              </a:gsLst>
              <a:lin ang="2700000" scaled="1"/>
            </a:gradFill>
          </c:spPr>
          <c:invertIfNegative val="0"/>
          <c:cat>
            <c:strRef>
              <c:f>data_center_data!$E$10:$E$15</c:f>
              <c:strCache>
                <c:ptCount val="6"/>
                <c:pt idx="0">
                  <c:v>Austin</c:v>
                </c:pt>
                <c:pt idx="1">
                  <c:v>Ann Arbor</c:v>
                </c:pt>
                <c:pt idx="2">
                  <c:v>+Consolidation</c:v>
                </c:pt>
                <c:pt idx="3">
                  <c:v>+PowerNap</c:v>
                </c:pt>
                <c:pt idx="4">
                  <c:v>+Opt. Cooling</c:v>
                </c:pt>
                <c:pt idx="5">
                  <c:v>+Container</c:v>
                </c:pt>
              </c:strCache>
            </c:strRef>
          </c:cat>
          <c:val>
            <c:numRef>
              <c:f>data_center_data!$I$10:$I$15</c:f>
              <c:numCache>
                <c:formatCode>0</c:formatCode>
                <c:ptCount val="6"/>
                <c:pt idx="0">
                  <c:v>446.05756000000002</c:v>
                </c:pt>
                <c:pt idx="1">
                  <c:v>429.96589999999969</c:v>
                </c:pt>
                <c:pt idx="2">
                  <c:v>352.19348000000002</c:v>
                </c:pt>
                <c:pt idx="3">
                  <c:v>327.15983000000062</c:v>
                </c:pt>
                <c:pt idx="4">
                  <c:v>311.67502999999999</c:v>
                </c:pt>
                <c:pt idx="5">
                  <c:v>303.82640999999938</c:v>
                </c:pt>
              </c:numCache>
            </c:numRef>
          </c:val>
        </c:ser>
        <c:ser>
          <c:idx val="4"/>
          <c:order val="4"/>
          <c:tx>
            <c:strRef>
              <c:f>data_center_data!$J$9</c:f>
              <c:strCache>
                <c:ptCount val="1"/>
                <c:pt idx="0">
                  <c:v>PDU</c:v>
                </c:pt>
              </c:strCache>
            </c:strRef>
          </c:tx>
          <c:spPr>
            <a:gradFill>
              <a:gsLst>
                <a:gs pos="0">
                  <a:srgbClr val="DAC2EC"/>
                </a:gs>
                <a:gs pos="60000">
                  <a:srgbClr val="401B5B"/>
                </a:gs>
              </a:gsLst>
              <a:lin ang="2700000" scaled="1"/>
            </a:gradFill>
          </c:spPr>
          <c:invertIfNegative val="0"/>
          <c:cat>
            <c:strRef>
              <c:f>data_center_data!$E$10:$E$15</c:f>
              <c:strCache>
                <c:ptCount val="6"/>
                <c:pt idx="0">
                  <c:v>Austin</c:v>
                </c:pt>
                <c:pt idx="1">
                  <c:v>Ann Arbor</c:v>
                </c:pt>
                <c:pt idx="2">
                  <c:v>+Consolidation</c:v>
                </c:pt>
                <c:pt idx="3">
                  <c:v>+PowerNap</c:v>
                </c:pt>
                <c:pt idx="4">
                  <c:v>+Opt. Cooling</c:v>
                </c:pt>
                <c:pt idx="5">
                  <c:v>+Container</c:v>
                </c:pt>
              </c:strCache>
            </c:strRef>
          </c:cat>
          <c:val>
            <c:numRef>
              <c:f>data_center_data!$J$10:$J$15</c:f>
              <c:numCache>
                <c:formatCode>0</c:formatCode>
                <c:ptCount val="6"/>
                <c:pt idx="0">
                  <c:v>154.28222000000028</c:v>
                </c:pt>
                <c:pt idx="1">
                  <c:v>154.28222000000028</c:v>
                </c:pt>
                <c:pt idx="2">
                  <c:v>130.52383</c:v>
                </c:pt>
                <c:pt idx="3">
                  <c:v>125.65925</c:v>
                </c:pt>
                <c:pt idx="4">
                  <c:v>125.65925</c:v>
                </c:pt>
                <c:pt idx="5">
                  <c:v>125.65925</c:v>
                </c:pt>
              </c:numCache>
            </c:numRef>
          </c:val>
        </c:ser>
        <c:ser>
          <c:idx val="5"/>
          <c:order val="5"/>
          <c:tx>
            <c:strRef>
              <c:f>data_center_data!$K$9</c:f>
              <c:strCache>
                <c:ptCount val="1"/>
                <c:pt idx="0">
                  <c:v>Network</c:v>
                </c:pt>
              </c:strCache>
            </c:strRef>
          </c:tx>
          <c:spPr>
            <a:gradFill>
              <a:gsLst>
                <a:gs pos="0">
                  <a:srgbClr val="FFFFA7"/>
                </a:gs>
                <a:gs pos="60000">
                  <a:srgbClr val="B0AC00"/>
                </a:gs>
              </a:gsLst>
              <a:lin ang="2700000" scaled="1"/>
            </a:gradFill>
          </c:spPr>
          <c:invertIfNegative val="0"/>
          <c:cat>
            <c:strRef>
              <c:f>data_center_data!$E$10:$E$15</c:f>
              <c:strCache>
                <c:ptCount val="6"/>
                <c:pt idx="0">
                  <c:v>Austin</c:v>
                </c:pt>
                <c:pt idx="1">
                  <c:v>Ann Arbor</c:v>
                </c:pt>
                <c:pt idx="2">
                  <c:v>+Consolidation</c:v>
                </c:pt>
                <c:pt idx="3">
                  <c:v>+PowerNap</c:v>
                </c:pt>
                <c:pt idx="4">
                  <c:v>+Opt. Cooling</c:v>
                </c:pt>
                <c:pt idx="5">
                  <c:v>+Container</c:v>
                </c:pt>
              </c:strCache>
            </c:strRef>
          </c:cat>
          <c:val>
            <c:numRef>
              <c:f>data_center_data!$K$10:$K$15</c:f>
              <c:numCache>
                <c:formatCode>0</c:formatCode>
                <c:ptCount val="6"/>
                <c:pt idx="0">
                  <c:v>365.34005104320005</c:v>
                </c:pt>
                <c:pt idx="1">
                  <c:v>336.80953821779963</c:v>
                </c:pt>
                <c:pt idx="2">
                  <c:v>198.91904340870002</c:v>
                </c:pt>
                <c:pt idx="3">
                  <c:v>154.53437983110001</c:v>
                </c:pt>
                <c:pt idx="4">
                  <c:v>127.07983262249968</c:v>
                </c:pt>
                <c:pt idx="5">
                  <c:v>113.16421971738002</c:v>
                </c:pt>
              </c:numCache>
            </c:numRef>
          </c:val>
        </c:ser>
        <c:ser>
          <c:idx val="6"/>
          <c:order val="6"/>
          <c:tx>
            <c:strRef>
              <c:f>data_center_data!$L$9</c:f>
              <c:strCache>
                <c:ptCount val="1"/>
                <c:pt idx="0">
                  <c:v>Lights</c:v>
                </c:pt>
              </c:strCache>
            </c:strRef>
          </c:tx>
          <c:spPr>
            <a:gradFill>
              <a:gsLst>
                <a:gs pos="0">
                  <a:srgbClr val="E0E0E0"/>
                </a:gs>
                <a:gs pos="60000">
                  <a:srgbClr val="343434"/>
                </a:gs>
              </a:gsLst>
              <a:lin ang="2700000" scaled="1"/>
            </a:gradFill>
          </c:spPr>
          <c:invertIfNegative val="0"/>
          <c:cat>
            <c:strRef>
              <c:f>data_center_data!$E$10:$E$15</c:f>
              <c:strCache>
                <c:ptCount val="6"/>
                <c:pt idx="0">
                  <c:v>Austin</c:v>
                </c:pt>
                <c:pt idx="1">
                  <c:v>Ann Arbor</c:v>
                </c:pt>
                <c:pt idx="2">
                  <c:v>+Consolidation</c:v>
                </c:pt>
                <c:pt idx="3">
                  <c:v>+PowerNap</c:v>
                </c:pt>
                <c:pt idx="4">
                  <c:v>+Opt. Cooling</c:v>
                </c:pt>
                <c:pt idx="5">
                  <c:v>+Container</c:v>
                </c:pt>
              </c:strCache>
            </c:strRef>
          </c:cat>
          <c:val>
            <c:numRef>
              <c:f>data_center_data!$L$10:$L$15</c:f>
              <c:numCache>
                <c:formatCode>0</c:formatCode>
                <c:ptCount val="6"/>
                <c:pt idx="0">
                  <c:v>73.08174737920001</c:v>
                </c:pt>
                <c:pt idx="1">
                  <c:v>67.37457203679962</c:v>
                </c:pt>
                <c:pt idx="2">
                  <c:v>39.791288247200001</c:v>
                </c:pt>
                <c:pt idx="3">
                  <c:v>30.912686621600002</c:v>
                </c:pt>
                <c:pt idx="4">
                  <c:v>25.420744859999935</c:v>
                </c:pt>
                <c:pt idx="5">
                  <c:v>22.637099037280031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2"/>
        <c:overlap val="100"/>
        <c:axId val="108664704"/>
        <c:axId val="108675072"/>
      </c:barChart>
      <c:catAx>
        <c:axId val="10866470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/>
                  <a:t>Scenarios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108675072"/>
        <c:crosses val="autoZero"/>
        <c:auto val="1"/>
        <c:lblAlgn val="ctr"/>
        <c:lblOffset val="100"/>
        <c:noMultiLvlLbl val="0"/>
      </c:catAx>
      <c:valAx>
        <c:axId val="108675072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2000"/>
                </a:pPr>
                <a:r>
                  <a:rPr lang="en-US" sz="2000"/>
                  <a:t>Aggregate</a:t>
                </a:r>
              </a:p>
              <a:p>
                <a:pPr>
                  <a:defRPr sz="2000"/>
                </a:pPr>
                <a:r>
                  <a:rPr lang="en-US" sz="2000"/>
                  <a:t>Power (kW)</a:t>
                </a:r>
              </a:p>
            </c:rich>
          </c:tx>
          <c:layout/>
          <c:overlay val="0"/>
        </c:title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10866470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5168624413751561"/>
          <c:y val="2.5091863517060393E-3"/>
          <c:w val="0.24371557003650421"/>
          <c:h val="0.4904062580412743"/>
        </c:manualLayout>
      </c:layout>
      <c:overlay val="0"/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>
        <c:manualLayout>
          <c:layoutTarget val="inner"/>
          <c:xMode val="edge"/>
          <c:yMode val="edge"/>
          <c:x val="9.0658217807663713E-2"/>
          <c:y val="0.12037037037037036"/>
          <c:w val="0.88276156482137458"/>
          <c:h val="0.5122211376470503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'join (2)'!$M$2</c:f>
              <c:strCache>
                <c:ptCount val="1"/>
                <c:pt idx="0">
                  <c:v>Disk Sort-Merge</c:v>
                </c:pt>
              </c:strCache>
            </c:strRef>
          </c:tx>
          <c:invertIfNegative val="0"/>
          <c:cat>
            <c:multiLvlStrRef>
              <c:f>'join (2)'!$I$3:$J$15</c:f>
              <c:multiLvlStrCache>
                <c:ptCount val="13"/>
                <c:lvl>
                  <c:pt idx="0">
                    <c:v>1.9x1.9</c:v>
                  </c:pt>
                  <c:pt idx="1">
                    <c:v>3.9x3.9</c:v>
                  </c:pt>
                  <c:pt idx="2">
                    <c:v>3.9x6.8</c:v>
                  </c:pt>
                  <c:pt idx="3">
                    <c:v>6.8x6.8</c:v>
                  </c:pt>
                  <c:pt idx="4">
                    <c:v>6.8x9.7</c:v>
                  </c:pt>
                  <c:pt idx="5">
                    <c:v>9.7x9.7</c:v>
                  </c:pt>
                  <c:pt idx="7">
                    <c:v>1.9x1.9</c:v>
                  </c:pt>
                  <c:pt idx="8">
                    <c:v>3.9x3.9</c:v>
                  </c:pt>
                  <c:pt idx="9">
                    <c:v>3.9x6.8</c:v>
                  </c:pt>
                  <c:pt idx="10">
                    <c:v>6.8x6.8</c:v>
                  </c:pt>
                  <c:pt idx="11">
                    <c:v>6.8x9.7</c:v>
                  </c:pt>
                  <c:pt idx="12">
                    <c:v>9.7x9.7</c:v>
                  </c:pt>
                </c:lvl>
                <c:lvl>
                  <c:pt idx="0">
                    <c:v>5% projectivity (GB)</c:v>
                  </c:pt>
                  <c:pt idx="6">
                    <c:v> </c:v>
                  </c:pt>
                  <c:pt idx="7">
                    <c:v>25% projectivity (GB)</c:v>
                  </c:pt>
                </c:lvl>
              </c:multiLvlStrCache>
            </c:multiLvlStrRef>
          </c:cat>
          <c:val>
            <c:numRef>
              <c:f>'join (2)'!$M$3:$M$15</c:f>
              <c:numCache>
                <c:formatCode>General</c:formatCode>
                <c:ptCount val="13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</c:numCache>
            </c:numRef>
          </c:val>
        </c:ser>
        <c:ser>
          <c:idx val="1"/>
          <c:order val="1"/>
          <c:tx>
            <c:strRef>
              <c:f>'join (2)'!$N$2</c:f>
              <c:strCache>
                <c:ptCount val="1"/>
                <c:pt idx="0">
                  <c:v>Disk Hybrid Hash</c:v>
                </c:pt>
              </c:strCache>
            </c:strRef>
          </c:tx>
          <c:invertIfNegative val="0"/>
          <c:cat>
            <c:multiLvlStrRef>
              <c:f>'join (2)'!$I$3:$J$15</c:f>
              <c:multiLvlStrCache>
                <c:ptCount val="13"/>
                <c:lvl>
                  <c:pt idx="0">
                    <c:v>1.9x1.9</c:v>
                  </c:pt>
                  <c:pt idx="1">
                    <c:v>3.9x3.9</c:v>
                  </c:pt>
                  <c:pt idx="2">
                    <c:v>3.9x6.8</c:v>
                  </c:pt>
                  <c:pt idx="3">
                    <c:v>6.8x6.8</c:v>
                  </c:pt>
                  <c:pt idx="4">
                    <c:v>6.8x9.7</c:v>
                  </c:pt>
                  <c:pt idx="5">
                    <c:v>9.7x9.7</c:v>
                  </c:pt>
                  <c:pt idx="7">
                    <c:v>1.9x1.9</c:v>
                  </c:pt>
                  <c:pt idx="8">
                    <c:v>3.9x3.9</c:v>
                  </c:pt>
                  <c:pt idx="9">
                    <c:v>3.9x6.8</c:v>
                  </c:pt>
                  <c:pt idx="10">
                    <c:v>6.8x6.8</c:v>
                  </c:pt>
                  <c:pt idx="11">
                    <c:v>6.8x9.7</c:v>
                  </c:pt>
                  <c:pt idx="12">
                    <c:v>9.7x9.7</c:v>
                  </c:pt>
                </c:lvl>
                <c:lvl>
                  <c:pt idx="0">
                    <c:v>5% projectivity (GB)</c:v>
                  </c:pt>
                  <c:pt idx="6">
                    <c:v> </c:v>
                  </c:pt>
                  <c:pt idx="7">
                    <c:v>25% projectivity (GB)</c:v>
                  </c:pt>
                </c:lvl>
              </c:multiLvlStrCache>
            </c:multiLvlStrRef>
          </c:cat>
          <c:val>
            <c:numRef>
              <c:f>'join (2)'!$N$3:$N$15</c:f>
              <c:numCache>
                <c:formatCode>General</c:formatCode>
                <c:ptCount val="13"/>
                <c:pt idx="0">
                  <c:v>1.0825176217618608</c:v>
                </c:pt>
                <c:pt idx="1">
                  <c:v>1.2603786228471852</c:v>
                </c:pt>
                <c:pt idx="2">
                  <c:v>1.1790059273345803</c:v>
                </c:pt>
                <c:pt idx="3">
                  <c:v>1.2256981489107075</c:v>
                </c:pt>
                <c:pt idx="4">
                  <c:v>1.2223819877431004</c:v>
                </c:pt>
                <c:pt idx="5">
                  <c:v>1.0969025623274877</c:v>
                </c:pt>
                <c:pt idx="7">
                  <c:v>1.5012856619921013</c:v>
                </c:pt>
                <c:pt idx="8">
                  <c:v>0.88183145654849915</c:v>
                </c:pt>
                <c:pt idx="9">
                  <c:v>0.82543267217794269</c:v>
                </c:pt>
                <c:pt idx="10">
                  <c:v>0.83559033601879995</c:v>
                </c:pt>
                <c:pt idx="11">
                  <c:v>0.82118847599102052</c:v>
                </c:pt>
                <c:pt idx="12">
                  <c:v>0.93942015781325416</c:v>
                </c:pt>
              </c:numCache>
            </c:numRef>
          </c:val>
        </c:ser>
        <c:ser>
          <c:idx val="2"/>
          <c:order val="2"/>
          <c:tx>
            <c:strRef>
              <c:f>'join (2)'!$O$2</c:f>
              <c:strCache>
                <c:ptCount val="1"/>
                <c:pt idx="0">
                  <c:v>Flash Sort-Merge</c:v>
                </c:pt>
              </c:strCache>
            </c:strRef>
          </c:tx>
          <c:spPr>
            <a:solidFill>
              <a:srgbClr val="E46C0A"/>
            </a:solidFill>
          </c:spPr>
          <c:invertIfNegative val="0"/>
          <c:cat>
            <c:multiLvlStrRef>
              <c:f>'join (2)'!$I$3:$J$15</c:f>
              <c:multiLvlStrCache>
                <c:ptCount val="13"/>
                <c:lvl>
                  <c:pt idx="0">
                    <c:v>1.9x1.9</c:v>
                  </c:pt>
                  <c:pt idx="1">
                    <c:v>3.9x3.9</c:v>
                  </c:pt>
                  <c:pt idx="2">
                    <c:v>3.9x6.8</c:v>
                  </c:pt>
                  <c:pt idx="3">
                    <c:v>6.8x6.8</c:v>
                  </c:pt>
                  <c:pt idx="4">
                    <c:v>6.8x9.7</c:v>
                  </c:pt>
                  <c:pt idx="5">
                    <c:v>9.7x9.7</c:v>
                  </c:pt>
                  <c:pt idx="7">
                    <c:v>1.9x1.9</c:v>
                  </c:pt>
                  <c:pt idx="8">
                    <c:v>3.9x3.9</c:v>
                  </c:pt>
                  <c:pt idx="9">
                    <c:v>3.9x6.8</c:v>
                  </c:pt>
                  <c:pt idx="10">
                    <c:v>6.8x6.8</c:v>
                  </c:pt>
                  <c:pt idx="11">
                    <c:v>6.8x9.7</c:v>
                  </c:pt>
                  <c:pt idx="12">
                    <c:v>9.7x9.7</c:v>
                  </c:pt>
                </c:lvl>
                <c:lvl>
                  <c:pt idx="0">
                    <c:v>5% projectivity (GB)</c:v>
                  </c:pt>
                  <c:pt idx="6">
                    <c:v> </c:v>
                  </c:pt>
                  <c:pt idx="7">
                    <c:v>25% projectivity (GB)</c:v>
                  </c:pt>
                </c:lvl>
              </c:multiLvlStrCache>
            </c:multiLvlStrRef>
          </c:cat>
          <c:val>
            <c:numRef>
              <c:f>'join (2)'!$O$3:$O$15</c:f>
              <c:numCache>
                <c:formatCode>General</c:formatCode>
                <c:ptCount val="13"/>
                <c:pt idx="0">
                  <c:v>0.21526899440672675</c:v>
                </c:pt>
                <c:pt idx="1">
                  <c:v>0.22340550092938985</c:v>
                </c:pt>
                <c:pt idx="2">
                  <c:v>0.21184245541296068</c:v>
                </c:pt>
                <c:pt idx="3">
                  <c:v>0.219359519325383</c:v>
                </c:pt>
                <c:pt idx="4">
                  <c:v>0.20321507694231764</c:v>
                </c:pt>
                <c:pt idx="5">
                  <c:v>0.18629823328151748</c:v>
                </c:pt>
                <c:pt idx="7">
                  <c:v>0.20432438975491524</c:v>
                </c:pt>
                <c:pt idx="8">
                  <c:v>0.12952628500137373</c:v>
                </c:pt>
                <c:pt idx="9">
                  <c:v>0.13226472084019744</c:v>
                </c:pt>
                <c:pt idx="10">
                  <c:v>0.12287910062209814</c:v>
                </c:pt>
                <c:pt idx="11">
                  <c:v>0.12561426640294351</c:v>
                </c:pt>
                <c:pt idx="12">
                  <c:v>0.12002493139635778</c:v>
                </c:pt>
              </c:numCache>
            </c:numRef>
          </c:val>
        </c:ser>
        <c:ser>
          <c:idx val="3"/>
          <c:order val="3"/>
          <c:tx>
            <c:strRef>
              <c:f>'join (2)'!$P$2</c:f>
              <c:strCache>
                <c:ptCount val="1"/>
                <c:pt idx="0">
                  <c:v>Flash Hybrid Hash</c:v>
                </c:pt>
              </c:strCache>
            </c:strRef>
          </c:tx>
          <c:spPr>
            <a:solidFill>
              <a:srgbClr val="FAC090"/>
            </a:solidFill>
          </c:spPr>
          <c:invertIfNegative val="0"/>
          <c:cat>
            <c:multiLvlStrRef>
              <c:f>'join (2)'!$I$3:$J$15</c:f>
              <c:multiLvlStrCache>
                <c:ptCount val="13"/>
                <c:lvl>
                  <c:pt idx="0">
                    <c:v>1.9x1.9</c:v>
                  </c:pt>
                  <c:pt idx="1">
                    <c:v>3.9x3.9</c:v>
                  </c:pt>
                  <c:pt idx="2">
                    <c:v>3.9x6.8</c:v>
                  </c:pt>
                  <c:pt idx="3">
                    <c:v>6.8x6.8</c:v>
                  </c:pt>
                  <c:pt idx="4">
                    <c:v>6.8x9.7</c:v>
                  </c:pt>
                  <c:pt idx="5">
                    <c:v>9.7x9.7</c:v>
                  </c:pt>
                  <c:pt idx="7">
                    <c:v>1.9x1.9</c:v>
                  </c:pt>
                  <c:pt idx="8">
                    <c:v>3.9x3.9</c:v>
                  </c:pt>
                  <c:pt idx="9">
                    <c:v>3.9x6.8</c:v>
                  </c:pt>
                  <c:pt idx="10">
                    <c:v>6.8x6.8</c:v>
                  </c:pt>
                  <c:pt idx="11">
                    <c:v>6.8x9.7</c:v>
                  </c:pt>
                  <c:pt idx="12">
                    <c:v>9.7x9.7</c:v>
                  </c:pt>
                </c:lvl>
                <c:lvl>
                  <c:pt idx="0">
                    <c:v>5% projectivity (GB)</c:v>
                  </c:pt>
                  <c:pt idx="6">
                    <c:v> </c:v>
                  </c:pt>
                  <c:pt idx="7">
                    <c:v>25% projectivity (GB)</c:v>
                  </c:pt>
                </c:lvl>
              </c:multiLvlStrCache>
            </c:multiLvlStrRef>
          </c:cat>
          <c:val>
            <c:numRef>
              <c:f>'join (2)'!$P$3:$P$15</c:f>
              <c:numCache>
                <c:formatCode>General</c:formatCode>
                <c:ptCount val="13"/>
                <c:pt idx="0">
                  <c:v>0.18436497302377414</c:v>
                </c:pt>
                <c:pt idx="1">
                  <c:v>0.20008435765268071</c:v>
                </c:pt>
                <c:pt idx="2">
                  <c:v>0.19047873753956771</c:v>
                </c:pt>
                <c:pt idx="3">
                  <c:v>0.21519733597109858</c:v>
                </c:pt>
                <c:pt idx="4">
                  <c:v>0.2038888495882839</c:v>
                </c:pt>
                <c:pt idx="5">
                  <c:v>0.16873540303863471</c:v>
                </c:pt>
                <c:pt idx="7">
                  <c:v>0.20381330790037472</c:v>
                </c:pt>
                <c:pt idx="8">
                  <c:v>0.1343127090034224</c:v>
                </c:pt>
                <c:pt idx="9">
                  <c:v>0.12889937121551689</c:v>
                </c:pt>
                <c:pt idx="10">
                  <c:v>0.12210837872645687</c:v>
                </c:pt>
                <c:pt idx="11">
                  <c:v>0.12554326388403336</c:v>
                </c:pt>
                <c:pt idx="12">
                  <c:v>0.30441584527023058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axId val="79307136"/>
        <c:axId val="79309056"/>
      </c:barChart>
      <c:catAx>
        <c:axId val="7930713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800" b="0"/>
                </a:pPr>
                <a:r>
                  <a:rPr lang="en-US" sz="1800" b="0"/>
                  <a:t>Projectivity &amp; Relation Sizes</a:t>
                </a:r>
              </a:p>
            </c:rich>
          </c:tx>
          <c:layout>
            <c:manualLayout>
              <c:xMode val="edge"/>
              <c:yMode val="edge"/>
              <c:x val="0.40542331189925662"/>
              <c:y val="0.92875000000000063"/>
            </c:manualLayout>
          </c:layout>
          <c:overlay val="0"/>
        </c:title>
        <c:majorTickMark val="out"/>
        <c:minorTickMark val="none"/>
        <c:tickLblPos val="nextTo"/>
        <c:txPr>
          <a:bodyPr rot="-5400000" vert="horz"/>
          <a:lstStyle/>
          <a:p>
            <a:pPr>
              <a:defRPr sz="1800"/>
            </a:pPr>
            <a:endParaRPr lang="en-US"/>
          </a:p>
        </c:txPr>
        <c:crossAx val="79309056"/>
        <c:crosses val="autoZero"/>
        <c:auto val="0"/>
        <c:lblAlgn val="ctr"/>
        <c:lblOffset val="0"/>
        <c:tickLblSkip val="2"/>
        <c:tickMarkSkip val="2"/>
        <c:noMultiLvlLbl val="0"/>
      </c:catAx>
      <c:valAx>
        <c:axId val="79309056"/>
        <c:scaling>
          <c:orientation val="minMax"/>
          <c:max val="1.6"/>
          <c:min val="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800" b="0"/>
                </a:pPr>
                <a:r>
                  <a:rPr lang="en-US" sz="1800" b="0"/>
                  <a:t>Runtime Norm.  to Disk Sort-Merge</a:t>
                </a:r>
              </a:p>
            </c:rich>
          </c:tx>
          <c:layout>
            <c:manualLayout>
              <c:xMode val="edge"/>
              <c:yMode val="edge"/>
              <c:x val="0"/>
              <c:y val="3.7037037037037056E-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79307136"/>
        <c:crosses val="autoZero"/>
        <c:crossBetween val="between"/>
        <c:majorUnit val="0.2"/>
      </c:valAx>
    </c:plotArea>
    <c:legend>
      <c:legendPos val="t"/>
      <c:layout/>
      <c:overlay val="0"/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9.0658217807663713E-2"/>
          <c:y val="0.12037037037037036"/>
          <c:w val="0.88276156482137458"/>
          <c:h val="0.5122211376470503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'join (2)'!$M$2</c:f>
              <c:strCache>
                <c:ptCount val="1"/>
                <c:pt idx="0">
                  <c:v>Disk Sort-Merge</c:v>
                </c:pt>
              </c:strCache>
            </c:strRef>
          </c:tx>
          <c:invertIfNegative val="0"/>
          <c:cat>
            <c:multiLvlStrRef>
              <c:f>'join (2)'!$I$3:$J$15</c:f>
              <c:multiLvlStrCache>
                <c:ptCount val="13"/>
                <c:lvl>
                  <c:pt idx="0">
                    <c:v>1.9x1.9</c:v>
                  </c:pt>
                  <c:pt idx="1">
                    <c:v>3.9x3.9</c:v>
                  </c:pt>
                  <c:pt idx="2">
                    <c:v>3.9x6.8</c:v>
                  </c:pt>
                  <c:pt idx="3">
                    <c:v>6.8x6.8</c:v>
                  </c:pt>
                  <c:pt idx="4">
                    <c:v>6.8x9.7</c:v>
                  </c:pt>
                  <c:pt idx="5">
                    <c:v>9.7x9.7</c:v>
                  </c:pt>
                  <c:pt idx="7">
                    <c:v>1.9x1.9</c:v>
                  </c:pt>
                  <c:pt idx="8">
                    <c:v>3.9x3.9</c:v>
                  </c:pt>
                  <c:pt idx="9">
                    <c:v>3.9x6.8</c:v>
                  </c:pt>
                  <c:pt idx="10">
                    <c:v>6.8x6.8</c:v>
                  </c:pt>
                  <c:pt idx="11">
                    <c:v>6.8x9.7</c:v>
                  </c:pt>
                  <c:pt idx="12">
                    <c:v>9.7x9.7</c:v>
                  </c:pt>
                </c:lvl>
                <c:lvl>
                  <c:pt idx="0">
                    <c:v>5% projectivity (GB)</c:v>
                  </c:pt>
                  <c:pt idx="6">
                    <c:v> </c:v>
                  </c:pt>
                  <c:pt idx="7">
                    <c:v>25% projectivity (GB)</c:v>
                  </c:pt>
                </c:lvl>
              </c:multiLvlStrCache>
            </c:multiLvlStrRef>
          </c:cat>
          <c:val>
            <c:numRef>
              <c:f>'join (2)'!$M$3:$M$15</c:f>
              <c:numCache>
                <c:formatCode>General</c:formatCode>
                <c:ptCount val="13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</c:numCache>
            </c:numRef>
          </c:val>
        </c:ser>
        <c:ser>
          <c:idx val="1"/>
          <c:order val="1"/>
          <c:tx>
            <c:strRef>
              <c:f>'join (2)'!$N$2</c:f>
              <c:strCache>
                <c:ptCount val="1"/>
                <c:pt idx="0">
                  <c:v>Disk Hybrid Hash</c:v>
                </c:pt>
              </c:strCache>
            </c:strRef>
          </c:tx>
          <c:invertIfNegative val="0"/>
          <c:cat>
            <c:multiLvlStrRef>
              <c:f>'join (2)'!$I$3:$J$15</c:f>
              <c:multiLvlStrCache>
                <c:ptCount val="13"/>
                <c:lvl>
                  <c:pt idx="0">
                    <c:v>1.9x1.9</c:v>
                  </c:pt>
                  <c:pt idx="1">
                    <c:v>3.9x3.9</c:v>
                  </c:pt>
                  <c:pt idx="2">
                    <c:v>3.9x6.8</c:v>
                  </c:pt>
                  <c:pt idx="3">
                    <c:v>6.8x6.8</c:v>
                  </c:pt>
                  <c:pt idx="4">
                    <c:v>6.8x9.7</c:v>
                  </c:pt>
                  <c:pt idx="5">
                    <c:v>9.7x9.7</c:v>
                  </c:pt>
                  <c:pt idx="7">
                    <c:v>1.9x1.9</c:v>
                  </c:pt>
                  <c:pt idx="8">
                    <c:v>3.9x3.9</c:v>
                  </c:pt>
                  <c:pt idx="9">
                    <c:v>3.9x6.8</c:v>
                  </c:pt>
                  <c:pt idx="10">
                    <c:v>6.8x6.8</c:v>
                  </c:pt>
                  <c:pt idx="11">
                    <c:v>6.8x9.7</c:v>
                  </c:pt>
                  <c:pt idx="12">
                    <c:v>9.7x9.7</c:v>
                  </c:pt>
                </c:lvl>
                <c:lvl>
                  <c:pt idx="0">
                    <c:v>5% projectivity (GB)</c:v>
                  </c:pt>
                  <c:pt idx="6">
                    <c:v> </c:v>
                  </c:pt>
                  <c:pt idx="7">
                    <c:v>25% projectivity (GB)</c:v>
                  </c:pt>
                </c:lvl>
              </c:multiLvlStrCache>
            </c:multiLvlStrRef>
          </c:cat>
          <c:val>
            <c:numRef>
              <c:f>'join (2)'!$N$3:$N$15</c:f>
              <c:numCache>
                <c:formatCode>General</c:formatCode>
                <c:ptCount val="13"/>
                <c:pt idx="0">
                  <c:v>1.0825176217618613</c:v>
                </c:pt>
                <c:pt idx="1">
                  <c:v>1.2603786228471852</c:v>
                </c:pt>
                <c:pt idx="2">
                  <c:v>1.1790059273345803</c:v>
                </c:pt>
                <c:pt idx="3">
                  <c:v>1.2256981489107075</c:v>
                </c:pt>
                <c:pt idx="4">
                  <c:v>1.2223819877431004</c:v>
                </c:pt>
                <c:pt idx="5">
                  <c:v>1.0969025623274877</c:v>
                </c:pt>
                <c:pt idx="7">
                  <c:v>1.5012856619921013</c:v>
                </c:pt>
                <c:pt idx="8">
                  <c:v>0.88183145654849937</c:v>
                </c:pt>
                <c:pt idx="9">
                  <c:v>0.82543267217794258</c:v>
                </c:pt>
                <c:pt idx="10">
                  <c:v>0.83559033601880006</c:v>
                </c:pt>
                <c:pt idx="11">
                  <c:v>0.82118847599102052</c:v>
                </c:pt>
                <c:pt idx="12">
                  <c:v>0.93942015781325416</c:v>
                </c:pt>
              </c:numCache>
            </c:numRef>
          </c:val>
        </c:ser>
        <c:ser>
          <c:idx val="2"/>
          <c:order val="2"/>
          <c:tx>
            <c:strRef>
              <c:f>'join (2)'!$O$2</c:f>
              <c:strCache>
                <c:ptCount val="1"/>
                <c:pt idx="0">
                  <c:v>Flash Sort-Merge</c:v>
                </c:pt>
              </c:strCache>
            </c:strRef>
          </c:tx>
          <c:spPr>
            <a:solidFill>
              <a:srgbClr val="E46C0A"/>
            </a:solidFill>
          </c:spPr>
          <c:invertIfNegative val="0"/>
          <c:cat>
            <c:multiLvlStrRef>
              <c:f>'join (2)'!$I$3:$J$15</c:f>
              <c:multiLvlStrCache>
                <c:ptCount val="13"/>
                <c:lvl>
                  <c:pt idx="0">
                    <c:v>1.9x1.9</c:v>
                  </c:pt>
                  <c:pt idx="1">
                    <c:v>3.9x3.9</c:v>
                  </c:pt>
                  <c:pt idx="2">
                    <c:v>3.9x6.8</c:v>
                  </c:pt>
                  <c:pt idx="3">
                    <c:v>6.8x6.8</c:v>
                  </c:pt>
                  <c:pt idx="4">
                    <c:v>6.8x9.7</c:v>
                  </c:pt>
                  <c:pt idx="5">
                    <c:v>9.7x9.7</c:v>
                  </c:pt>
                  <c:pt idx="7">
                    <c:v>1.9x1.9</c:v>
                  </c:pt>
                  <c:pt idx="8">
                    <c:v>3.9x3.9</c:v>
                  </c:pt>
                  <c:pt idx="9">
                    <c:v>3.9x6.8</c:v>
                  </c:pt>
                  <c:pt idx="10">
                    <c:v>6.8x6.8</c:v>
                  </c:pt>
                  <c:pt idx="11">
                    <c:v>6.8x9.7</c:v>
                  </c:pt>
                  <c:pt idx="12">
                    <c:v>9.7x9.7</c:v>
                  </c:pt>
                </c:lvl>
                <c:lvl>
                  <c:pt idx="0">
                    <c:v>5% projectivity (GB)</c:v>
                  </c:pt>
                  <c:pt idx="6">
                    <c:v> </c:v>
                  </c:pt>
                  <c:pt idx="7">
                    <c:v>25% projectivity (GB)</c:v>
                  </c:pt>
                </c:lvl>
              </c:multiLvlStrCache>
            </c:multiLvlStrRef>
          </c:cat>
          <c:val>
            <c:numRef>
              <c:f>'join (2)'!$O$3:$O$15</c:f>
              <c:numCache>
                <c:formatCode>General</c:formatCode>
                <c:ptCount val="13"/>
                <c:pt idx="0">
                  <c:v>0.21526899440672681</c:v>
                </c:pt>
                <c:pt idx="1">
                  <c:v>0.22340550092938985</c:v>
                </c:pt>
                <c:pt idx="2">
                  <c:v>0.21184245541296076</c:v>
                </c:pt>
                <c:pt idx="3">
                  <c:v>0.219359519325383</c:v>
                </c:pt>
                <c:pt idx="4">
                  <c:v>0.20321507694231766</c:v>
                </c:pt>
                <c:pt idx="5">
                  <c:v>0.18629823328151751</c:v>
                </c:pt>
                <c:pt idx="7">
                  <c:v>0.20432438975491524</c:v>
                </c:pt>
                <c:pt idx="8">
                  <c:v>0.12952628500137375</c:v>
                </c:pt>
                <c:pt idx="9">
                  <c:v>0.13226472084019744</c:v>
                </c:pt>
                <c:pt idx="10">
                  <c:v>0.12287910062209813</c:v>
                </c:pt>
                <c:pt idx="11">
                  <c:v>0.12561426640294351</c:v>
                </c:pt>
                <c:pt idx="12">
                  <c:v>0.12002493139635778</c:v>
                </c:pt>
              </c:numCache>
            </c:numRef>
          </c:val>
        </c:ser>
        <c:ser>
          <c:idx val="3"/>
          <c:order val="3"/>
          <c:tx>
            <c:strRef>
              <c:f>'join (2)'!$P$2</c:f>
              <c:strCache>
                <c:ptCount val="1"/>
                <c:pt idx="0">
                  <c:v>Flash Hybrid Hash</c:v>
                </c:pt>
              </c:strCache>
            </c:strRef>
          </c:tx>
          <c:spPr>
            <a:solidFill>
              <a:srgbClr val="FAC090"/>
            </a:solidFill>
          </c:spPr>
          <c:invertIfNegative val="0"/>
          <c:cat>
            <c:multiLvlStrRef>
              <c:f>'join (2)'!$I$3:$J$15</c:f>
              <c:multiLvlStrCache>
                <c:ptCount val="13"/>
                <c:lvl>
                  <c:pt idx="0">
                    <c:v>1.9x1.9</c:v>
                  </c:pt>
                  <c:pt idx="1">
                    <c:v>3.9x3.9</c:v>
                  </c:pt>
                  <c:pt idx="2">
                    <c:v>3.9x6.8</c:v>
                  </c:pt>
                  <c:pt idx="3">
                    <c:v>6.8x6.8</c:v>
                  </c:pt>
                  <c:pt idx="4">
                    <c:v>6.8x9.7</c:v>
                  </c:pt>
                  <c:pt idx="5">
                    <c:v>9.7x9.7</c:v>
                  </c:pt>
                  <c:pt idx="7">
                    <c:v>1.9x1.9</c:v>
                  </c:pt>
                  <c:pt idx="8">
                    <c:v>3.9x3.9</c:v>
                  </c:pt>
                  <c:pt idx="9">
                    <c:v>3.9x6.8</c:v>
                  </c:pt>
                  <c:pt idx="10">
                    <c:v>6.8x6.8</c:v>
                  </c:pt>
                  <c:pt idx="11">
                    <c:v>6.8x9.7</c:v>
                  </c:pt>
                  <c:pt idx="12">
                    <c:v>9.7x9.7</c:v>
                  </c:pt>
                </c:lvl>
                <c:lvl>
                  <c:pt idx="0">
                    <c:v>5% projectivity (GB)</c:v>
                  </c:pt>
                  <c:pt idx="6">
                    <c:v> </c:v>
                  </c:pt>
                  <c:pt idx="7">
                    <c:v>25% projectivity (GB)</c:v>
                  </c:pt>
                </c:lvl>
              </c:multiLvlStrCache>
            </c:multiLvlStrRef>
          </c:cat>
          <c:val>
            <c:numRef>
              <c:f>'join (2)'!$P$3:$P$15</c:f>
              <c:numCache>
                <c:formatCode>General</c:formatCode>
                <c:ptCount val="13"/>
                <c:pt idx="0">
                  <c:v>0.18436497302377414</c:v>
                </c:pt>
                <c:pt idx="1">
                  <c:v>0.20008435765268071</c:v>
                </c:pt>
                <c:pt idx="2">
                  <c:v>0.19047873753956771</c:v>
                </c:pt>
                <c:pt idx="3">
                  <c:v>0.21519733597109864</c:v>
                </c:pt>
                <c:pt idx="4">
                  <c:v>0.2038888495882839</c:v>
                </c:pt>
                <c:pt idx="5">
                  <c:v>0.16873540303863471</c:v>
                </c:pt>
                <c:pt idx="7">
                  <c:v>0.20381330790037475</c:v>
                </c:pt>
                <c:pt idx="8">
                  <c:v>0.1343127090034224</c:v>
                </c:pt>
                <c:pt idx="9">
                  <c:v>0.12889937121551687</c:v>
                </c:pt>
                <c:pt idx="10">
                  <c:v>0.12210837872645688</c:v>
                </c:pt>
                <c:pt idx="11">
                  <c:v>0.12554326388403339</c:v>
                </c:pt>
                <c:pt idx="12">
                  <c:v>0.30441584527023063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axId val="81476608"/>
        <c:axId val="81478784"/>
      </c:barChart>
      <c:catAx>
        <c:axId val="8147660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800" b="0"/>
                </a:pPr>
                <a:r>
                  <a:rPr lang="en-US" sz="1800" b="0"/>
                  <a:t>Projectivity &amp; Relation Sizes</a:t>
                </a:r>
              </a:p>
            </c:rich>
          </c:tx>
          <c:layout>
            <c:manualLayout>
              <c:xMode val="edge"/>
              <c:yMode val="edge"/>
              <c:x val="0.40542331189925673"/>
              <c:y val="0.92875000000000063"/>
            </c:manualLayout>
          </c:layout>
          <c:overlay val="0"/>
        </c:title>
        <c:majorTickMark val="out"/>
        <c:minorTickMark val="none"/>
        <c:tickLblPos val="nextTo"/>
        <c:txPr>
          <a:bodyPr rot="-5400000" vert="horz"/>
          <a:lstStyle/>
          <a:p>
            <a:pPr>
              <a:defRPr sz="1800"/>
            </a:pPr>
            <a:endParaRPr lang="en-US"/>
          </a:p>
        </c:txPr>
        <c:crossAx val="81478784"/>
        <c:crosses val="autoZero"/>
        <c:auto val="0"/>
        <c:lblAlgn val="ctr"/>
        <c:lblOffset val="0"/>
        <c:tickLblSkip val="2"/>
        <c:tickMarkSkip val="2"/>
        <c:noMultiLvlLbl val="0"/>
      </c:catAx>
      <c:valAx>
        <c:axId val="81478784"/>
        <c:scaling>
          <c:orientation val="minMax"/>
          <c:max val="1.6"/>
          <c:min val="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800" b="0"/>
                </a:pPr>
                <a:r>
                  <a:rPr lang="en-US" sz="1800" b="0"/>
                  <a:t>Runtime Norm.  to Disk Sort-Merge</a:t>
                </a:r>
              </a:p>
            </c:rich>
          </c:tx>
          <c:layout>
            <c:manualLayout>
              <c:xMode val="edge"/>
              <c:yMode val="edge"/>
              <c:x val="0"/>
              <c:y val="3.7037037037037056E-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81476608"/>
        <c:crosses val="autoZero"/>
        <c:crossBetween val="between"/>
        <c:majorUnit val="0.2"/>
      </c:valAx>
    </c:plotArea>
    <c:legend>
      <c:legendPos val="t"/>
      <c:layout/>
      <c:overlay val="0"/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2400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Data Center Costs</a:t>
            </a:r>
          </a:p>
        </c:rich>
      </c:tx>
      <c:layout/>
      <c:overlay val="0"/>
    </c:title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bg2">
                  <a:lumMod val="60000"/>
                  <a:lumOff val="40000"/>
                </a:schemeClr>
              </a:solidFill>
            </c:spPr>
          </c:dPt>
          <c:dPt>
            <c:idx val="1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</c:spPr>
          </c:dPt>
          <c:dPt>
            <c:idx val="2"/>
            <c:bubble3D val="0"/>
            <c:spPr>
              <a:solidFill>
                <a:schemeClr val="accent1"/>
              </a:solidFill>
            </c:spPr>
          </c:dPt>
          <c:cat>
            <c:strRef>
              <c:f>Sheet1!$A$4:$A$6</c:f>
              <c:strCache>
                <c:ptCount val="3"/>
                <c:pt idx="0">
                  <c:v>Servers</c:v>
                </c:pt>
                <c:pt idx="1">
                  <c:v>Energy</c:v>
                </c:pt>
                <c:pt idx="2">
                  <c:v>Infrastructure</c:v>
                </c:pt>
              </c:strCache>
            </c:strRef>
          </c:cat>
          <c:val>
            <c:numRef>
              <c:f>Sheet1!$B$4:$B$6</c:f>
              <c:numCache>
                <c:formatCode>General</c:formatCode>
                <c:ptCount val="3"/>
                <c:pt idx="0">
                  <c:v>2997090</c:v>
                </c:pt>
                <c:pt idx="1">
                  <c:v>1042440</c:v>
                </c:pt>
                <c:pt idx="2">
                  <c:v>1581588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plotVisOnly val="1"/>
    <c:dispBlanksAs val="gap"/>
    <c:showDLblsOverMax val="0"/>
  </c:chart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Sheet1!$E$39</c:f>
              <c:strCache>
                <c:ptCount val="1"/>
                <c:pt idx="0">
                  <c:v>Conventional Infrastructure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cat>
            <c:multiLvlStrRef>
              <c:f>Sheet1!$C$40:$D$48</c:f>
              <c:multiLvlStrCache>
                <c:ptCount val="9"/>
                <c:lvl>
                  <c:pt idx="0">
                    <c:v>  </c:v>
                  </c:pt>
                  <c:pt idx="2">
                    <c:v> </c:v>
                  </c:pt>
                  <c:pt idx="3">
                    <c:v> </c:v>
                  </c:pt>
                  <c:pt idx="5">
                    <c:v> </c:v>
                  </c:pt>
                  <c:pt idx="7">
                    <c:v> </c:v>
                  </c:pt>
                  <c:pt idx="8">
                    <c:v> </c:v>
                  </c:pt>
                </c:lvl>
                <c:lvl>
                  <c:pt idx="0">
                    <c:v>Conventional</c:v>
                  </c:pt>
                  <c:pt idx="5">
                    <c:v>Energy-Proportional</c:v>
                  </c:pt>
                </c:lvl>
              </c:multiLvlStrCache>
            </c:multiLvlStrRef>
          </c:cat>
          <c:val>
            <c:numRef>
              <c:f>Sheet1!$E$40:$E$48</c:f>
              <c:numCache>
                <c:formatCode>General</c:formatCode>
                <c:ptCount val="9"/>
                <c:pt idx="0">
                  <c:v>1</c:v>
                </c:pt>
                <c:pt idx="5">
                  <c:v>1</c:v>
                </c:pt>
              </c:numCache>
            </c:numRef>
          </c:val>
        </c:ser>
        <c:ser>
          <c:idx val="1"/>
          <c:order val="1"/>
          <c:tx>
            <c:strRef>
              <c:f>Sheet1!$F$39</c:f>
              <c:strCache>
                <c:ptCount val="1"/>
                <c:pt idx="0">
                  <c:v>Serpentine Topology</c:v>
                </c:pt>
              </c:strCache>
            </c:strRef>
          </c:tx>
          <c:invertIfNegative val="0"/>
          <c:cat>
            <c:multiLvlStrRef>
              <c:f>Sheet1!$C$40:$D$48</c:f>
              <c:multiLvlStrCache>
                <c:ptCount val="9"/>
                <c:lvl>
                  <c:pt idx="0">
                    <c:v>  </c:v>
                  </c:pt>
                  <c:pt idx="2">
                    <c:v> </c:v>
                  </c:pt>
                  <c:pt idx="3">
                    <c:v> </c:v>
                  </c:pt>
                  <c:pt idx="5">
                    <c:v> </c:v>
                  </c:pt>
                  <c:pt idx="7">
                    <c:v> </c:v>
                  </c:pt>
                  <c:pt idx="8">
                    <c:v> </c:v>
                  </c:pt>
                </c:lvl>
                <c:lvl>
                  <c:pt idx="0">
                    <c:v>Conventional</c:v>
                  </c:pt>
                  <c:pt idx="5">
                    <c:v>Energy-Proportional</c:v>
                  </c:pt>
                </c:lvl>
              </c:multiLvlStrCache>
            </c:multiLvlStrRef>
          </c:cat>
          <c:val>
            <c:numRef>
              <c:f>Sheet1!$F$40:$F$48</c:f>
              <c:numCache>
                <c:formatCode>General</c:formatCode>
                <c:ptCount val="9"/>
                <c:pt idx="1">
                  <c:v>0.77064000000000143</c:v>
                </c:pt>
                <c:pt idx="6">
                  <c:v>0.75194000000000139</c:v>
                </c:pt>
              </c:numCache>
            </c:numRef>
          </c:val>
        </c:ser>
        <c:ser>
          <c:idx val="2"/>
          <c:order val="2"/>
          <c:tx>
            <c:strRef>
              <c:f>Sheet1!$G$39</c:f>
              <c:strCache>
                <c:ptCount val="1"/>
                <c:pt idx="0">
                  <c:v>Power Routing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multiLvlStrRef>
              <c:f>Sheet1!$C$40:$D$48</c:f>
              <c:multiLvlStrCache>
                <c:ptCount val="9"/>
                <c:lvl>
                  <c:pt idx="0">
                    <c:v>  </c:v>
                  </c:pt>
                  <c:pt idx="2">
                    <c:v> </c:v>
                  </c:pt>
                  <c:pt idx="3">
                    <c:v> </c:v>
                  </c:pt>
                  <c:pt idx="5">
                    <c:v> </c:v>
                  </c:pt>
                  <c:pt idx="7">
                    <c:v> </c:v>
                  </c:pt>
                  <c:pt idx="8">
                    <c:v> </c:v>
                  </c:pt>
                </c:lvl>
                <c:lvl>
                  <c:pt idx="0">
                    <c:v>Conventional</c:v>
                  </c:pt>
                  <c:pt idx="5">
                    <c:v>Energy-Proportional</c:v>
                  </c:pt>
                </c:lvl>
              </c:multiLvlStrCache>
            </c:multiLvlStrRef>
          </c:cat>
          <c:val>
            <c:numRef>
              <c:f>Sheet1!$G$40:$G$48</c:f>
              <c:numCache>
                <c:formatCode>General</c:formatCode>
                <c:ptCount val="9"/>
                <c:pt idx="2">
                  <c:v>0.68348799999999876</c:v>
                </c:pt>
                <c:pt idx="7">
                  <c:v>0.53366100000000005</c:v>
                </c:pt>
              </c:numCache>
            </c:numRef>
          </c:val>
        </c:ser>
        <c:ser>
          <c:idx val="3"/>
          <c:order val="3"/>
          <c:tx>
            <c:strRef>
              <c:f>Sheet1!$H$39</c:f>
              <c:strCache>
                <c:ptCount val="1"/>
                <c:pt idx="0">
                  <c:v>Theoretical Bound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</c:spPr>
          <c:invertIfNegative val="0"/>
          <c:cat>
            <c:multiLvlStrRef>
              <c:f>Sheet1!$C$40:$D$48</c:f>
              <c:multiLvlStrCache>
                <c:ptCount val="9"/>
                <c:lvl>
                  <c:pt idx="0">
                    <c:v>  </c:v>
                  </c:pt>
                  <c:pt idx="2">
                    <c:v> </c:v>
                  </c:pt>
                  <c:pt idx="3">
                    <c:v> </c:v>
                  </c:pt>
                  <c:pt idx="5">
                    <c:v> </c:v>
                  </c:pt>
                  <c:pt idx="7">
                    <c:v> </c:v>
                  </c:pt>
                  <c:pt idx="8">
                    <c:v> </c:v>
                  </c:pt>
                </c:lvl>
                <c:lvl>
                  <c:pt idx="0">
                    <c:v>Conventional</c:v>
                  </c:pt>
                  <c:pt idx="5">
                    <c:v>Energy-Proportional</c:v>
                  </c:pt>
                </c:lvl>
              </c:multiLvlStrCache>
            </c:multiLvlStrRef>
          </c:cat>
          <c:val>
            <c:numRef>
              <c:f>Sheet1!$H$40:$H$48</c:f>
              <c:numCache>
                <c:formatCode>General</c:formatCode>
                <c:ptCount val="9"/>
                <c:pt idx="3">
                  <c:v>0.66553700000000005</c:v>
                </c:pt>
                <c:pt idx="8">
                  <c:v>0.49968000000000012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141432320"/>
        <c:axId val="141433856"/>
      </c:barChart>
      <c:catAx>
        <c:axId val="141432320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sz="2000">
                <a:latin typeface="Calibri" pitchFamily="34" charset="0"/>
                <a:cs typeface="Calibri" pitchFamily="34" charset="0"/>
              </a:defRPr>
            </a:pPr>
            <a:endParaRPr lang="en-US"/>
          </a:p>
        </c:txPr>
        <c:crossAx val="141433856"/>
        <c:crosses val="autoZero"/>
        <c:auto val="1"/>
        <c:lblAlgn val="ctr"/>
        <c:lblOffset val="0"/>
        <c:tickMarkSkip val="1"/>
        <c:noMultiLvlLbl val="0"/>
      </c:catAx>
      <c:valAx>
        <c:axId val="141433856"/>
        <c:scaling>
          <c:orientation val="minMax"/>
          <c:max val="1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2000">
                    <a:latin typeface="Calibri" pitchFamily="34" charset="0"/>
                    <a:cs typeface="Calibri" pitchFamily="34" charset="0"/>
                  </a:defRPr>
                </a:pPr>
                <a:r>
                  <a:rPr lang="en-US" sz="2000" dirty="0" smtClean="0">
                    <a:latin typeface="Calibri" pitchFamily="34" charset="0"/>
                    <a:cs typeface="Calibri" pitchFamily="34" charset="0"/>
                  </a:rPr>
                  <a:t>Required </a:t>
                </a:r>
                <a:r>
                  <a:rPr lang="en-US" sz="2000" dirty="0">
                    <a:latin typeface="Calibri" pitchFamily="34" charset="0"/>
                    <a:cs typeface="Calibri" pitchFamily="34" charset="0"/>
                  </a:rPr>
                  <a:t>Power Capacity</a:t>
                </a:r>
              </a:p>
              <a:p>
                <a:pPr>
                  <a:defRPr sz="2000">
                    <a:latin typeface="Calibri" pitchFamily="34" charset="0"/>
                    <a:cs typeface="Calibri" pitchFamily="34" charset="0"/>
                  </a:defRPr>
                </a:pPr>
                <a:r>
                  <a:rPr lang="en-US" sz="2000" dirty="0">
                    <a:latin typeface="Calibri" pitchFamily="34" charset="0"/>
                    <a:cs typeface="Calibri" pitchFamily="34" charset="0"/>
                  </a:rPr>
                  <a:t>(Normalized)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000">
                <a:latin typeface="Calibri" pitchFamily="34" charset="0"/>
                <a:cs typeface="Calibri" pitchFamily="34" charset="0"/>
              </a:defRPr>
            </a:pPr>
            <a:endParaRPr lang="en-US"/>
          </a:p>
        </c:txPr>
        <c:crossAx val="141432320"/>
        <c:crosses val="autoZero"/>
        <c:crossBetween val="between"/>
        <c:majorUnit val="0.2"/>
      </c:valAx>
    </c:plotArea>
    <c:legend>
      <c:legendPos val="r"/>
      <c:layout>
        <c:manualLayout>
          <c:xMode val="edge"/>
          <c:yMode val="edge"/>
          <c:x val="0.66848203332398526"/>
          <c:y val="9.7938665208518131E-3"/>
          <c:w val="0.3120279786981871"/>
          <c:h val="0.60260634615729702"/>
        </c:manualLayout>
      </c:layout>
      <c:overlay val="0"/>
      <c:txPr>
        <a:bodyPr/>
        <a:lstStyle/>
        <a:p>
          <a:pPr>
            <a:defRPr sz="2000">
              <a:latin typeface="Calibri" pitchFamily="34" charset="0"/>
              <a:cs typeface="Calibri" pitchFamily="34" charset="0"/>
            </a:defRPr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67009797768911761"/>
          <c:y val="7.966226802903284E-2"/>
          <c:w val="0.24758119973907206"/>
          <c:h val="0.8406754639419350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On</c:v>
                </c:pt>
              </c:strCache>
            </c:strRef>
          </c:tx>
          <c:spPr>
            <a:solidFill>
              <a:srgbClr val="00B050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Data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Capacity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</c:spPr>
          </c:dPt>
          <c:cat>
            <c:strRef>
              <c:f>Sheet1!$A$2</c:f>
              <c:strCache>
                <c:ptCount val="1"/>
                <c:pt idx="0">
                  <c:v>Data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209951360"/>
        <c:axId val="203952512"/>
      </c:barChart>
      <c:catAx>
        <c:axId val="209951360"/>
        <c:scaling>
          <c:orientation val="minMax"/>
        </c:scaling>
        <c:delete val="1"/>
        <c:axPos val="b"/>
        <c:majorTickMark val="none"/>
        <c:minorTickMark val="none"/>
        <c:tickLblPos val="none"/>
        <c:crossAx val="203952512"/>
        <c:crosses val="autoZero"/>
        <c:auto val="1"/>
        <c:lblAlgn val="ctr"/>
        <c:lblOffset val="100"/>
        <c:noMultiLvlLbl val="0"/>
      </c:catAx>
      <c:valAx>
        <c:axId val="203952512"/>
        <c:scaling>
          <c:orientation val="minMax"/>
          <c:max val="15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700" b="0">
                    <a:latin typeface="Calibri" pitchFamily="34" charset="0"/>
                  </a:defRPr>
                </a:pPr>
                <a:r>
                  <a:rPr lang="en-US" sz="1700" b="0" dirty="0" smtClean="0">
                    <a:latin typeface="Calibri" pitchFamily="34" charset="0"/>
                  </a:rPr>
                  <a:t>PDU Capacity</a:t>
                </a:r>
                <a:r>
                  <a:rPr lang="en-US" sz="1700" b="0" baseline="0" dirty="0" smtClean="0">
                    <a:latin typeface="Calibri" pitchFamily="34" charset="0"/>
                  </a:rPr>
                  <a:t> (kW)</a:t>
                </a:r>
                <a:endParaRPr lang="en-US" sz="1700" b="0" dirty="0">
                  <a:latin typeface="Calibri" pitchFamily="34" charset="0"/>
                </a:endParaRPr>
              </a:p>
            </c:rich>
          </c:tx>
          <c:layout>
            <c:manualLayout>
              <c:xMode val="edge"/>
              <c:yMode val="edge"/>
              <c:x val="0.1590318081294321"/>
              <c:y val="9.2936809542509727E-2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2099513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Without PR</c:v>
          </c:tx>
          <c:spPr>
            <a:solidFill>
              <a:schemeClr val="tx2">
                <a:lumMod val="20000"/>
                <a:lumOff val="80000"/>
              </a:schemeClr>
            </a:solidFill>
          </c:spPr>
          <c:invertIfNegative val="0"/>
          <c:cat>
            <c:strRef>
              <c:f>workNAP!$G$22:$G$25</c:f>
              <c:strCache>
                <c:ptCount val="4"/>
                <c:pt idx="0">
                  <c:v>Wrapped</c:v>
                </c:pt>
                <c:pt idx="1">
                  <c:v>X-Y</c:v>
                </c:pt>
                <c:pt idx="2">
                  <c:v>Serpentine</c:v>
                </c:pt>
                <c:pt idx="3">
                  <c:v>Fully-Connected</c:v>
                </c:pt>
              </c:strCache>
            </c:strRef>
          </c:cat>
          <c:val>
            <c:numRef>
              <c:f>workNAP!$H$18:$H$21</c:f>
              <c:numCache>
                <c:formatCode>General</c:formatCode>
                <c:ptCount val="4"/>
                <c:pt idx="0">
                  <c:v>385.02</c:v>
                </c:pt>
                <c:pt idx="1">
                  <c:v>294.75</c:v>
                </c:pt>
                <c:pt idx="2">
                  <c:v>289.512</c:v>
                </c:pt>
                <c:pt idx="3">
                  <c:v>266.05799999999999</c:v>
                </c:pt>
              </c:numCache>
            </c:numRef>
          </c:val>
        </c:ser>
        <c:ser>
          <c:idx val="1"/>
          <c:order val="1"/>
          <c:tx>
            <c:v>Power Routing</c:v>
          </c:tx>
          <c:spPr>
            <a:solidFill>
              <a:schemeClr val="bg2">
                <a:lumMod val="75000"/>
              </a:schemeClr>
            </a:solidFill>
          </c:spPr>
          <c:invertIfNegative val="0"/>
          <c:cat>
            <c:strRef>
              <c:f>workNAP!$G$22:$G$25</c:f>
              <c:strCache>
                <c:ptCount val="4"/>
                <c:pt idx="0">
                  <c:v>Wrapped</c:v>
                </c:pt>
                <c:pt idx="1">
                  <c:v>X-Y</c:v>
                </c:pt>
                <c:pt idx="2">
                  <c:v>Serpentine</c:v>
                </c:pt>
                <c:pt idx="3">
                  <c:v>Fully-Connected</c:v>
                </c:pt>
              </c:strCache>
            </c:strRef>
          </c:cat>
          <c:val>
            <c:numRef>
              <c:f>workNAP!$H$22:$H$25</c:f>
              <c:numCache>
                <c:formatCode>General</c:formatCode>
                <c:ptCount val="4"/>
                <c:pt idx="0">
                  <c:v>359.69400000000002</c:v>
                </c:pt>
                <c:pt idx="1">
                  <c:v>229.84200000000001</c:v>
                </c:pt>
                <c:pt idx="2">
                  <c:v>205.47</c:v>
                </c:pt>
                <c:pt idx="3">
                  <c:v>191.934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3974528"/>
        <c:axId val="178200576"/>
      </c:barChart>
      <c:lineChart>
        <c:grouping val="standard"/>
        <c:varyColors val="0"/>
        <c:ser>
          <c:idx val="2"/>
          <c:order val="2"/>
          <c:spPr>
            <a:ln>
              <a:noFill/>
            </a:ln>
          </c:spPr>
          <c:marker>
            <c:symbol val="square"/>
            <c:size val="5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 w="25400">
                <a:noFill/>
              </a:ln>
            </c:spPr>
          </c:marker>
          <c:val>
            <c:numRef>
              <c:f>workNAP!$G$37:$G$40</c:f>
              <c:numCache>
                <c:formatCode>General</c:formatCode>
                <c:ptCount val="4"/>
                <c:pt idx="0">
                  <c:v>221.62962860639999</c:v>
                </c:pt>
                <c:pt idx="1">
                  <c:v>197.00411431680001</c:v>
                </c:pt>
                <c:pt idx="2">
                  <c:v>184.69135717248065</c:v>
                </c:pt>
                <c:pt idx="3">
                  <c:v>177.30370288512</c:v>
                </c:pt>
              </c:numCache>
            </c:numRef>
          </c:val>
          <c:smooth val="0"/>
        </c:ser>
        <c:ser>
          <c:idx val="3"/>
          <c:order val="3"/>
          <c:spPr>
            <a:ln>
              <a:solidFill>
                <a:sysClr val="windowText" lastClr="000000">
                  <a:shade val="95000"/>
                  <a:satMod val="105000"/>
                </a:sysClr>
              </a:solidFill>
            </a:ln>
          </c:spPr>
          <c:marker>
            <c:symbol val="none"/>
          </c:marker>
          <c:trendline>
            <c:spPr>
              <a:ln w="28575"/>
            </c:spPr>
            <c:trendlineType val="linear"/>
            <c:forward val="0.5"/>
            <c:backward val="0.5"/>
            <c:dispRSqr val="0"/>
            <c:dispEq val="0"/>
          </c:trendline>
          <c:val>
            <c:numRef>
              <c:f>workNAP!$G$42:$G$45</c:f>
              <c:numCache>
                <c:formatCode>General</c:formatCode>
                <c:ptCount val="4"/>
                <c:pt idx="0">
                  <c:v>153.90946431</c:v>
                </c:pt>
                <c:pt idx="1">
                  <c:v>153.90946431</c:v>
                </c:pt>
                <c:pt idx="2">
                  <c:v>153.90946431</c:v>
                </c:pt>
                <c:pt idx="3">
                  <c:v>153.90946431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3974528"/>
        <c:axId val="178200576"/>
      </c:lineChart>
      <c:catAx>
        <c:axId val="2039745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/>
                  <a:t>Topology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txPr>
          <a:bodyPr rot="-1380000"/>
          <a:lstStyle/>
          <a:p>
            <a:pPr>
              <a:defRPr sz="1800"/>
            </a:pPr>
            <a:endParaRPr lang="en-US"/>
          </a:p>
        </c:txPr>
        <c:crossAx val="178200576"/>
        <c:crosses val="autoZero"/>
        <c:auto val="1"/>
        <c:lblAlgn val="ctr"/>
        <c:lblOffset val="100"/>
        <c:noMultiLvlLbl val="0"/>
      </c:catAx>
      <c:valAx>
        <c:axId val="178200576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2000"/>
                </a:pPr>
                <a:r>
                  <a:rPr lang="en-US" sz="2000"/>
                  <a:t>Required Power Capacity (kW)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203974528"/>
        <c:crosses val="autoZero"/>
        <c:crossBetween val="between"/>
      </c:valAx>
    </c:plotArea>
    <c:legend>
      <c:legendPos val="r"/>
      <c:legendEntry>
        <c:idx val="2"/>
        <c:delete val="1"/>
      </c:legendEntry>
      <c:legendEntry>
        <c:idx val="3"/>
        <c:delete val="1"/>
      </c:legendEntry>
      <c:legendEntry>
        <c:idx val="4"/>
        <c:delete val="1"/>
      </c:legendEntry>
      <c:layout>
        <c:manualLayout>
          <c:xMode val="edge"/>
          <c:yMode val="edge"/>
          <c:x val="0.35441644794401023"/>
          <c:y val="2.2984106153397512E-3"/>
          <c:w val="0.23776483560856701"/>
          <c:h val="0.15272657956861496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Without PR</c:v>
          </c:tx>
          <c:spPr>
            <a:solidFill>
              <a:schemeClr val="tx2">
                <a:lumMod val="20000"/>
                <a:lumOff val="80000"/>
              </a:schemeClr>
            </a:solidFill>
          </c:spPr>
          <c:invertIfNegative val="0"/>
          <c:cat>
            <c:strRef>
              <c:f>Sheet5!$H$14:$H$17</c:f>
              <c:strCache>
                <c:ptCount val="4"/>
                <c:pt idx="0">
                  <c:v>Wrapped</c:v>
                </c:pt>
                <c:pt idx="1">
                  <c:v>X-Y</c:v>
                </c:pt>
                <c:pt idx="2">
                  <c:v>Serpentine</c:v>
                </c:pt>
                <c:pt idx="3">
                  <c:v>Fully-Connected</c:v>
                </c:pt>
              </c:strCache>
            </c:strRef>
          </c:cat>
          <c:val>
            <c:numRef>
              <c:f>Sheet5!$I$14:$I$17</c:f>
              <c:numCache>
                <c:formatCode>General</c:formatCode>
                <c:ptCount val="4"/>
                <c:pt idx="0">
                  <c:v>392.00400000000002</c:v>
                </c:pt>
                <c:pt idx="1">
                  <c:v>325.83599999999893</c:v>
                </c:pt>
                <c:pt idx="2">
                  <c:v>302.09399999999863</c:v>
                </c:pt>
                <c:pt idx="3">
                  <c:v>294.33599999999893</c:v>
                </c:pt>
              </c:numCache>
            </c:numRef>
          </c:val>
        </c:ser>
        <c:ser>
          <c:idx val="1"/>
          <c:order val="1"/>
          <c:tx>
            <c:v>Power Routing</c:v>
          </c:tx>
          <c:spPr>
            <a:solidFill>
              <a:schemeClr val="bg2">
                <a:lumMod val="75000"/>
              </a:schemeClr>
            </a:solidFill>
          </c:spPr>
          <c:invertIfNegative val="0"/>
          <c:cat>
            <c:strRef>
              <c:f>Sheet5!$H$14:$H$17</c:f>
              <c:strCache>
                <c:ptCount val="4"/>
                <c:pt idx="0">
                  <c:v>Wrapped</c:v>
                </c:pt>
                <c:pt idx="1">
                  <c:v>X-Y</c:v>
                </c:pt>
                <c:pt idx="2">
                  <c:v>Serpentine</c:v>
                </c:pt>
                <c:pt idx="3">
                  <c:v>Fully-Connected</c:v>
                </c:pt>
              </c:strCache>
            </c:strRef>
          </c:cat>
          <c:val>
            <c:numRef>
              <c:f>Sheet5!$I$10:$I$13</c:f>
              <c:numCache>
                <c:formatCode>General</c:formatCode>
                <c:ptCount val="4"/>
                <c:pt idx="0">
                  <c:v>378.9719999999981</c:v>
                </c:pt>
                <c:pt idx="1">
                  <c:v>288.48599999999851</c:v>
                </c:pt>
                <c:pt idx="2">
                  <c:v>267.92999999999881</c:v>
                </c:pt>
                <c:pt idx="3">
                  <c:v>255.34800000000001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4341632"/>
        <c:axId val="204343168"/>
      </c:barChart>
      <c:lineChart>
        <c:grouping val="standard"/>
        <c:varyColors val="0"/>
        <c:ser>
          <c:idx val="2"/>
          <c:order val="2"/>
          <c:spPr>
            <a:ln>
              <a:noFill/>
            </a:ln>
          </c:spPr>
          <c:marker>
            <c:symbol val="square"/>
            <c:size val="5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  <a:ln w="25400">
                <a:noFill/>
              </a:ln>
            </c:spPr>
          </c:marker>
          <c:val>
            <c:numRef>
              <c:f>Sheet5!$G$41:$G$44</c:f>
              <c:numCache>
                <c:formatCode>General</c:formatCode>
                <c:ptCount val="4"/>
                <c:pt idx="0">
                  <c:v>300.548876904</c:v>
                </c:pt>
                <c:pt idx="1">
                  <c:v>267.15455724767799</c:v>
                </c:pt>
                <c:pt idx="2">
                  <c:v>250.45739741952127</c:v>
                </c:pt>
                <c:pt idx="3">
                  <c:v>240.43910152319998</c:v>
                </c:pt>
              </c:numCache>
            </c:numRef>
          </c:val>
          <c:smooth val="0"/>
        </c:ser>
        <c:ser>
          <c:idx val="3"/>
          <c:order val="3"/>
          <c:spPr>
            <a:ln w="28575">
              <a:solidFill>
                <a:schemeClr val="tx1"/>
              </a:solidFill>
            </a:ln>
          </c:spPr>
          <c:marker>
            <c:symbol val="none"/>
          </c:marker>
          <c:trendline>
            <c:spPr>
              <a:ln w="28575"/>
            </c:spPr>
            <c:trendlineType val="linear"/>
            <c:forward val="0.5"/>
            <c:backward val="0.5"/>
            <c:dispRSqr val="0"/>
            <c:dispEq val="0"/>
          </c:trendline>
          <c:val>
            <c:numRef>
              <c:f>Sheet5!$C$49:$C$52</c:f>
              <c:numCache>
                <c:formatCode>General</c:formatCode>
                <c:ptCount val="4"/>
                <c:pt idx="0">
                  <c:v>208.71449785000001</c:v>
                </c:pt>
                <c:pt idx="1">
                  <c:v>208.71449785000001</c:v>
                </c:pt>
                <c:pt idx="2">
                  <c:v>208.71449785000001</c:v>
                </c:pt>
                <c:pt idx="3">
                  <c:v>208.71449785000001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4341632"/>
        <c:axId val="204343168"/>
      </c:lineChart>
      <c:catAx>
        <c:axId val="204341632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 rot="-1380000"/>
          <a:lstStyle/>
          <a:p>
            <a:pPr>
              <a:defRPr sz="1800"/>
            </a:pPr>
            <a:endParaRPr lang="en-US"/>
          </a:p>
        </c:txPr>
        <c:crossAx val="204343168"/>
        <c:crosses val="autoZero"/>
        <c:auto val="1"/>
        <c:lblAlgn val="ctr"/>
        <c:lblOffset val="100"/>
        <c:noMultiLvlLbl val="0"/>
      </c:catAx>
      <c:valAx>
        <c:axId val="204343168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2000"/>
                </a:pPr>
                <a:r>
                  <a:rPr lang="en-US" sz="2000" dirty="0" smtClean="0"/>
                  <a:t>Required</a:t>
                </a:r>
                <a:r>
                  <a:rPr lang="en-US" sz="2000" baseline="0" dirty="0" smtClean="0"/>
                  <a:t> </a:t>
                </a:r>
                <a:r>
                  <a:rPr lang="en-US" sz="2000" dirty="0"/>
                  <a:t>Power Capacity</a:t>
                </a:r>
                <a:r>
                  <a:rPr lang="en-US" sz="2000" baseline="0" dirty="0"/>
                  <a:t> (kW)</a:t>
                </a:r>
                <a:endParaRPr lang="en-US" sz="20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204341632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egendEntry>
        <c:idx val="2"/>
        <c:delete val="1"/>
      </c:legendEntry>
      <c:legendEntry>
        <c:idx val="3"/>
        <c:delete val="1"/>
      </c:legendEntry>
      <c:legendEntry>
        <c:idx val="4"/>
        <c:delete val="1"/>
      </c:legendEntry>
      <c:layout>
        <c:manualLayout>
          <c:xMode val="edge"/>
          <c:yMode val="edge"/>
          <c:x val="0.3239718317699023"/>
          <c:y val="3.9945447582525613E-2"/>
          <c:w val="0.23776488484366207"/>
          <c:h val="0.15272657956861496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Relationship Id="rId4" Type="http://schemas.openxmlformats.org/officeDocument/2006/relationships/image" Target="../media/image4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Relationship Id="rId4" Type="http://schemas.openxmlformats.org/officeDocument/2006/relationships/image" Target="../media/image4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2.wmf"/><Relationship Id="rId4" Type="http://schemas.openxmlformats.org/officeDocument/2006/relationships/image" Target="../media/image4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Relationship Id="rId4" Type="http://schemas.openxmlformats.org/officeDocument/2006/relationships/image" Target="../media/image4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Relationship Id="rId4" Type="http://schemas.openxmlformats.org/officeDocument/2006/relationships/image" Target="../media/image45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Relationship Id="rId4" Type="http://schemas.openxmlformats.org/officeDocument/2006/relationships/image" Target="../media/image45.w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0.58015</cdr:x>
      <cdr:y>0.37989</cdr:y>
    </cdr:from>
    <cdr:to>
      <cdr:x>0.77132</cdr:x>
      <cdr:y>0.66817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2774988" y="1204929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2000" b="1" dirty="0" smtClean="0">
              <a:latin typeface="Calibri" pitchFamily="34" charset="0"/>
              <a:cs typeface="Calibri" pitchFamily="34" charset="0"/>
            </a:rPr>
            <a:t>Servers</a:t>
          </a:r>
          <a:endParaRPr lang="en-US" sz="2000" b="1" dirty="0">
            <a:latin typeface="Calibri" pitchFamily="34" charset="0"/>
            <a:cs typeface="Calibri" pitchFamily="34" charset="0"/>
          </a:endParaRPr>
        </a:p>
      </cdr:txBody>
    </cdr:sp>
  </cdr:relSizeAnchor>
  <cdr:relSizeAnchor xmlns:cdr="http://schemas.openxmlformats.org/drawingml/2006/chartDrawing">
    <cdr:from>
      <cdr:x>0.1374</cdr:x>
      <cdr:y>0.28779</cdr:y>
    </cdr:from>
    <cdr:to>
      <cdr:x>0.54962</cdr:x>
      <cdr:y>0.43744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657234" y="912825"/>
          <a:ext cx="1971702" cy="47466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2000" b="1" dirty="0" smtClean="0">
              <a:latin typeface="Calibri" pitchFamily="34" charset="0"/>
              <a:cs typeface="Calibri" pitchFamily="34" charset="0"/>
            </a:rPr>
            <a:t>Infrastructure</a:t>
          </a:r>
          <a:endParaRPr lang="en-US" sz="2000" b="1" dirty="0">
            <a:latin typeface="Calibri" pitchFamily="34" charset="0"/>
            <a:cs typeface="Calibri" pitchFamily="34" charset="0"/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46" tIns="46472" rIns="92946" bIns="46472" numCol="1" anchor="t" anchorCtr="0" compatLnSpc="1">
            <a:prstTxWarp prst="textNoShape">
              <a:avLst/>
            </a:prstTxWarp>
          </a:bodyPr>
          <a:lstStyle>
            <a:lvl1pPr algn="l" defTabSz="930275">
              <a:defRPr sz="1200" b="0"/>
            </a:lvl1pPr>
          </a:lstStyle>
          <a:p>
            <a:endParaRPr lang="en-US"/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3988" y="0"/>
            <a:ext cx="30321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46" tIns="46472" rIns="92946" bIns="46472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 b="0"/>
            </a:lvl1pPr>
          </a:lstStyle>
          <a:p>
            <a:endParaRPr lang="en-US"/>
          </a:p>
        </p:txBody>
      </p:sp>
      <p:sp>
        <p:nvSpPr>
          <p:cNvPr id="737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07450"/>
            <a:ext cx="30321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46" tIns="46472" rIns="92946" bIns="46472" numCol="1" anchor="b" anchorCtr="0" compatLnSpc="1">
            <a:prstTxWarp prst="textNoShape">
              <a:avLst/>
            </a:prstTxWarp>
          </a:bodyPr>
          <a:lstStyle>
            <a:lvl1pPr algn="l" defTabSz="930275">
              <a:defRPr sz="1200" b="0"/>
            </a:lvl1pPr>
          </a:lstStyle>
          <a:p>
            <a:endParaRPr lang="en-US"/>
          </a:p>
        </p:txBody>
      </p:sp>
      <p:sp>
        <p:nvSpPr>
          <p:cNvPr id="737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3988" y="8807450"/>
            <a:ext cx="30321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46" tIns="46472" rIns="92946" bIns="46472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 b="0"/>
            </a:lvl1pPr>
          </a:lstStyle>
          <a:p>
            <a:fld id="{81DC7CEB-7569-4CCB-B2EE-BD2E923B943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511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46" tIns="46472" rIns="92946" bIns="46472" numCol="1" anchor="t" anchorCtr="0" compatLnSpc="1">
            <a:prstTxWarp prst="textNoShape">
              <a:avLst/>
            </a:prstTxWarp>
          </a:bodyPr>
          <a:lstStyle>
            <a:lvl1pPr algn="l" defTabSz="930275">
              <a:defRPr sz="1200" b="0"/>
            </a:lvl1pPr>
          </a:lstStyle>
          <a:p>
            <a:endParaRPr lang="en-US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3988" y="0"/>
            <a:ext cx="30321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46" tIns="46472" rIns="92946" bIns="46472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 b="0"/>
            </a:lvl1pPr>
          </a:lstStyle>
          <a:p>
            <a:endParaRPr lang="en-US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35500" cy="34766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78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0088" y="4403725"/>
            <a:ext cx="5597525" cy="417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46" tIns="46472" rIns="92946" bIns="464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07450"/>
            <a:ext cx="30321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46" tIns="46472" rIns="92946" bIns="46472" numCol="1" anchor="b" anchorCtr="0" compatLnSpc="1">
            <a:prstTxWarp prst="textNoShape">
              <a:avLst/>
            </a:prstTxWarp>
          </a:bodyPr>
          <a:lstStyle>
            <a:lvl1pPr algn="l" defTabSz="930275">
              <a:defRPr sz="1200" b="0"/>
            </a:lvl1pPr>
          </a:lstStyle>
          <a:p>
            <a:endParaRPr lang="en-US"/>
          </a:p>
        </p:txBody>
      </p:sp>
      <p:sp>
        <p:nvSpPr>
          <p:cNvPr id="378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3988" y="8807450"/>
            <a:ext cx="30321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46" tIns="46472" rIns="92946" bIns="46472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 b="0"/>
            </a:lvl1pPr>
          </a:lstStyle>
          <a:p>
            <a:fld id="{A438E03B-A831-4514-B351-E82D709C7B4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6080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8E03B-A831-4514-B351-E82D709C7B4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 some addresses/numbers to the </a:t>
            </a:r>
            <a:r>
              <a:rPr lang="en-US" dirty="0" err="1" smtClean="0"/>
              <a:t>rowids</a:t>
            </a:r>
            <a:r>
              <a:rPr lang="en-US" dirty="0" smtClean="0"/>
              <a:t> (2 parts, page and </a:t>
            </a:r>
            <a:r>
              <a:rPr lang="en-US" dirty="0" err="1" smtClean="0"/>
              <a:t>tuple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8E03B-A831-4514-B351-E82D709C7B40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8E03B-A831-4514-B351-E82D709C7B40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Clean up this slide</a:t>
            </a:r>
          </a:p>
          <a:p>
            <a:r>
              <a:rPr lang="en-US" baseline="0" dirty="0" smtClean="0"/>
              <a:t>If there were exactly 1 </a:t>
            </a:r>
            <a:r>
              <a:rPr lang="en-US" baseline="0" dirty="0" err="1" smtClean="0"/>
              <a:t>tuple</a:t>
            </a:r>
            <a:r>
              <a:rPr lang="en-US" baseline="0" dirty="0" smtClean="0"/>
              <a:t> per page we would see … but for a realistic 27 </a:t>
            </a:r>
            <a:r>
              <a:rPr lang="en-US" baseline="0" dirty="0" err="1" smtClean="0"/>
              <a:t>tuples</a:t>
            </a:r>
            <a:r>
              <a:rPr lang="en-US" baseline="0" dirty="0" smtClean="0"/>
              <a:t> per page…</a:t>
            </a:r>
            <a:endParaRPr lang="en-US" dirty="0" smtClean="0"/>
          </a:p>
          <a:p>
            <a:r>
              <a:rPr lang="en-US" dirty="0" smtClean="0"/>
              <a:t>Focus</a:t>
            </a:r>
            <a:r>
              <a:rPr lang="en-US" baseline="0" dirty="0" smtClean="0"/>
              <a:t> on </a:t>
            </a:r>
            <a:r>
              <a:rPr lang="en-US" baseline="0" dirty="0" err="1" smtClean="0"/>
              <a:t>tuple</a:t>
            </a:r>
            <a:r>
              <a:rPr lang="en-US" baseline="0" dirty="0" smtClean="0"/>
              <a:t> selectivity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page selectivity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follows from this is that the range where index scan works</a:t>
            </a:r>
          </a:p>
          <a:p>
            <a:r>
              <a:rPr lang="en-US" baseline="0" dirty="0" smtClean="0"/>
              <a:t>Zoom in on a point? 3% on blue?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8E03B-A831-4514-B351-E82D709C7B40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If there were exactly 1 </a:t>
            </a:r>
            <a:r>
              <a:rPr lang="en-US" baseline="0" dirty="0" err="1" smtClean="0"/>
              <a:t>tuple</a:t>
            </a:r>
            <a:r>
              <a:rPr lang="en-US" baseline="0" dirty="0" smtClean="0"/>
              <a:t> per page we would see … but for a realistic 27 </a:t>
            </a:r>
            <a:r>
              <a:rPr lang="en-US" baseline="0" dirty="0" err="1" smtClean="0"/>
              <a:t>tuples</a:t>
            </a:r>
            <a:r>
              <a:rPr lang="en-US" baseline="0" dirty="0" smtClean="0"/>
              <a:t> per page…</a:t>
            </a:r>
            <a:endParaRPr lang="en-US" dirty="0" smtClean="0"/>
          </a:p>
          <a:p>
            <a:r>
              <a:rPr lang="en-US" dirty="0" smtClean="0"/>
              <a:t>Focus</a:t>
            </a:r>
            <a:r>
              <a:rPr lang="en-US" baseline="0" dirty="0" smtClean="0"/>
              <a:t> on </a:t>
            </a:r>
            <a:r>
              <a:rPr lang="en-US" baseline="0" dirty="0" err="1" smtClean="0"/>
              <a:t>tuple</a:t>
            </a:r>
            <a:r>
              <a:rPr lang="en-US" baseline="0" dirty="0" smtClean="0"/>
              <a:t> selectivity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page selectivity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follows from this is that the range where index scan works</a:t>
            </a:r>
          </a:p>
          <a:p>
            <a:r>
              <a:rPr lang="en-US" baseline="0" dirty="0" smtClean="0"/>
              <a:t>Zoom in on a point? 3% on blue?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8E03B-A831-4514-B351-E82D709C7B40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Explain</a:t>
            </a:r>
            <a:r>
              <a:rPr lang="en-US" baseline="0" dirty="0" smtClean="0"/>
              <a:t> database size relative to database size</a:t>
            </a:r>
          </a:p>
          <a:p>
            <a:r>
              <a:rPr lang="en-US" baseline="0" dirty="0" smtClean="0"/>
              <a:t>Before I hit the button talk about these results more-</a:t>
            </a:r>
          </a:p>
          <a:p>
            <a:r>
              <a:rPr lang="en-US" baseline="0" dirty="0" smtClean="0"/>
              <a:t>With one outlier, the best join type changes with </a:t>
            </a:r>
            <a:r>
              <a:rPr lang="en-US" baseline="0" dirty="0" err="1" smtClean="0"/>
              <a:t>projectivity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8E03B-A831-4514-B351-E82D709C7B40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Focus on performance different between algorithms on flash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8E03B-A831-4514-B351-E82D709C7B40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2513E-71B1-4139-A6F1-C28206EA40E0}" type="slidenum">
              <a:rPr lang="en-US" smtClean="0"/>
              <a:pPr/>
              <a:t>94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2513E-71B1-4139-A6F1-C28206EA40E0}" type="slidenum">
              <a:rPr lang="en-US" smtClean="0"/>
              <a:pPr/>
              <a:t>95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</a:t>
            </a:r>
            <a:r>
              <a:rPr lang="en-US" baseline="0" dirty="0" smtClean="0"/>
              <a:t> key here is that the primary and secondary in each cluster is the same.  We connect every server on the same primary feed to a distinct secondary feed</a:t>
            </a:r>
          </a:p>
          <a:p>
            <a:endParaRPr lang="en-US" baseline="0" dirty="0" smtClean="0"/>
          </a:p>
          <a:p>
            <a:r>
              <a:rPr lang="en-US" baseline="0" dirty="0" smtClean="0"/>
              <a:t>Talk about primary/secondary feeds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2513E-71B1-4139-A6F1-C28206EA40E0}" type="slidenum">
              <a:rPr lang="en-US" smtClean="0"/>
              <a:pPr/>
              <a:t>100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8E8E0B-FB23-42C1-9660-FD0236CCD7D7}" type="slidenum">
              <a:rPr lang="en-US" smtClean="0">
                <a:latin typeface="Arial" pitchFamily="34" charset="0"/>
                <a:ea typeface="ＭＳ Ｐゴシック"/>
                <a:cs typeface="ＭＳ Ｐゴシック"/>
              </a:rPr>
              <a:pPr/>
              <a:t>120</a:t>
            </a:fld>
            <a:endParaRPr lang="en-US" smtClean="0"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8E03B-A831-4514-B351-E82D709C7B4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2493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Does this figure fit?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93809-ABCC-4008-AC10-529D9F930204}" type="slidenum">
              <a:rPr lang="en-US" smtClean="0"/>
              <a:pPr/>
              <a:t>132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93809-ABCC-4008-AC10-529D9F930204}" type="slidenum">
              <a:rPr lang="en-US" smtClean="0"/>
              <a:pPr/>
              <a:t>133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93809-ABCC-4008-AC10-529D9F930204}" type="slidenum">
              <a:rPr lang="en-US" smtClean="0"/>
              <a:pPr/>
              <a:t>138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The top bullet is still pretty weak.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93809-ABCC-4008-AC10-529D9F930204}" type="slidenum">
              <a:rPr lang="en-US" smtClean="0"/>
              <a:pPr/>
              <a:t>141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93809-ABCC-4008-AC10-529D9F930204}" type="slidenum">
              <a:rPr lang="en-US" smtClean="0"/>
              <a:pPr/>
              <a:t>144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93809-ABCC-4008-AC10-529D9F930204}" type="slidenum">
              <a:rPr lang="en-US" smtClean="0"/>
              <a:pPr/>
              <a:t>145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Chiller power is a function</a:t>
            </a:r>
            <a:r>
              <a:rPr lang="en-US" baseline="0" dirty="0" smtClean="0"/>
              <a:t> of outside air temp, total heat removed (utilization), and the chilled water set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93809-ABCC-4008-AC10-529D9F930204}" type="slidenum">
              <a:rPr lang="en-US" smtClean="0"/>
              <a:pPr/>
              <a:t>152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Chiller power is a function</a:t>
            </a:r>
            <a:r>
              <a:rPr lang="en-US" baseline="0" dirty="0" smtClean="0"/>
              <a:t> of outside air temp, total heat removed (utilization), and the chilled water set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93809-ABCC-4008-AC10-529D9F930204}" type="slidenum">
              <a:rPr lang="en-US" smtClean="0"/>
              <a:pPr/>
              <a:t>153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CRAH</a:t>
            </a:r>
            <a:r>
              <a:rPr lang="en-US" baseline="0" dirty="0" smtClean="0"/>
              <a:t> is a heat exchanger</a:t>
            </a:r>
          </a:p>
          <a:p>
            <a:r>
              <a:rPr lang="en-US" baseline="0" dirty="0" smtClean="0"/>
              <a:t>Power cubic with air flow rate</a:t>
            </a:r>
          </a:p>
          <a:p>
            <a:r>
              <a:rPr lang="en-US" baseline="0" dirty="0" smtClean="0"/>
              <a:t>BUT approx. quadratic with ability to remove heat</a:t>
            </a:r>
          </a:p>
          <a:p>
            <a:r>
              <a:rPr lang="en-US" baseline="0" dirty="0" smtClean="0"/>
              <a:t>Tradeoff between chiller and CRAH power</a:t>
            </a:r>
          </a:p>
          <a:p>
            <a:r>
              <a:rPr lang="en-US" baseline="0" dirty="0" smtClean="0"/>
              <a:t>Realistically cooler water allows for less variation in CRAH – less risky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93809-ABCC-4008-AC10-529D9F930204}" type="slidenum">
              <a:rPr lang="en-US" smtClean="0"/>
              <a:pPr/>
              <a:t>155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93809-ABCC-4008-AC10-529D9F930204}" type="slidenum">
              <a:rPr lang="en-US" smtClean="0"/>
              <a:pPr/>
              <a:t>157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Keeping this</a:t>
            </a:r>
            <a:r>
              <a:rPr lang="en-US" baseline="0" dirty="0" smtClean="0"/>
              <a:t> performance difference in mind, I came up with an idea.</a:t>
            </a:r>
          </a:p>
          <a:p>
            <a:r>
              <a:rPr lang="en-US" baseline="0" dirty="0" smtClean="0"/>
              <a:t>Data may prefer either disk or flash</a:t>
            </a:r>
          </a:p>
          <a:p>
            <a:r>
              <a:rPr lang="en-US" baseline="0" dirty="0" smtClean="0"/>
              <a:t>For example… scans</a:t>
            </a:r>
          </a:p>
          <a:p>
            <a:r>
              <a:rPr lang="en-US" baseline="0" dirty="0" smtClean="0"/>
              <a:t>But the real contribution is that the optimal query plan, and thus performance, will depend on where the data resides.</a:t>
            </a:r>
          </a:p>
          <a:p>
            <a:r>
              <a:rPr lang="en-US" baseline="0" dirty="0" smtClean="0"/>
              <a:t>So I needed to figure out exactly how query optimizers dealt with flash SSDs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Fix the colors in the table boxes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8E03B-A831-4514-B351-E82D709C7B40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93809-ABCC-4008-AC10-529D9F930204}" type="slidenum">
              <a:rPr lang="en-US" smtClean="0"/>
              <a:pPr/>
              <a:t>158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93809-ABCC-4008-AC10-529D9F930204}" type="slidenum">
              <a:rPr lang="en-US" smtClean="0"/>
              <a:pPr/>
              <a:t>159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93809-ABCC-4008-AC10-529D9F930204}" type="slidenum">
              <a:rPr lang="en-US" smtClean="0"/>
              <a:pPr/>
              <a:t>160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93809-ABCC-4008-AC10-529D9F930204}" type="slidenum">
              <a:rPr lang="en-US" smtClean="0"/>
              <a:pPr/>
              <a:t>161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93809-ABCC-4008-AC10-529D9F930204}" type="slidenum">
              <a:rPr lang="en-US" smtClean="0"/>
              <a:pPr/>
              <a:t>162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</a:t>
            </a:r>
            <a:r>
              <a:rPr lang="en-US" baseline="0" dirty="0" smtClean="0"/>
              <a:t> colors are not distinct.</a:t>
            </a:r>
            <a:endParaRPr lang="en-US" dirty="0" smtClean="0"/>
          </a:p>
          <a:p>
            <a:r>
              <a:rPr lang="en-US" dirty="0" smtClean="0"/>
              <a:t>Needs a </a:t>
            </a:r>
            <a:r>
              <a:rPr lang="en-US" dirty="0" err="1" smtClean="0"/>
              <a:t>punchline</a:t>
            </a:r>
            <a:r>
              <a:rPr lang="en-US" dirty="0" smtClean="0"/>
              <a:t> – say something</a:t>
            </a:r>
            <a:r>
              <a:rPr lang="en-US" baseline="0" dirty="0" smtClean="0"/>
              <a:t> useful…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93809-ABCC-4008-AC10-529D9F930204}" type="slidenum">
              <a:rPr lang="en-US" smtClean="0"/>
              <a:pPr/>
              <a:t>167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</a:t>
            </a:r>
            <a:r>
              <a:rPr lang="en-US" baseline="0" dirty="0" smtClean="0"/>
              <a:t> colors are not distinct.</a:t>
            </a:r>
            <a:endParaRPr lang="en-US" dirty="0" smtClean="0"/>
          </a:p>
          <a:p>
            <a:r>
              <a:rPr lang="en-US" dirty="0" smtClean="0"/>
              <a:t>Needs a </a:t>
            </a:r>
            <a:r>
              <a:rPr lang="en-US" dirty="0" err="1" smtClean="0"/>
              <a:t>punchline</a:t>
            </a:r>
            <a:r>
              <a:rPr lang="en-US" dirty="0" smtClean="0"/>
              <a:t> – say something</a:t>
            </a:r>
            <a:r>
              <a:rPr lang="en-US" baseline="0" dirty="0" smtClean="0"/>
              <a:t> useful…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93809-ABCC-4008-AC10-529D9F930204}" type="slidenum">
              <a:rPr lang="en-US" smtClean="0"/>
              <a:pPr/>
              <a:t>168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</a:t>
            </a:r>
            <a:r>
              <a:rPr lang="en-US" baseline="0" dirty="0" smtClean="0"/>
              <a:t> colors are not distinct.</a:t>
            </a:r>
            <a:endParaRPr lang="en-US" dirty="0" smtClean="0"/>
          </a:p>
          <a:p>
            <a:r>
              <a:rPr lang="en-US" dirty="0" smtClean="0"/>
              <a:t>Needs a </a:t>
            </a:r>
            <a:r>
              <a:rPr lang="en-US" dirty="0" err="1" smtClean="0"/>
              <a:t>punchline</a:t>
            </a:r>
            <a:r>
              <a:rPr lang="en-US" dirty="0" smtClean="0"/>
              <a:t> – say something</a:t>
            </a:r>
            <a:r>
              <a:rPr lang="en-US" baseline="0" dirty="0" smtClean="0"/>
              <a:t> useful…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93809-ABCC-4008-AC10-529D9F930204}" type="slidenum">
              <a:rPr lang="en-US" smtClean="0"/>
              <a:pPr/>
              <a:t>169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</a:t>
            </a:r>
            <a:r>
              <a:rPr lang="en-US" baseline="0" dirty="0" smtClean="0"/>
              <a:t> colors are not distinct.</a:t>
            </a:r>
            <a:endParaRPr lang="en-US" dirty="0" smtClean="0"/>
          </a:p>
          <a:p>
            <a:r>
              <a:rPr lang="en-US" dirty="0" smtClean="0"/>
              <a:t>Needs a </a:t>
            </a:r>
            <a:r>
              <a:rPr lang="en-US" dirty="0" err="1" smtClean="0"/>
              <a:t>punchline</a:t>
            </a:r>
            <a:r>
              <a:rPr lang="en-US" dirty="0" smtClean="0"/>
              <a:t> – say something</a:t>
            </a:r>
            <a:r>
              <a:rPr lang="en-US" baseline="0" dirty="0" smtClean="0"/>
              <a:t> useful…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93809-ABCC-4008-AC10-529D9F930204}" type="slidenum">
              <a:rPr lang="en-US" smtClean="0"/>
              <a:pPr/>
              <a:t>170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</a:t>
            </a:r>
            <a:r>
              <a:rPr lang="en-US" baseline="0" dirty="0" smtClean="0"/>
              <a:t> colors are not distinct.</a:t>
            </a:r>
            <a:endParaRPr lang="en-US" dirty="0" smtClean="0"/>
          </a:p>
          <a:p>
            <a:r>
              <a:rPr lang="en-US" dirty="0" smtClean="0"/>
              <a:t>Needs a </a:t>
            </a:r>
            <a:r>
              <a:rPr lang="en-US" dirty="0" err="1" smtClean="0"/>
              <a:t>punchline</a:t>
            </a:r>
            <a:r>
              <a:rPr lang="en-US" dirty="0" smtClean="0"/>
              <a:t> – say something</a:t>
            </a:r>
            <a:r>
              <a:rPr lang="en-US" baseline="0" dirty="0" smtClean="0"/>
              <a:t> useful…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93809-ABCC-4008-AC10-529D9F930204}" type="slidenum">
              <a:rPr lang="en-US" smtClean="0"/>
              <a:pPr/>
              <a:t>171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Distinguish between previous index line</a:t>
            </a:r>
            <a:r>
              <a:rPr lang="en-US" baseline="0" dirty="0" smtClean="0"/>
              <a:t> and the </a:t>
            </a:r>
            <a:r>
              <a:rPr lang="en-US" baseline="0" dirty="0" err="1" smtClean="0"/>
              <a:t>rowid</a:t>
            </a:r>
            <a:r>
              <a:rPr lang="en-US" baseline="0" dirty="0" smtClean="0"/>
              <a:t>-sort scan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Scans start with cold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8E03B-A831-4514-B351-E82D709C7B40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</a:t>
            </a:r>
            <a:r>
              <a:rPr lang="en-US" baseline="0" dirty="0" smtClean="0"/>
              <a:t> colors are not distinct.</a:t>
            </a:r>
            <a:endParaRPr lang="en-US" dirty="0" smtClean="0"/>
          </a:p>
          <a:p>
            <a:r>
              <a:rPr lang="en-US" dirty="0" smtClean="0"/>
              <a:t>Needs a </a:t>
            </a:r>
            <a:r>
              <a:rPr lang="en-US" dirty="0" err="1" smtClean="0"/>
              <a:t>punchline</a:t>
            </a:r>
            <a:r>
              <a:rPr lang="en-US" dirty="0" smtClean="0"/>
              <a:t> – say something</a:t>
            </a:r>
            <a:r>
              <a:rPr lang="en-US" baseline="0" dirty="0" smtClean="0"/>
              <a:t> useful…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93809-ABCC-4008-AC10-529D9F930204}" type="slidenum">
              <a:rPr lang="en-US" smtClean="0"/>
              <a:pPr/>
              <a:t>172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</a:t>
            </a:r>
            <a:r>
              <a:rPr lang="en-US" baseline="0" dirty="0" smtClean="0"/>
              <a:t> colors are not distinct.</a:t>
            </a:r>
            <a:endParaRPr lang="en-US" dirty="0" smtClean="0"/>
          </a:p>
          <a:p>
            <a:r>
              <a:rPr lang="en-US" dirty="0" smtClean="0"/>
              <a:t>Needs a </a:t>
            </a:r>
            <a:r>
              <a:rPr lang="en-US" dirty="0" err="1" smtClean="0"/>
              <a:t>punchline</a:t>
            </a:r>
            <a:r>
              <a:rPr lang="en-US" dirty="0" smtClean="0"/>
              <a:t> – say something</a:t>
            </a:r>
            <a:r>
              <a:rPr lang="en-US" baseline="0" dirty="0" smtClean="0"/>
              <a:t> useful…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93809-ABCC-4008-AC10-529D9F930204}" type="slidenum">
              <a:rPr lang="en-US" smtClean="0"/>
              <a:pPr/>
              <a:t>173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</a:t>
            </a:r>
            <a:r>
              <a:rPr lang="en-US" baseline="0" dirty="0" smtClean="0"/>
              <a:t> colors are not distinct.</a:t>
            </a:r>
            <a:endParaRPr lang="en-US" dirty="0" smtClean="0"/>
          </a:p>
          <a:p>
            <a:r>
              <a:rPr lang="en-US" dirty="0" smtClean="0"/>
              <a:t>Needs a </a:t>
            </a:r>
            <a:r>
              <a:rPr lang="en-US" dirty="0" err="1" smtClean="0"/>
              <a:t>punchline</a:t>
            </a:r>
            <a:r>
              <a:rPr lang="en-US" dirty="0" smtClean="0"/>
              <a:t> – say something</a:t>
            </a:r>
            <a:r>
              <a:rPr lang="en-US" baseline="0" dirty="0" smtClean="0"/>
              <a:t> useful…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93809-ABCC-4008-AC10-529D9F930204}" type="slidenum">
              <a:rPr lang="en-US" smtClean="0"/>
              <a:pPr/>
              <a:t>174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8E8E0B-FB23-42C1-9660-FD0236CCD7D7}" type="slidenum">
              <a:rPr lang="en-US" smtClean="0">
                <a:latin typeface="Arial" pitchFamily="34" charset="0"/>
                <a:ea typeface="ＭＳ Ｐゴシック"/>
                <a:cs typeface="ＭＳ Ｐゴシック"/>
              </a:rPr>
              <a:pPr/>
              <a:t>176</a:t>
            </a:fld>
            <a:endParaRPr lang="en-US" smtClean="0"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one extreme we</a:t>
            </a:r>
            <a:r>
              <a:rPr lang="en-US" baseline="0" dirty="0" smtClean="0"/>
              <a:t> might assume that things persist in program order – no additional annotation required.  On the other extreme we borrow the disk interface and flush individual cache lines (much harder to program for and unintuitive).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8E03B-A831-4514-B351-E82D709C7B4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723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</a:t>
            </a:r>
            <a:r>
              <a:rPr lang="en-US" baseline="0" dirty="0" smtClean="0"/>
              <a:t> sequential bandwidth is similar across devices, but random read is much faster on flash SSDs.  Could possibly simplify DBMSs, which have long been optimized for high latency disks.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Say a bit more on this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8E03B-A831-4514-B351-E82D709C7B40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Flash is best, but found that it wasn’t better for a set of queries</a:t>
            </a:r>
          </a:p>
          <a:p>
            <a:r>
              <a:rPr lang="en-US" dirty="0" smtClean="0"/>
              <a:t>Performance difference that appears on disk disappears</a:t>
            </a:r>
            <a:r>
              <a:rPr lang="en-US" baseline="0" dirty="0" smtClean="0"/>
              <a:t> on flash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Mention commercial systems.  Not sure where</a:t>
            </a:r>
            <a:endParaRPr lang="en-US" dirty="0" smtClean="0"/>
          </a:p>
          <a:p>
            <a:r>
              <a:rPr lang="en-US" dirty="0" smtClean="0"/>
              <a:t>Spend more time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8E03B-A831-4514-B351-E82D709C7B40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Limited Scope,</a:t>
            </a:r>
            <a:r>
              <a:rPr lang="en-US" baseline="0" dirty="0" smtClean="0"/>
              <a:t> but the simplicity of these experiments yields tremendous insight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8E03B-A831-4514-B351-E82D709C7B40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8E03B-A831-4514-B351-E82D709C7B40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553200"/>
            <a:ext cx="6096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latin typeface="Calibri" pitchFamily="34" charset="0"/>
              </a:defRPr>
            </a:lvl1pPr>
          </a:lstStyle>
          <a:p>
            <a:fld id="{24EAD923-3004-4A31-84C7-9B440B78558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latin typeface="Calibri" pitchFamily="34" charset="0"/>
              </a:defRPr>
            </a:lvl1pPr>
          </a:lstStyle>
          <a:p>
            <a:fld id="{24EAD923-3004-4A31-84C7-9B440B78558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latin typeface="Calibri" pitchFamily="34" charset="0"/>
              </a:defRPr>
            </a:lvl1pPr>
          </a:lstStyle>
          <a:p>
            <a:fld id="{24EAD923-3004-4A31-84C7-9B440B78558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latin typeface="Calibri" pitchFamily="34" charset="0"/>
              </a:defRPr>
            </a:lvl1pPr>
          </a:lstStyle>
          <a:p>
            <a:r>
              <a:rPr lang="en-US" dirty="0" smtClean="0"/>
              <a:t>1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latin typeface="Calibri" pitchFamily="34" charset="0"/>
              </a:defRPr>
            </a:lvl1pPr>
          </a:lstStyle>
          <a:p>
            <a:fld id="{24EAD923-3004-4A31-84C7-9B440B78558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latin typeface="Calibri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latin typeface="Calibri" pitchFamily="34" charset="0"/>
              </a:defRPr>
            </a:lvl1pPr>
          </a:lstStyle>
          <a:p>
            <a:fld id="{24EAD923-3004-4A31-84C7-9B440B78558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096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en-US" sz="3600" dirty="0" smtClean="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06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Calibri" pitchFamily="34" charset="0"/>
              </a:defRPr>
            </a:lvl1pPr>
            <a:lvl2pPr>
              <a:defRPr sz="2400">
                <a:latin typeface="Calibri" pitchFamily="34" charset="0"/>
              </a:defRPr>
            </a:lvl2pPr>
            <a:lvl3pPr>
              <a:defRPr sz="2000">
                <a:latin typeface="Calibri" pitchFamily="34" charset="0"/>
              </a:defRPr>
            </a:lvl3pPr>
            <a:lvl4pPr>
              <a:defRPr sz="1800">
                <a:latin typeface="Calibri" pitchFamily="34" charset="0"/>
              </a:defRPr>
            </a:lvl4pPr>
            <a:lvl5pPr>
              <a:defRPr sz="1800"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06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Calibri" pitchFamily="34" charset="0"/>
              </a:defRPr>
            </a:lvl1pPr>
            <a:lvl2pPr>
              <a:defRPr sz="2400">
                <a:latin typeface="Calibri" pitchFamily="34" charset="0"/>
              </a:defRPr>
            </a:lvl2pPr>
            <a:lvl3pPr>
              <a:defRPr sz="2000">
                <a:latin typeface="Calibri" pitchFamily="34" charset="0"/>
              </a:defRPr>
            </a:lvl3pPr>
            <a:lvl4pPr>
              <a:defRPr sz="1800">
                <a:latin typeface="Calibri" pitchFamily="34" charset="0"/>
              </a:defRPr>
            </a:lvl4pPr>
            <a:lvl5pPr>
              <a:defRPr sz="1800"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latin typeface="Calibri" pitchFamily="34" charset="0"/>
              </a:defRPr>
            </a:lvl1pPr>
          </a:lstStyle>
          <a:p>
            <a:fld id="{24EAD923-3004-4A31-84C7-9B440B78558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Calibr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Calibri" pitchFamily="34" charset="0"/>
              </a:defRPr>
            </a:lvl1pPr>
            <a:lvl2pPr>
              <a:defRPr sz="2000">
                <a:latin typeface="Calibri" pitchFamily="34" charset="0"/>
              </a:defRPr>
            </a:lvl2pPr>
            <a:lvl3pPr>
              <a:defRPr sz="1800">
                <a:latin typeface="Calibri" pitchFamily="34" charset="0"/>
              </a:defRPr>
            </a:lvl3pPr>
            <a:lvl4pPr>
              <a:defRPr sz="1600">
                <a:latin typeface="Calibri" pitchFamily="34" charset="0"/>
              </a:defRPr>
            </a:lvl4pPr>
            <a:lvl5pPr>
              <a:defRPr sz="1600">
                <a:latin typeface="Calibri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Calibr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Calibri" pitchFamily="34" charset="0"/>
              </a:defRPr>
            </a:lvl1pPr>
            <a:lvl2pPr>
              <a:defRPr sz="2000">
                <a:latin typeface="Calibri" pitchFamily="34" charset="0"/>
              </a:defRPr>
            </a:lvl2pPr>
            <a:lvl3pPr>
              <a:defRPr sz="1800">
                <a:latin typeface="Calibri" pitchFamily="34" charset="0"/>
              </a:defRPr>
            </a:lvl3pPr>
            <a:lvl4pPr>
              <a:defRPr sz="1600">
                <a:latin typeface="Calibri" pitchFamily="34" charset="0"/>
              </a:defRPr>
            </a:lvl4pPr>
            <a:lvl5pPr>
              <a:defRPr sz="1600">
                <a:latin typeface="Calibri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686800" y="6553200"/>
            <a:ext cx="4572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latin typeface="Calibri" pitchFamily="34" charset="0"/>
              </a:defRPr>
            </a:lvl1pPr>
          </a:lstStyle>
          <a:p>
            <a:fld id="{24EAD923-3004-4A31-84C7-9B440B78558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latin typeface="Calibri" pitchFamily="34" charset="0"/>
              </a:defRPr>
            </a:lvl1pPr>
          </a:lstStyle>
          <a:p>
            <a:fld id="{24EAD923-3004-4A31-84C7-9B440B78558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latin typeface="Calibri" pitchFamily="34" charset="0"/>
              </a:defRPr>
            </a:lvl1pPr>
          </a:lstStyle>
          <a:p>
            <a:fld id="{24EAD923-3004-4A31-84C7-9B440B78558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Calibri" pitchFamily="34" charset="0"/>
              </a:defRPr>
            </a:lvl1pPr>
            <a:lvl2pPr>
              <a:defRPr sz="2800">
                <a:latin typeface="Calibri" pitchFamily="34" charset="0"/>
              </a:defRPr>
            </a:lvl2pPr>
            <a:lvl3pPr>
              <a:defRPr sz="2400">
                <a:latin typeface="Calibri" pitchFamily="34" charset="0"/>
              </a:defRPr>
            </a:lvl3pPr>
            <a:lvl4pPr>
              <a:defRPr sz="2000">
                <a:latin typeface="Calibri" pitchFamily="34" charset="0"/>
              </a:defRPr>
            </a:lvl4pPr>
            <a:lvl5pPr>
              <a:defRPr sz="2000">
                <a:latin typeface="Calibri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Calibr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latin typeface="Calibri" pitchFamily="34" charset="0"/>
              </a:defRPr>
            </a:lvl1pPr>
          </a:lstStyle>
          <a:p>
            <a:fld id="{24EAD923-3004-4A31-84C7-9B440B78558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Calibri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Calibr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latin typeface="Calibri" pitchFamily="34" charset="0"/>
              </a:defRPr>
            </a:lvl1pPr>
          </a:lstStyle>
          <a:p>
            <a:fld id="{24EAD923-3004-4A31-84C7-9B440B78558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latin typeface="Calibri" pitchFamily="34" charset="0"/>
              </a:defRPr>
            </a:lvl1pPr>
          </a:lstStyle>
          <a:p>
            <a:fld id="{24EAD923-3004-4A31-84C7-9B440B78558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latin typeface="Calibri" pitchFamily="34" charset="0"/>
              </a:defRPr>
            </a:lvl1pPr>
          </a:lstStyle>
          <a:p>
            <a:fld id="{24EAD923-3004-4A31-84C7-9B440B78558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latin typeface="Calibri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latin typeface="Calibri" pitchFamily="34" charset="0"/>
              </a:defRPr>
            </a:lvl1pPr>
          </a:lstStyle>
          <a:p>
            <a:fld id="{24EAD923-3004-4A31-84C7-9B440B78558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096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en-US" sz="3600" dirty="0" smtClean="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06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Calibri" pitchFamily="34" charset="0"/>
              </a:defRPr>
            </a:lvl1pPr>
            <a:lvl2pPr>
              <a:defRPr sz="2400">
                <a:latin typeface="Calibri" pitchFamily="34" charset="0"/>
              </a:defRPr>
            </a:lvl2pPr>
            <a:lvl3pPr>
              <a:defRPr sz="2000">
                <a:latin typeface="Calibri" pitchFamily="34" charset="0"/>
              </a:defRPr>
            </a:lvl3pPr>
            <a:lvl4pPr>
              <a:defRPr sz="1800">
                <a:latin typeface="Calibri" pitchFamily="34" charset="0"/>
              </a:defRPr>
            </a:lvl4pPr>
            <a:lvl5pPr>
              <a:defRPr sz="1800"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06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Calibri" pitchFamily="34" charset="0"/>
              </a:defRPr>
            </a:lvl1pPr>
            <a:lvl2pPr>
              <a:defRPr sz="2400">
                <a:latin typeface="Calibri" pitchFamily="34" charset="0"/>
              </a:defRPr>
            </a:lvl2pPr>
            <a:lvl3pPr>
              <a:defRPr sz="2000">
                <a:latin typeface="Calibri" pitchFamily="34" charset="0"/>
              </a:defRPr>
            </a:lvl3pPr>
            <a:lvl4pPr>
              <a:defRPr sz="1800">
                <a:latin typeface="Calibri" pitchFamily="34" charset="0"/>
              </a:defRPr>
            </a:lvl4pPr>
            <a:lvl5pPr>
              <a:defRPr sz="1800"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latin typeface="Calibri" pitchFamily="34" charset="0"/>
              </a:defRPr>
            </a:lvl1pPr>
          </a:lstStyle>
          <a:p>
            <a:fld id="{24EAD923-3004-4A31-84C7-9B440B78558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Calibr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Calibri" pitchFamily="34" charset="0"/>
              </a:defRPr>
            </a:lvl1pPr>
            <a:lvl2pPr>
              <a:defRPr sz="2000">
                <a:latin typeface="Calibri" pitchFamily="34" charset="0"/>
              </a:defRPr>
            </a:lvl2pPr>
            <a:lvl3pPr>
              <a:defRPr sz="1800">
                <a:latin typeface="Calibri" pitchFamily="34" charset="0"/>
              </a:defRPr>
            </a:lvl3pPr>
            <a:lvl4pPr>
              <a:defRPr sz="1600">
                <a:latin typeface="Calibri" pitchFamily="34" charset="0"/>
              </a:defRPr>
            </a:lvl4pPr>
            <a:lvl5pPr>
              <a:defRPr sz="1600">
                <a:latin typeface="Calibri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Calibr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Calibri" pitchFamily="34" charset="0"/>
              </a:defRPr>
            </a:lvl1pPr>
            <a:lvl2pPr>
              <a:defRPr sz="2000">
                <a:latin typeface="Calibri" pitchFamily="34" charset="0"/>
              </a:defRPr>
            </a:lvl2pPr>
            <a:lvl3pPr>
              <a:defRPr sz="1800">
                <a:latin typeface="Calibri" pitchFamily="34" charset="0"/>
              </a:defRPr>
            </a:lvl3pPr>
            <a:lvl4pPr>
              <a:defRPr sz="1600">
                <a:latin typeface="Calibri" pitchFamily="34" charset="0"/>
              </a:defRPr>
            </a:lvl4pPr>
            <a:lvl5pPr>
              <a:defRPr sz="1600">
                <a:latin typeface="Calibri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686800" y="6553200"/>
            <a:ext cx="4572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latin typeface="Calibri" pitchFamily="34" charset="0"/>
              </a:defRPr>
            </a:lvl1pPr>
          </a:lstStyle>
          <a:p>
            <a:fld id="{24EAD923-3004-4A31-84C7-9B440B78558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latin typeface="Calibri" pitchFamily="34" charset="0"/>
              </a:defRPr>
            </a:lvl1pPr>
          </a:lstStyle>
          <a:p>
            <a:fld id="{24EAD923-3004-4A31-84C7-9B440B78558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latin typeface="Calibri" pitchFamily="34" charset="0"/>
              </a:defRPr>
            </a:lvl1pPr>
          </a:lstStyle>
          <a:p>
            <a:fld id="{24EAD923-3004-4A31-84C7-9B440B78558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Calibri" pitchFamily="34" charset="0"/>
              </a:defRPr>
            </a:lvl1pPr>
            <a:lvl2pPr>
              <a:defRPr sz="2800">
                <a:latin typeface="Calibri" pitchFamily="34" charset="0"/>
              </a:defRPr>
            </a:lvl2pPr>
            <a:lvl3pPr>
              <a:defRPr sz="2400">
                <a:latin typeface="Calibri" pitchFamily="34" charset="0"/>
              </a:defRPr>
            </a:lvl3pPr>
            <a:lvl4pPr>
              <a:defRPr sz="2000">
                <a:latin typeface="Calibri" pitchFamily="34" charset="0"/>
              </a:defRPr>
            </a:lvl4pPr>
            <a:lvl5pPr>
              <a:defRPr sz="2000">
                <a:latin typeface="Calibri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Calibr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latin typeface="Calibri" pitchFamily="34" charset="0"/>
              </a:defRPr>
            </a:lvl1pPr>
          </a:lstStyle>
          <a:p>
            <a:fld id="{24EAD923-3004-4A31-84C7-9B440B78558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Calibri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Calibr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latin typeface="Calibri" pitchFamily="34" charset="0"/>
              </a:defRPr>
            </a:lvl1pPr>
          </a:lstStyle>
          <a:p>
            <a:fld id="{24EAD923-3004-4A31-84C7-9B440B78558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 descr="coe banner 1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6200" y="152400"/>
            <a:ext cx="9067800" cy="439738"/>
          </a:xfrm>
          <a:prstGeom prst="rect">
            <a:avLst/>
          </a:prstGeom>
          <a:noFill/>
        </p:spPr>
      </p:pic>
      <p:sp>
        <p:nvSpPr>
          <p:cNvPr id="3" name="Title Placeholder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63538"/>
            <a:ext cx="8229600" cy="80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0" y="6643688"/>
            <a:ext cx="979755" cy="21544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800" dirty="0" smtClean="0">
                <a:latin typeface="Calibri" pitchFamily="34" charset="0"/>
                <a:cs typeface="Calibri" pitchFamily="34" charset="0"/>
              </a:rPr>
              <a:t>2013</a:t>
            </a:r>
            <a:r>
              <a:rPr lang="en-US" sz="800" baseline="0" dirty="0" smtClean="0">
                <a:latin typeface="Calibri" pitchFamily="34" charset="0"/>
                <a:cs typeface="Calibri" pitchFamily="34" charset="0"/>
              </a:rPr>
              <a:t> Steven </a:t>
            </a:r>
            <a:r>
              <a:rPr lang="en-US" sz="800" baseline="0" dirty="0" err="1" smtClean="0">
                <a:latin typeface="Calibri" pitchFamily="34" charset="0"/>
                <a:cs typeface="Calibri" pitchFamily="34" charset="0"/>
              </a:rPr>
              <a:t>Pelley</a:t>
            </a:r>
            <a:endParaRPr lang="en-US" sz="800" dirty="0">
              <a:latin typeface="Calibri" pitchFamily="34" charset="0"/>
              <a:cs typeface="Calibr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fontAlgn="base">
        <a:spcBef>
          <a:spcPct val="0"/>
        </a:spcBef>
        <a:spcAft>
          <a:spcPct val="0"/>
        </a:spcAft>
        <a:defRPr lang="en-US" sz="3600" b="1" dirty="0" smtClean="0">
          <a:solidFill>
            <a:srgbClr val="000066"/>
          </a:solidFill>
          <a:latin typeface="Calibri" pitchFamily="34" charset="0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 descr="coe banner 1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6200" y="152400"/>
            <a:ext cx="9067800" cy="439738"/>
          </a:xfrm>
          <a:prstGeom prst="rect">
            <a:avLst/>
          </a:prstGeom>
          <a:noFill/>
        </p:spPr>
      </p:pic>
      <p:sp>
        <p:nvSpPr>
          <p:cNvPr id="3" name="Title Placeholder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63538"/>
            <a:ext cx="8229600" cy="80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0" y="6643688"/>
            <a:ext cx="1180131" cy="21544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800" dirty="0"/>
              <a:t>© </a:t>
            </a:r>
            <a:r>
              <a:rPr lang="en-US" sz="800" dirty="0" smtClean="0"/>
              <a:t>2009 Steven </a:t>
            </a:r>
            <a:r>
              <a:rPr lang="en-US" sz="800" dirty="0" err="1" smtClean="0"/>
              <a:t>Pelley</a:t>
            </a:r>
            <a:endParaRPr lang="en-US" sz="800" dirty="0"/>
          </a:p>
        </p:txBody>
      </p:sp>
      <p:pic>
        <p:nvPicPr>
          <p:cNvPr id="5" name="Picture 4" descr="http://weblog.infoworld.com/smbit/archives/images/logo_apc.gif"/>
          <p:cNvPicPr>
            <a:picLocks noChangeAspect="1" noChangeArrowheads="1"/>
          </p:cNvPicPr>
          <p:nvPr userDrawn="1"/>
        </p:nvPicPr>
        <p:blipFill>
          <a:blip r:embed="rId14" cstate="print"/>
          <a:srcRect t="33333" b="33333"/>
          <a:stretch>
            <a:fillRect/>
          </a:stretch>
        </p:blipFill>
        <p:spPr bwMode="auto">
          <a:xfrm>
            <a:off x="8229600" y="228600"/>
            <a:ext cx="914400" cy="3048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lang="en-US" sz="3600" b="1" dirty="0" smtClean="0">
          <a:solidFill>
            <a:srgbClr val="000066"/>
          </a:solidFill>
          <a:latin typeface="Calibri" pitchFamily="34" charset="0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41.wmf"/><Relationship Id="rId4" Type="http://schemas.openxmlformats.org/officeDocument/2006/relationships/image" Target="../media/image38.wmf"/><Relationship Id="rId9" Type="http://schemas.openxmlformats.org/officeDocument/2006/relationships/oleObject" Target="../embeddings/oleObject4.bin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45.wmf"/><Relationship Id="rId4" Type="http://schemas.openxmlformats.org/officeDocument/2006/relationships/image" Target="../media/image42.wmf"/><Relationship Id="rId9" Type="http://schemas.openxmlformats.org/officeDocument/2006/relationships/oleObject" Target="../embeddings/oleObject8.bin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48.wmf"/><Relationship Id="rId4" Type="http://schemas.openxmlformats.org/officeDocument/2006/relationships/image" Target="../media/image42.wmf"/><Relationship Id="rId9" Type="http://schemas.openxmlformats.org/officeDocument/2006/relationships/oleObject" Target="../embeddings/oleObject12.bin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45.wmf"/><Relationship Id="rId4" Type="http://schemas.openxmlformats.org/officeDocument/2006/relationships/image" Target="../media/image42.wmf"/><Relationship Id="rId9" Type="http://schemas.openxmlformats.org/officeDocument/2006/relationships/oleObject" Target="../embeddings/oleObject16.bin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45.wmf"/><Relationship Id="rId4" Type="http://schemas.openxmlformats.org/officeDocument/2006/relationships/image" Target="../media/image42.wmf"/><Relationship Id="rId9" Type="http://schemas.openxmlformats.org/officeDocument/2006/relationships/oleObject" Target="../embeddings/oleObject20.bin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22.bin"/><Relationship Id="rId10" Type="http://schemas.openxmlformats.org/officeDocument/2006/relationships/image" Target="../media/image45.wmf"/><Relationship Id="rId4" Type="http://schemas.openxmlformats.org/officeDocument/2006/relationships/image" Target="../media/image42.wmf"/><Relationship Id="rId9" Type="http://schemas.openxmlformats.org/officeDocument/2006/relationships/oleObject" Target="../embeddings/oleObject24.bin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0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gif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gif"/><Relationship Id="rId4" Type="http://schemas.openxmlformats.org/officeDocument/2006/relationships/image" Target="../media/image29.gi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5800" y="2204864"/>
            <a:ext cx="7772400" cy="1470025"/>
          </a:xfrm>
        </p:spPr>
        <p:txBody>
          <a:bodyPr/>
          <a:lstStyle/>
          <a:p>
            <a:r>
              <a:rPr lang="en-US" sz="4000" dirty="0" smtClean="0"/>
              <a:t>Database and System Design for Emerging Storage Technologies</a:t>
            </a:r>
            <a:endParaRPr lang="en-US" sz="40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6492" y="3764632"/>
            <a:ext cx="8324964" cy="1752600"/>
          </a:xfrm>
        </p:spPr>
        <p:txBody>
          <a:bodyPr/>
          <a:lstStyle/>
          <a:p>
            <a:r>
              <a:rPr lang="en-US" sz="2400" dirty="0" smtClean="0"/>
              <a:t>Steven </a:t>
            </a:r>
            <a:r>
              <a:rPr lang="en-US" sz="2400" dirty="0" err="1" smtClean="0"/>
              <a:t>Pelley</a:t>
            </a:r>
            <a:endParaRPr lang="en-US" sz="2400" dirty="0" smtClean="0"/>
          </a:p>
          <a:p>
            <a:r>
              <a:rPr lang="en-US" sz="2400" dirty="0" smtClean="0"/>
              <a:t>Thesis Proposal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fld id="{24EAD923-3004-4A31-84C7-9B440B785588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canDis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426" y="1160748"/>
            <a:ext cx="4900462" cy="36934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Negligible shift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9745" y="4977172"/>
            <a:ext cx="804451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3038" indent="-173038" algn="l">
              <a:buFont typeface="Arial" pitchFamily="34" charset="0"/>
              <a:buChar char="•"/>
            </a:pPr>
            <a:r>
              <a:rPr lang="en-US" sz="2600" b="0" dirty="0" smtClean="0"/>
              <a:t>Break-even points at lower selectivity than expected</a:t>
            </a:r>
          </a:p>
          <a:p>
            <a:pPr marL="173038" indent="-173038" algn="l">
              <a:buFont typeface="Arial" pitchFamily="34" charset="0"/>
              <a:buChar char="•"/>
            </a:pPr>
            <a:r>
              <a:rPr lang="en-US" sz="2600" b="0" dirty="0" smtClean="0"/>
              <a:t>Break-even points shift for only 0.9% </a:t>
            </a:r>
            <a:r>
              <a:rPr lang="en-US" sz="2600" b="0" dirty="0" err="1" smtClean="0"/>
              <a:t>selectivities</a:t>
            </a:r>
            <a:endParaRPr lang="en-US" sz="2600" b="0" dirty="0"/>
          </a:p>
        </p:txBody>
      </p:sp>
      <p:pic>
        <p:nvPicPr>
          <p:cNvPr id="13" name="Picture 12" descr="ScanFlash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52058" y="1160748"/>
            <a:ext cx="4900462" cy="369345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19548" y="1192686"/>
            <a:ext cx="684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/>
              <a:t>Disk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10425" y="1192686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/>
              <a:t>Flash</a:t>
            </a:r>
            <a:endParaRPr lang="en-US" b="0" dirty="0"/>
          </a:p>
        </p:txBody>
      </p:sp>
      <p:sp>
        <p:nvSpPr>
          <p:cNvPr id="9" name="TextBox 8"/>
          <p:cNvSpPr txBox="1"/>
          <p:nvPr/>
        </p:nvSpPr>
        <p:spPr>
          <a:xfrm>
            <a:off x="1979010" y="5769260"/>
            <a:ext cx="5186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i="1" dirty="0" smtClean="0">
                <a:solidFill>
                  <a:srgbClr val="FF0909"/>
                </a:solidFill>
              </a:rPr>
              <a:t>10% rule appropriate for </a:t>
            </a:r>
            <a:r>
              <a:rPr lang="en-US" sz="2800" i="1" dirty="0" smtClean="0">
                <a:solidFill>
                  <a:srgbClr val="FF0909"/>
                </a:solidFill>
              </a:rPr>
              <a:t>pages</a:t>
            </a:r>
            <a:endParaRPr lang="en-US" sz="2800" b="0" i="1" dirty="0">
              <a:solidFill>
                <a:srgbClr val="FF090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Contribution 1: Reduce Redundancy Margins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17414" y="1603350"/>
            <a:ext cx="4491099" cy="4308534"/>
          </a:xfrm>
        </p:spPr>
        <p:txBody>
          <a:bodyPr/>
          <a:lstStyle/>
          <a:p>
            <a:r>
              <a:rPr lang="en-US" sz="2400" dirty="0" smtClean="0"/>
              <a:t>Servers in rack share PDU assignments</a:t>
            </a:r>
          </a:p>
          <a:p>
            <a:endParaRPr lang="en-US" sz="1000" dirty="0" smtClean="0"/>
          </a:p>
          <a:p>
            <a:r>
              <a:rPr lang="en-US" sz="2400" dirty="0" smtClean="0"/>
              <a:t>Instead, spread failover responsibility to many PDUs</a:t>
            </a:r>
          </a:p>
          <a:p>
            <a:endParaRPr lang="en-US" sz="1000" dirty="0" smtClean="0"/>
          </a:p>
          <a:p>
            <a:r>
              <a:rPr lang="en-US" sz="2400" dirty="0" smtClean="0"/>
              <a:t>Requires new server-PDU topologies</a:t>
            </a:r>
          </a:p>
          <a:p>
            <a:pPr lvl="1"/>
            <a:r>
              <a:rPr lang="en-US" sz="2200" dirty="0" smtClean="0"/>
              <a:t>Each server still only 2 feeds</a:t>
            </a:r>
          </a:p>
          <a:p>
            <a:pPr lvl="1"/>
            <a:r>
              <a:rPr lang="en-US" sz="2200" dirty="0" smtClean="0"/>
              <a:t>Attempt to select a unique pair of PDUs per server</a:t>
            </a:r>
          </a:p>
        </p:txBody>
      </p:sp>
      <p:sp>
        <p:nvSpPr>
          <p:cNvPr id="5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fld id="{24EAD923-3004-4A31-84C7-9B440B785588}" type="slidenum">
              <a:rPr lang="en-US" smtClean="0"/>
              <a:pPr/>
              <a:t>100</a:t>
            </a:fld>
            <a:endParaRPr lang="en-US" dirty="0"/>
          </a:p>
        </p:txBody>
      </p:sp>
      <p:grpSp>
        <p:nvGrpSpPr>
          <p:cNvPr id="63" name="Group 40"/>
          <p:cNvGrpSpPr/>
          <p:nvPr/>
        </p:nvGrpSpPr>
        <p:grpSpPr>
          <a:xfrm>
            <a:off x="4709820" y="1223031"/>
            <a:ext cx="961469" cy="948669"/>
            <a:chOff x="3561544" y="1255689"/>
            <a:chExt cx="1063373" cy="1045677"/>
          </a:xfrm>
        </p:grpSpPr>
        <p:sp>
          <p:nvSpPr>
            <p:cNvPr id="64" name="Rectangle 63"/>
            <p:cNvSpPr/>
            <p:nvPr/>
          </p:nvSpPr>
          <p:spPr>
            <a:xfrm>
              <a:off x="3561544" y="1255689"/>
              <a:ext cx="1063373" cy="104567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5" name="Picture 1" descr="Filename: j0379767.wmf&#10;Keywords: electrical plugs, electricity, household ...&#10;File Size: 11 KB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696752" y="1322162"/>
              <a:ext cx="811249" cy="850698"/>
            </a:xfrm>
            <a:prstGeom prst="rect">
              <a:avLst/>
            </a:prstGeom>
            <a:noFill/>
          </p:spPr>
        </p:pic>
      </p:grpSp>
      <p:grpSp>
        <p:nvGrpSpPr>
          <p:cNvPr id="68" name="Group 52"/>
          <p:cNvGrpSpPr/>
          <p:nvPr/>
        </p:nvGrpSpPr>
        <p:grpSpPr>
          <a:xfrm>
            <a:off x="4717013" y="2257175"/>
            <a:ext cx="961469" cy="948669"/>
            <a:chOff x="3561544" y="1255689"/>
            <a:chExt cx="1063373" cy="1045677"/>
          </a:xfrm>
        </p:grpSpPr>
        <p:sp>
          <p:nvSpPr>
            <p:cNvPr id="69" name="Rectangle 68"/>
            <p:cNvSpPr/>
            <p:nvPr/>
          </p:nvSpPr>
          <p:spPr>
            <a:xfrm>
              <a:off x="3561544" y="1255689"/>
              <a:ext cx="1063373" cy="104567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Picture 1" descr="Filename: j0379767.wmf&#10;Keywords: electrical plugs, electricity, household ...&#10;File Size: 11 KB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696752" y="1322162"/>
              <a:ext cx="811249" cy="850698"/>
            </a:xfrm>
            <a:prstGeom prst="rect">
              <a:avLst/>
            </a:prstGeom>
            <a:noFill/>
          </p:spPr>
        </p:pic>
      </p:grpSp>
      <p:grpSp>
        <p:nvGrpSpPr>
          <p:cNvPr id="71" name="Group 57"/>
          <p:cNvGrpSpPr/>
          <p:nvPr/>
        </p:nvGrpSpPr>
        <p:grpSpPr>
          <a:xfrm>
            <a:off x="4706129" y="3282039"/>
            <a:ext cx="961469" cy="948669"/>
            <a:chOff x="3561544" y="1255689"/>
            <a:chExt cx="1063373" cy="1045677"/>
          </a:xfrm>
        </p:grpSpPr>
        <p:sp>
          <p:nvSpPr>
            <p:cNvPr id="72" name="Rectangle 71"/>
            <p:cNvSpPr/>
            <p:nvPr/>
          </p:nvSpPr>
          <p:spPr>
            <a:xfrm>
              <a:off x="3561544" y="1255689"/>
              <a:ext cx="1063373" cy="104567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1" descr="Filename: j0379767.wmf&#10;Keywords: electrical plugs, electricity, household ...&#10;File Size: 11 KB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696752" y="1322162"/>
              <a:ext cx="811249" cy="850698"/>
            </a:xfrm>
            <a:prstGeom prst="rect">
              <a:avLst/>
            </a:prstGeom>
            <a:noFill/>
          </p:spPr>
        </p:pic>
      </p:grpSp>
      <p:grpSp>
        <p:nvGrpSpPr>
          <p:cNvPr id="74" name="Group 60"/>
          <p:cNvGrpSpPr/>
          <p:nvPr/>
        </p:nvGrpSpPr>
        <p:grpSpPr>
          <a:xfrm>
            <a:off x="4706129" y="4303690"/>
            <a:ext cx="961469" cy="948669"/>
            <a:chOff x="3561544" y="1255689"/>
            <a:chExt cx="1063373" cy="1045677"/>
          </a:xfrm>
        </p:grpSpPr>
        <p:sp>
          <p:nvSpPr>
            <p:cNvPr id="75" name="Rectangle 74"/>
            <p:cNvSpPr/>
            <p:nvPr/>
          </p:nvSpPr>
          <p:spPr>
            <a:xfrm>
              <a:off x="3561544" y="1255689"/>
              <a:ext cx="1063373" cy="104567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Picture 1" descr="Filename: j0379767.wmf&#10;Keywords: electrical plugs, electricity, household ...&#10;File Size: 11 KB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696752" y="1322162"/>
              <a:ext cx="811249" cy="850698"/>
            </a:xfrm>
            <a:prstGeom prst="rect">
              <a:avLst/>
            </a:prstGeom>
            <a:noFill/>
          </p:spPr>
        </p:pic>
      </p:grpSp>
      <p:cxnSp>
        <p:nvCxnSpPr>
          <p:cNvPr id="77" name="Straight Connector 76"/>
          <p:cNvCxnSpPr/>
          <p:nvPr/>
        </p:nvCxnSpPr>
        <p:spPr>
          <a:xfrm>
            <a:off x="5678084" y="1900238"/>
            <a:ext cx="146208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678084" y="2319338"/>
            <a:ext cx="16383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5682847" y="2952750"/>
            <a:ext cx="148113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5673322" y="3429000"/>
            <a:ext cx="165258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5673322" y="3981450"/>
            <a:ext cx="14859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5673322" y="4448175"/>
            <a:ext cx="1600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5663797" y="5024438"/>
            <a:ext cx="14859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5694413" y="1344058"/>
            <a:ext cx="2624850" cy="16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rot="5400000">
            <a:off x="6373410" y="3298371"/>
            <a:ext cx="391885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10800000">
            <a:off x="7740248" y="5253038"/>
            <a:ext cx="58578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rack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14433" y="1530324"/>
            <a:ext cx="1139778" cy="1082790"/>
          </a:xfrm>
          <a:prstGeom prst="rect">
            <a:avLst/>
          </a:prstGeom>
        </p:spPr>
      </p:pic>
      <p:pic>
        <p:nvPicPr>
          <p:cNvPr id="32" name="Picture 31" descr="rack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14433" y="2662227"/>
            <a:ext cx="1139778" cy="1082790"/>
          </a:xfrm>
          <a:prstGeom prst="rect">
            <a:avLst/>
          </a:prstGeom>
        </p:spPr>
      </p:pic>
      <p:pic>
        <p:nvPicPr>
          <p:cNvPr id="33" name="Picture 32" descr="rack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14433" y="3794130"/>
            <a:ext cx="1139778" cy="1082790"/>
          </a:xfrm>
          <a:prstGeom prst="rect">
            <a:avLst/>
          </a:prstGeom>
        </p:spPr>
      </p:pic>
      <p:pic>
        <p:nvPicPr>
          <p:cNvPr id="34" name="Picture 33" descr="rack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14433" y="4938633"/>
            <a:ext cx="1139778" cy="108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2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Shuffled Topologies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101</a:t>
            </a:fld>
            <a:endParaRPr lang="en-US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1292060" y="1092168"/>
            <a:ext cx="1535292" cy="1519027"/>
            <a:chOff x="1519420" y="1092168"/>
            <a:chExt cx="1535292" cy="1519027"/>
          </a:xfrm>
        </p:grpSpPr>
        <p:grpSp>
          <p:nvGrpSpPr>
            <p:cNvPr id="62" name="Group 61"/>
            <p:cNvGrpSpPr/>
            <p:nvPr/>
          </p:nvGrpSpPr>
          <p:grpSpPr>
            <a:xfrm>
              <a:off x="1586216" y="1603350"/>
              <a:ext cx="1371600" cy="1007845"/>
              <a:chOff x="1447776" y="1603350"/>
              <a:chExt cx="1371600" cy="1007845"/>
            </a:xfrm>
          </p:grpSpPr>
          <p:grpSp>
            <p:nvGrpSpPr>
              <p:cNvPr id="5" name="Group 40"/>
              <p:cNvGrpSpPr/>
              <p:nvPr/>
            </p:nvGrpSpPr>
            <p:grpSpPr>
              <a:xfrm>
                <a:off x="1763859" y="1603350"/>
                <a:ext cx="739435" cy="729591"/>
                <a:chOff x="3561544" y="1255689"/>
                <a:chExt cx="1063373" cy="1045677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3561544" y="1255689"/>
                  <a:ext cx="1063373" cy="1045677"/>
                </a:xfrm>
                <a:prstGeom prst="rect">
                  <a:avLst/>
                </a:prstGeom>
                <a:solidFill>
                  <a:srgbClr val="FFFF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7" name="Picture 1" descr="Filename: j0379767.wmf&#10;Keywords: electrical plugs, electricity, household ...&#10;File Size: 11 KB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3696752" y="1322162"/>
                  <a:ext cx="811249" cy="850698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57" name="Group 56"/>
              <p:cNvGrpSpPr/>
              <p:nvPr/>
            </p:nvGrpSpPr>
            <p:grpSpPr>
              <a:xfrm>
                <a:off x="1447776" y="2479662"/>
                <a:ext cx="1371600" cy="131533"/>
                <a:chOff x="1358856" y="2516174"/>
                <a:chExt cx="1850990" cy="131533"/>
              </a:xfrm>
            </p:grpSpPr>
            <p:sp>
              <p:nvSpPr>
                <p:cNvPr id="14" name="Rectangle 13"/>
                <p:cNvSpPr/>
                <p:nvPr/>
              </p:nvSpPr>
              <p:spPr>
                <a:xfrm rot="16200000">
                  <a:off x="1597863" y="2277167"/>
                  <a:ext cx="131533" cy="6095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 rot="16200000">
                  <a:off x="2218584" y="2277167"/>
                  <a:ext cx="131533" cy="609548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 rot="16200000">
                  <a:off x="2839305" y="2277167"/>
                  <a:ext cx="131533" cy="6095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3" name="TextBox 22"/>
            <p:cNvSpPr txBox="1"/>
            <p:nvPr/>
          </p:nvSpPr>
          <p:spPr>
            <a:xfrm>
              <a:off x="1519420" y="1092168"/>
              <a:ext cx="1535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 pitchFamily="34" charset="0"/>
                  <a:cs typeface="Calibri" pitchFamily="34" charset="0"/>
                </a:rPr>
                <a:t>33% Reserve</a:t>
              </a:r>
              <a:endParaRPr lang="en-US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6002237" y="1128681"/>
            <a:ext cx="1535292" cy="1482514"/>
            <a:chOff x="6153764" y="1128681"/>
            <a:chExt cx="1535292" cy="1482514"/>
          </a:xfrm>
        </p:grpSpPr>
        <p:sp>
          <p:nvSpPr>
            <p:cNvPr id="28" name="TextBox 27"/>
            <p:cNvSpPr txBox="1"/>
            <p:nvPr/>
          </p:nvSpPr>
          <p:spPr>
            <a:xfrm>
              <a:off x="6153764" y="1128681"/>
              <a:ext cx="1535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 pitchFamily="34" charset="0"/>
                  <a:cs typeface="Calibri" pitchFamily="34" charset="0"/>
                </a:rPr>
                <a:t>25% Reserve</a:t>
              </a:r>
              <a:endParaRPr lang="en-US" dirty="0">
                <a:latin typeface="Calibri" pitchFamily="34" charset="0"/>
                <a:cs typeface="Calibri" pitchFamily="34" charset="0"/>
              </a:endParaRPr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6199097" y="1603350"/>
              <a:ext cx="1371600" cy="1007845"/>
              <a:chOff x="5970444" y="1603350"/>
              <a:chExt cx="1371600" cy="1007845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5970444" y="2478993"/>
                <a:ext cx="1371600" cy="132202"/>
                <a:chOff x="5953369" y="2478993"/>
                <a:chExt cx="1881207" cy="132202"/>
              </a:xfrm>
            </p:grpSpPr>
            <p:sp>
              <p:nvSpPr>
                <p:cNvPr id="29" name="Rectangle 28"/>
                <p:cNvSpPr/>
                <p:nvPr/>
              </p:nvSpPr>
              <p:spPr>
                <a:xfrm rot="16200000">
                  <a:off x="7539875" y="2316494"/>
                  <a:ext cx="132202" cy="457200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 rot="16200000">
                  <a:off x="6115868" y="2316494"/>
                  <a:ext cx="132202" cy="4572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 rot="16200000">
                  <a:off x="6590537" y="2316494"/>
                  <a:ext cx="132202" cy="4572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 rot="16200000">
                  <a:off x="7065206" y="2316494"/>
                  <a:ext cx="132202" cy="4572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9" name="Group 40"/>
              <p:cNvGrpSpPr/>
              <p:nvPr/>
            </p:nvGrpSpPr>
            <p:grpSpPr>
              <a:xfrm>
                <a:off x="6286527" y="1603350"/>
                <a:ext cx="739435" cy="729591"/>
                <a:chOff x="3561544" y="1255689"/>
                <a:chExt cx="1063373" cy="1045677"/>
              </a:xfrm>
            </p:grpSpPr>
            <p:sp>
              <p:nvSpPr>
                <p:cNvPr id="60" name="Rectangle 59"/>
                <p:cNvSpPr/>
                <p:nvPr/>
              </p:nvSpPr>
              <p:spPr>
                <a:xfrm>
                  <a:off x="3561544" y="1255689"/>
                  <a:ext cx="1063373" cy="1045677"/>
                </a:xfrm>
                <a:prstGeom prst="rect">
                  <a:avLst/>
                </a:prstGeom>
                <a:solidFill>
                  <a:srgbClr val="FFFF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61" name="Picture 1" descr="Filename: j0379767.wmf&#10;Keywords: electrical plugs, electricity, household ...&#10;File Size: 11 KB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3696752" y="1322162"/>
                  <a:ext cx="811249" cy="850698"/>
                </a:xfrm>
                <a:prstGeom prst="rect">
                  <a:avLst/>
                </a:prstGeom>
                <a:noFill/>
              </p:spPr>
            </p:pic>
          </p:grpSp>
        </p:grpSp>
      </p:grpSp>
      <p:grpSp>
        <p:nvGrpSpPr>
          <p:cNvPr id="64" name="Group 63"/>
          <p:cNvGrpSpPr/>
          <p:nvPr/>
        </p:nvGrpSpPr>
        <p:grpSpPr>
          <a:xfrm>
            <a:off x="373005" y="3830643"/>
            <a:ext cx="1371600" cy="1007845"/>
            <a:chOff x="1447776" y="1603350"/>
            <a:chExt cx="1371600" cy="1007845"/>
          </a:xfrm>
        </p:grpSpPr>
        <p:grpSp>
          <p:nvGrpSpPr>
            <p:cNvPr id="65" name="Group 40"/>
            <p:cNvGrpSpPr/>
            <p:nvPr/>
          </p:nvGrpSpPr>
          <p:grpSpPr>
            <a:xfrm>
              <a:off x="1763859" y="1603350"/>
              <a:ext cx="739435" cy="729591"/>
              <a:chOff x="3561544" y="1255689"/>
              <a:chExt cx="1063373" cy="1045677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3561544" y="1255689"/>
                <a:ext cx="1063373" cy="1045677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1" name="Picture 1" descr="Filename: j0379767.wmf&#10;Keywords: electrical plugs, electricity, household ...&#10;File Size: 11 KB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696752" y="1322162"/>
                <a:ext cx="811249" cy="850698"/>
              </a:xfrm>
              <a:prstGeom prst="rect">
                <a:avLst/>
              </a:prstGeom>
              <a:noFill/>
            </p:spPr>
          </p:pic>
        </p:grpSp>
        <p:grpSp>
          <p:nvGrpSpPr>
            <p:cNvPr id="66" name="Group 56"/>
            <p:cNvGrpSpPr/>
            <p:nvPr/>
          </p:nvGrpSpPr>
          <p:grpSpPr>
            <a:xfrm>
              <a:off x="1447775" y="2479662"/>
              <a:ext cx="1371598" cy="131533"/>
              <a:chOff x="1358856" y="2516174"/>
              <a:chExt cx="1850990" cy="131533"/>
            </a:xfrm>
          </p:grpSpPr>
          <p:sp>
            <p:nvSpPr>
              <p:cNvPr id="67" name="Rectangle 66"/>
              <p:cNvSpPr/>
              <p:nvPr/>
            </p:nvSpPr>
            <p:spPr>
              <a:xfrm rot="16200000">
                <a:off x="1597863" y="2277167"/>
                <a:ext cx="131533" cy="60954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 rot="16200000">
                <a:off x="2218584" y="2277167"/>
                <a:ext cx="131533" cy="609548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 rot="16200000">
                <a:off x="2839305" y="2277167"/>
                <a:ext cx="131533" cy="60954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2" name="Group 71"/>
          <p:cNvGrpSpPr/>
          <p:nvPr/>
        </p:nvGrpSpPr>
        <p:grpSpPr>
          <a:xfrm>
            <a:off x="2344707" y="3830643"/>
            <a:ext cx="1371600" cy="1007845"/>
            <a:chOff x="1447776" y="1603350"/>
            <a:chExt cx="1371600" cy="1007845"/>
          </a:xfrm>
        </p:grpSpPr>
        <p:grpSp>
          <p:nvGrpSpPr>
            <p:cNvPr id="73" name="Group 40"/>
            <p:cNvGrpSpPr/>
            <p:nvPr/>
          </p:nvGrpSpPr>
          <p:grpSpPr>
            <a:xfrm>
              <a:off x="1763859" y="1603350"/>
              <a:ext cx="739435" cy="729591"/>
              <a:chOff x="3561544" y="1255689"/>
              <a:chExt cx="1063373" cy="1045677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3561544" y="1255689"/>
                <a:ext cx="1063373" cy="1045677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9" name="Picture 1" descr="Filename: j0379767.wmf&#10;Keywords: electrical plugs, electricity, household ...&#10;File Size: 11 KB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696752" y="1322162"/>
                <a:ext cx="811249" cy="850698"/>
              </a:xfrm>
              <a:prstGeom prst="rect">
                <a:avLst/>
              </a:prstGeom>
              <a:noFill/>
            </p:spPr>
          </p:pic>
        </p:grpSp>
        <p:grpSp>
          <p:nvGrpSpPr>
            <p:cNvPr id="74" name="Group 56"/>
            <p:cNvGrpSpPr/>
            <p:nvPr/>
          </p:nvGrpSpPr>
          <p:grpSpPr>
            <a:xfrm>
              <a:off x="1447775" y="2479662"/>
              <a:ext cx="1371598" cy="131533"/>
              <a:chOff x="1358856" y="2516174"/>
              <a:chExt cx="1850990" cy="131533"/>
            </a:xfrm>
          </p:grpSpPr>
          <p:sp>
            <p:nvSpPr>
              <p:cNvPr id="75" name="Rectangle 74"/>
              <p:cNvSpPr/>
              <p:nvPr/>
            </p:nvSpPr>
            <p:spPr>
              <a:xfrm rot="16200000">
                <a:off x="1597863" y="2277167"/>
                <a:ext cx="131533" cy="60954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 rot="16200000">
                <a:off x="2218584" y="2277167"/>
                <a:ext cx="131533" cy="609548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 rot="16200000">
                <a:off x="2839305" y="2277167"/>
                <a:ext cx="131533" cy="60954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4498974" y="3830643"/>
            <a:ext cx="1371600" cy="1007845"/>
            <a:chOff x="5970444" y="1603350"/>
            <a:chExt cx="1371600" cy="1007845"/>
          </a:xfrm>
        </p:grpSpPr>
        <p:grpSp>
          <p:nvGrpSpPr>
            <p:cNvPr id="81" name="Group 57"/>
            <p:cNvGrpSpPr/>
            <p:nvPr/>
          </p:nvGrpSpPr>
          <p:grpSpPr>
            <a:xfrm>
              <a:off x="5970438" y="2478993"/>
              <a:ext cx="1371598" cy="132202"/>
              <a:chOff x="5953369" y="2478993"/>
              <a:chExt cx="1881207" cy="132202"/>
            </a:xfrm>
          </p:grpSpPr>
          <p:sp>
            <p:nvSpPr>
              <p:cNvPr id="85" name="Rectangle 84"/>
              <p:cNvSpPr/>
              <p:nvPr/>
            </p:nvSpPr>
            <p:spPr>
              <a:xfrm rot="16200000">
                <a:off x="7539875" y="2316494"/>
                <a:ext cx="132202" cy="45720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 rot="16200000">
                <a:off x="6115868" y="2316494"/>
                <a:ext cx="132202" cy="457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 rot="16200000">
                <a:off x="6590537" y="2316494"/>
                <a:ext cx="132202" cy="457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 rot="16200000">
                <a:off x="7065206" y="2316494"/>
                <a:ext cx="132202" cy="457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2" name="Group 40"/>
            <p:cNvGrpSpPr/>
            <p:nvPr/>
          </p:nvGrpSpPr>
          <p:grpSpPr>
            <a:xfrm>
              <a:off x="6286527" y="1603350"/>
              <a:ext cx="739435" cy="729591"/>
              <a:chOff x="3561544" y="1255689"/>
              <a:chExt cx="1063373" cy="1045677"/>
            </a:xfrm>
          </p:grpSpPr>
          <p:sp>
            <p:nvSpPr>
              <p:cNvPr id="83" name="Rectangle 82"/>
              <p:cNvSpPr/>
              <p:nvPr/>
            </p:nvSpPr>
            <p:spPr>
              <a:xfrm>
                <a:off x="3561544" y="1255689"/>
                <a:ext cx="1063373" cy="1045677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4" name="Picture 1" descr="Filename: j0379767.wmf&#10;Keywords: electrical plugs, electricity, household ...&#10;File Size: 11 KB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696752" y="1322162"/>
                <a:ext cx="811249" cy="850698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89" name="Group 88"/>
          <p:cNvGrpSpPr/>
          <p:nvPr/>
        </p:nvGrpSpPr>
        <p:grpSpPr>
          <a:xfrm>
            <a:off x="6032520" y="3830643"/>
            <a:ext cx="1371600" cy="1007845"/>
            <a:chOff x="5970444" y="1603350"/>
            <a:chExt cx="1371600" cy="1007845"/>
          </a:xfrm>
        </p:grpSpPr>
        <p:grpSp>
          <p:nvGrpSpPr>
            <p:cNvPr id="90" name="Group 57"/>
            <p:cNvGrpSpPr/>
            <p:nvPr/>
          </p:nvGrpSpPr>
          <p:grpSpPr>
            <a:xfrm>
              <a:off x="5970438" y="2478993"/>
              <a:ext cx="1371598" cy="132202"/>
              <a:chOff x="5953369" y="2478993"/>
              <a:chExt cx="1881207" cy="132202"/>
            </a:xfrm>
          </p:grpSpPr>
          <p:sp>
            <p:nvSpPr>
              <p:cNvPr id="94" name="Rectangle 93"/>
              <p:cNvSpPr/>
              <p:nvPr/>
            </p:nvSpPr>
            <p:spPr>
              <a:xfrm rot="16200000">
                <a:off x="7539875" y="2316494"/>
                <a:ext cx="132202" cy="45720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 rot="16200000">
                <a:off x="6115868" y="2316494"/>
                <a:ext cx="132202" cy="457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 rot="16200000">
                <a:off x="6590537" y="2316494"/>
                <a:ext cx="132202" cy="457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 rot="16200000">
                <a:off x="7065206" y="2316494"/>
                <a:ext cx="132202" cy="457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1" name="Group 40"/>
            <p:cNvGrpSpPr/>
            <p:nvPr/>
          </p:nvGrpSpPr>
          <p:grpSpPr>
            <a:xfrm>
              <a:off x="6286527" y="1603350"/>
              <a:ext cx="739435" cy="729591"/>
              <a:chOff x="3561544" y="1255689"/>
              <a:chExt cx="1063373" cy="1045677"/>
            </a:xfrm>
          </p:grpSpPr>
          <p:sp>
            <p:nvSpPr>
              <p:cNvPr id="92" name="Rectangle 91"/>
              <p:cNvSpPr/>
              <p:nvPr/>
            </p:nvSpPr>
            <p:spPr>
              <a:xfrm>
                <a:off x="3561544" y="1255689"/>
                <a:ext cx="1063373" cy="1045677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3" name="Picture 1" descr="Filename: j0379767.wmf&#10;Keywords: electrical plugs, electricity, household ...&#10;File Size: 11 KB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696752" y="1322162"/>
                <a:ext cx="811249" cy="850698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98" name="Group 97"/>
          <p:cNvGrpSpPr/>
          <p:nvPr/>
        </p:nvGrpSpPr>
        <p:grpSpPr>
          <a:xfrm>
            <a:off x="7566066" y="3830643"/>
            <a:ext cx="1371600" cy="1007845"/>
            <a:chOff x="5970444" y="1603350"/>
            <a:chExt cx="1371600" cy="1007845"/>
          </a:xfrm>
        </p:grpSpPr>
        <p:grpSp>
          <p:nvGrpSpPr>
            <p:cNvPr id="99" name="Group 57"/>
            <p:cNvGrpSpPr/>
            <p:nvPr/>
          </p:nvGrpSpPr>
          <p:grpSpPr>
            <a:xfrm>
              <a:off x="5970438" y="2478993"/>
              <a:ext cx="1371598" cy="132202"/>
              <a:chOff x="5953369" y="2478993"/>
              <a:chExt cx="1881207" cy="132202"/>
            </a:xfrm>
          </p:grpSpPr>
          <p:sp>
            <p:nvSpPr>
              <p:cNvPr id="103" name="Rectangle 102"/>
              <p:cNvSpPr/>
              <p:nvPr/>
            </p:nvSpPr>
            <p:spPr>
              <a:xfrm rot="16200000">
                <a:off x="7539875" y="2316494"/>
                <a:ext cx="132202" cy="45720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 rot="16200000">
                <a:off x="6115868" y="2316494"/>
                <a:ext cx="132202" cy="457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 rot="16200000">
                <a:off x="6590537" y="2316494"/>
                <a:ext cx="132202" cy="457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 rot="16200000">
                <a:off x="7065206" y="2316494"/>
                <a:ext cx="132202" cy="457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" name="Group 40"/>
            <p:cNvGrpSpPr/>
            <p:nvPr/>
          </p:nvGrpSpPr>
          <p:grpSpPr>
            <a:xfrm>
              <a:off x="6286527" y="1603350"/>
              <a:ext cx="739435" cy="729591"/>
              <a:chOff x="3561544" y="1255689"/>
              <a:chExt cx="1063373" cy="1045677"/>
            </a:xfrm>
          </p:grpSpPr>
          <p:sp>
            <p:nvSpPr>
              <p:cNvPr id="101" name="Rectangle 100"/>
              <p:cNvSpPr/>
              <p:nvPr/>
            </p:nvSpPr>
            <p:spPr>
              <a:xfrm>
                <a:off x="3561544" y="1255689"/>
                <a:ext cx="1063373" cy="1045677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2" name="Picture 1" descr="Filename: j0379767.wmf&#10;Keywords: electrical plugs, electricity, household ...&#10;File Size: 11 KB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696752" y="1322162"/>
                <a:ext cx="811249" cy="850698"/>
              </a:xfrm>
              <a:prstGeom prst="rect">
                <a:avLst/>
              </a:prstGeom>
              <a:noFill/>
            </p:spPr>
          </p:pic>
        </p:grpSp>
      </p:grpSp>
      <p:cxnSp>
        <p:nvCxnSpPr>
          <p:cNvPr id="109" name="Straight Connector 108"/>
          <p:cNvCxnSpPr/>
          <p:nvPr/>
        </p:nvCxnSpPr>
        <p:spPr bwMode="auto">
          <a:xfrm rot="5400000">
            <a:off x="2198656" y="3027356"/>
            <a:ext cx="3724327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8859088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Shuffled Topologies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102</a:t>
            </a:fld>
            <a:endParaRPr lang="en-US" dirty="0"/>
          </a:p>
        </p:txBody>
      </p:sp>
      <p:grpSp>
        <p:nvGrpSpPr>
          <p:cNvPr id="3" name="Group 106"/>
          <p:cNvGrpSpPr/>
          <p:nvPr/>
        </p:nvGrpSpPr>
        <p:grpSpPr>
          <a:xfrm>
            <a:off x="1292060" y="1092168"/>
            <a:ext cx="1535292" cy="1519027"/>
            <a:chOff x="1519420" y="1092168"/>
            <a:chExt cx="1535292" cy="1519027"/>
          </a:xfrm>
        </p:grpSpPr>
        <p:grpSp>
          <p:nvGrpSpPr>
            <p:cNvPr id="5" name="Group 61"/>
            <p:cNvGrpSpPr/>
            <p:nvPr/>
          </p:nvGrpSpPr>
          <p:grpSpPr>
            <a:xfrm>
              <a:off x="1586216" y="1603350"/>
              <a:ext cx="1371600" cy="1007845"/>
              <a:chOff x="1447776" y="1603350"/>
              <a:chExt cx="1371600" cy="1007845"/>
            </a:xfrm>
          </p:grpSpPr>
          <p:grpSp>
            <p:nvGrpSpPr>
              <p:cNvPr id="8" name="Group 40"/>
              <p:cNvGrpSpPr/>
              <p:nvPr/>
            </p:nvGrpSpPr>
            <p:grpSpPr>
              <a:xfrm>
                <a:off x="1763859" y="1603350"/>
                <a:ext cx="739435" cy="729591"/>
                <a:chOff x="3561544" y="1255689"/>
                <a:chExt cx="1063373" cy="1045677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3561544" y="1255689"/>
                  <a:ext cx="1063373" cy="1045677"/>
                </a:xfrm>
                <a:prstGeom prst="rect">
                  <a:avLst/>
                </a:prstGeom>
                <a:solidFill>
                  <a:srgbClr val="FFFF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7" name="Picture 1" descr="Filename: j0379767.wmf&#10;Keywords: electrical plugs, electricity, household ...&#10;File Size: 11 KB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3696752" y="1322162"/>
                  <a:ext cx="811249" cy="850698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9" name="Group 56"/>
              <p:cNvGrpSpPr/>
              <p:nvPr/>
            </p:nvGrpSpPr>
            <p:grpSpPr>
              <a:xfrm>
                <a:off x="1447776" y="2479662"/>
                <a:ext cx="1371600" cy="131533"/>
                <a:chOff x="1358856" y="2516174"/>
                <a:chExt cx="1850990" cy="131533"/>
              </a:xfrm>
            </p:grpSpPr>
            <p:sp>
              <p:nvSpPr>
                <p:cNvPr id="14" name="Rectangle 13"/>
                <p:cNvSpPr/>
                <p:nvPr/>
              </p:nvSpPr>
              <p:spPr>
                <a:xfrm rot="16200000">
                  <a:off x="1597863" y="2277167"/>
                  <a:ext cx="131533" cy="6095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 rot="16200000">
                  <a:off x="2218584" y="2277167"/>
                  <a:ext cx="131533" cy="609548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 rot="16200000">
                  <a:off x="2839305" y="2277167"/>
                  <a:ext cx="131533" cy="6095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3" name="TextBox 22"/>
            <p:cNvSpPr txBox="1"/>
            <p:nvPr/>
          </p:nvSpPr>
          <p:spPr>
            <a:xfrm>
              <a:off x="1519420" y="1092168"/>
              <a:ext cx="1535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 pitchFamily="34" charset="0"/>
                  <a:cs typeface="Calibri" pitchFamily="34" charset="0"/>
                </a:rPr>
                <a:t>33% Reserve</a:t>
              </a:r>
              <a:endParaRPr lang="en-US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0" name="Group 107"/>
          <p:cNvGrpSpPr/>
          <p:nvPr/>
        </p:nvGrpSpPr>
        <p:grpSpPr>
          <a:xfrm>
            <a:off x="6002237" y="1128681"/>
            <a:ext cx="1535292" cy="1482514"/>
            <a:chOff x="6153764" y="1128681"/>
            <a:chExt cx="1535292" cy="1482514"/>
          </a:xfrm>
        </p:grpSpPr>
        <p:sp>
          <p:nvSpPr>
            <p:cNvPr id="28" name="TextBox 27"/>
            <p:cNvSpPr txBox="1"/>
            <p:nvPr/>
          </p:nvSpPr>
          <p:spPr>
            <a:xfrm>
              <a:off x="6153764" y="1128681"/>
              <a:ext cx="1535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 pitchFamily="34" charset="0"/>
                  <a:cs typeface="Calibri" pitchFamily="34" charset="0"/>
                </a:rPr>
                <a:t>25% Reserve</a:t>
              </a:r>
              <a:endParaRPr lang="en-US" dirty="0">
                <a:latin typeface="Calibri" pitchFamily="34" charset="0"/>
                <a:cs typeface="Calibri" pitchFamily="34" charset="0"/>
              </a:endParaRPr>
            </a:p>
          </p:txBody>
        </p:sp>
        <p:grpSp>
          <p:nvGrpSpPr>
            <p:cNvPr id="11" name="Group 62"/>
            <p:cNvGrpSpPr/>
            <p:nvPr/>
          </p:nvGrpSpPr>
          <p:grpSpPr>
            <a:xfrm>
              <a:off x="6199097" y="1603350"/>
              <a:ext cx="1371600" cy="1007845"/>
              <a:chOff x="5970444" y="1603350"/>
              <a:chExt cx="1371600" cy="1007845"/>
            </a:xfrm>
          </p:grpSpPr>
          <p:grpSp>
            <p:nvGrpSpPr>
              <p:cNvPr id="12" name="Group 57"/>
              <p:cNvGrpSpPr/>
              <p:nvPr/>
            </p:nvGrpSpPr>
            <p:grpSpPr>
              <a:xfrm>
                <a:off x="5970444" y="2478993"/>
                <a:ext cx="1371600" cy="132202"/>
                <a:chOff x="5953369" y="2478993"/>
                <a:chExt cx="1881207" cy="132202"/>
              </a:xfrm>
            </p:grpSpPr>
            <p:sp>
              <p:nvSpPr>
                <p:cNvPr id="29" name="Rectangle 28"/>
                <p:cNvSpPr/>
                <p:nvPr/>
              </p:nvSpPr>
              <p:spPr>
                <a:xfrm rot="16200000">
                  <a:off x="7539875" y="2316494"/>
                  <a:ext cx="132202" cy="457200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 rot="16200000">
                  <a:off x="6115868" y="2316494"/>
                  <a:ext cx="132202" cy="4572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 rot="16200000">
                  <a:off x="6590537" y="2316494"/>
                  <a:ext cx="132202" cy="4572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 rot="16200000">
                  <a:off x="7065206" y="2316494"/>
                  <a:ext cx="132202" cy="4572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" name="Group 40"/>
              <p:cNvGrpSpPr/>
              <p:nvPr/>
            </p:nvGrpSpPr>
            <p:grpSpPr>
              <a:xfrm>
                <a:off x="6286527" y="1603350"/>
                <a:ext cx="739435" cy="729591"/>
                <a:chOff x="3561544" y="1255689"/>
                <a:chExt cx="1063373" cy="1045677"/>
              </a:xfrm>
            </p:grpSpPr>
            <p:sp>
              <p:nvSpPr>
                <p:cNvPr id="60" name="Rectangle 59"/>
                <p:cNvSpPr/>
                <p:nvPr/>
              </p:nvSpPr>
              <p:spPr>
                <a:xfrm>
                  <a:off x="3561544" y="1255689"/>
                  <a:ext cx="1063373" cy="1045677"/>
                </a:xfrm>
                <a:prstGeom prst="rect">
                  <a:avLst/>
                </a:prstGeom>
                <a:solidFill>
                  <a:srgbClr val="FFFF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61" name="Picture 1" descr="Filename: j0379767.wmf&#10;Keywords: electrical plugs, electricity, household ...&#10;File Size: 11 KB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3696752" y="1322162"/>
                  <a:ext cx="811249" cy="850698"/>
                </a:xfrm>
                <a:prstGeom prst="rect">
                  <a:avLst/>
                </a:prstGeom>
                <a:noFill/>
              </p:spPr>
            </p:pic>
          </p:grpSp>
        </p:grpSp>
      </p:grpSp>
      <p:grpSp>
        <p:nvGrpSpPr>
          <p:cNvPr id="17" name="Group 63"/>
          <p:cNvGrpSpPr/>
          <p:nvPr/>
        </p:nvGrpSpPr>
        <p:grpSpPr>
          <a:xfrm>
            <a:off x="373005" y="3830643"/>
            <a:ext cx="1371600" cy="1007845"/>
            <a:chOff x="1447776" y="1603350"/>
            <a:chExt cx="1371600" cy="1007845"/>
          </a:xfrm>
        </p:grpSpPr>
        <p:grpSp>
          <p:nvGrpSpPr>
            <p:cNvPr id="18" name="Group 40"/>
            <p:cNvGrpSpPr/>
            <p:nvPr/>
          </p:nvGrpSpPr>
          <p:grpSpPr>
            <a:xfrm>
              <a:off x="1763859" y="1603350"/>
              <a:ext cx="739435" cy="729591"/>
              <a:chOff x="3561544" y="1255689"/>
              <a:chExt cx="1063373" cy="1045677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3561544" y="1255689"/>
                <a:ext cx="1063373" cy="1045677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1" name="Picture 1" descr="Filename: j0379767.wmf&#10;Keywords: electrical plugs, electricity, household ...&#10;File Size: 11 KB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696752" y="1322162"/>
                <a:ext cx="811249" cy="850698"/>
              </a:xfrm>
              <a:prstGeom prst="rect">
                <a:avLst/>
              </a:prstGeom>
              <a:noFill/>
            </p:spPr>
          </p:pic>
        </p:grpSp>
        <p:grpSp>
          <p:nvGrpSpPr>
            <p:cNvPr id="19" name="Group 56"/>
            <p:cNvGrpSpPr/>
            <p:nvPr/>
          </p:nvGrpSpPr>
          <p:grpSpPr>
            <a:xfrm>
              <a:off x="1447775" y="2479662"/>
              <a:ext cx="1371598" cy="131533"/>
              <a:chOff x="1358856" y="2516174"/>
              <a:chExt cx="1850990" cy="131533"/>
            </a:xfrm>
          </p:grpSpPr>
          <p:sp>
            <p:nvSpPr>
              <p:cNvPr id="67" name="Rectangle 66"/>
              <p:cNvSpPr/>
              <p:nvPr/>
            </p:nvSpPr>
            <p:spPr>
              <a:xfrm rot="16200000">
                <a:off x="1597863" y="2277167"/>
                <a:ext cx="131533" cy="60954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 rot="16200000">
                <a:off x="2218584" y="2277167"/>
                <a:ext cx="131533" cy="609548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 rot="16200000">
                <a:off x="2839305" y="2277167"/>
                <a:ext cx="131533" cy="60954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" name="Group 71"/>
          <p:cNvGrpSpPr/>
          <p:nvPr/>
        </p:nvGrpSpPr>
        <p:grpSpPr>
          <a:xfrm>
            <a:off x="2344707" y="3830643"/>
            <a:ext cx="1371600" cy="1007845"/>
            <a:chOff x="1447776" y="1603350"/>
            <a:chExt cx="1371600" cy="1007845"/>
          </a:xfrm>
        </p:grpSpPr>
        <p:grpSp>
          <p:nvGrpSpPr>
            <p:cNvPr id="21" name="Group 40"/>
            <p:cNvGrpSpPr/>
            <p:nvPr/>
          </p:nvGrpSpPr>
          <p:grpSpPr>
            <a:xfrm>
              <a:off x="1763859" y="1603350"/>
              <a:ext cx="739435" cy="729591"/>
              <a:chOff x="3561544" y="1255689"/>
              <a:chExt cx="1063373" cy="1045677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3561544" y="1255689"/>
                <a:ext cx="1063373" cy="1045677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9" name="Picture 1" descr="Filename: j0379767.wmf&#10;Keywords: electrical plugs, electricity, household ...&#10;File Size: 11 KB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696752" y="1322162"/>
                <a:ext cx="811249" cy="850698"/>
              </a:xfrm>
              <a:prstGeom prst="rect">
                <a:avLst/>
              </a:prstGeom>
              <a:noFill/>
            </p:spPr>
          </p:pic>
        </p:grpSp>
        <p:grpSp>
          <p:nvGrpSpPr>
            <p:cNvPr id="22" name="Group 56"/>
            <p:cNvGrpSpPr/>
            <p:nvPr/>
          </p:nvGrpSpPr>
          <p:grpSpPr>
            <a:xfrm>
              <a:off x="1447775" y="2479662"/>
              <a:ext cx="1371598" cy="131533"/>
              <a:chOff x="1358856" y="2516174"/>
              <a:chExt cx="1850990" cy="131533"/>
            </a:xfrm>
          </p:grpSpPr>
          <p:sp>
            <p:nvSpPr>
              <p:cNvPr id="75" name="Rectangle 74"/>
              <p:cNvSpPr/>
              <p:nvPr/>
            </p:nvSpPr>
            <p:spPr>
              <a:xfrm rot="16200000">
                <a:off x="1597863" y="2277167"/>
                <a:ext cx="131533" cy="60954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 rot="16200000">
                <a:off x="2218584" y="2277167"/>
                <a:ext cx="131533" cy="609548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 rot="16200000">
                <a:off x="2839305" y="2277167"/>
                <a:ext cx="131533" cy="60954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" name="Group 79"/>
          <p:cNvGrpSpPr/>
          <p:nvPr/>
        </p:nvGrpSpPr>
        <p:grpSpPr>
          <a:xfrm>
            <a:off x="4498974" y="3830643"/>
            <a:ext cx="1371600" cy="1007845"/>
            <a:chOff x="5970444" y="1603350"/>
            <a:chExt cx="1371600" cy="1007845"/>
          </a:xfrm>
        </p:grpSpPr>
        <p:grpSp>
          <p:nvGrpSpPr>
            <p:cNvPr id="25" name="Group 57"/>
            <p:cNvGrpSpPr/>
            <p:nvPr/>
          </p:nvGrpSpPr>
          <p:grpSpPr>
            <a:xfrm>
              <a:off x="5970438" y="2478993"/>
              <a:ext cx="1371598" cy="132202"/>
              <a:chOff x="5953369" y="2478993"/>
              <a:chExt cx="1881207" cy="132202"/>
            </a:xfrm>
          </p:grpSpPr>
          <p:sp>
            <p:nvSpPr>
              <p:cNvPr id="85" name="Rectangle 84"/>
              <p:cNvSpPr/>
              <p:nvPr/>
            </p:nvSpPr>
            <p:spPr>
              <a:xfrm rot="16200000">
                <a:off x="7539875" y="2316494"/>
                <a:ext cx="132202" cy="45720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 rot="16200000">
                <a:off x="6115868" y="2316494"/>
                <a:ext cx="132202" cy="457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 rot="16200000">
                <a:off x="6590537" y="2316494"/>
                <a:ext cx="132202" cy="457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 rot="16200000">
                <a:off x="7065206" y="2316494"/>
                <a:ext cx="132202" cy="457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40"/>
            <p:cNvGrpSpPr/>
            <p:nvPr/>
          </p:nvGrpSpPr>
          <p:grpSpPr>
            <a:xfrm>
              <a:off x="6286527" y="1603350"/>
              <a:ext cx="739435" cy="729591"/>
              <a:chOff x="3561544" y="1255689"/>
              <a:chExt cx="1063373" cy="1045677"/>
            </a:xfrm>
          </p:grpSpPr>
          <p:sp>
            <p:nvSpPr>
              <p:cNvPr id="83" name="Rectangle 82"/>
              <p:cNvSpPr/>
              <p:nvPr/>
            </p:nvSpPr>
            <p:spPr>
              <a:xfrm>
                <a:off x="3561544" y="1255689"/>
                <a:ext cx="1063373" cy="1045677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4" name="Picture 1" descr="Filename: j0379767.wmf&#10;Keywords: electrical plugs, electricity, household ...&#10;File Size: 11 KB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696752" y="1322162"/>
                <a:ext cx="811249" cy="850698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27" name="Group 88"/>
          <p:cNvGrpSpPr/>
          <p:nvPr/>
        </p:nvGrpSpPr>
        <p:grpSpPr>
          <a:xfrm>
            <a:off x="6032520" y="3830643"/>
            <a:ext cx="1371600" cy="1007845"/>
            <a:chOff x="5970444" y="1603350"/>
            <a:chExt cx="1371600" cy="1007845"/>
          </a:xfrm>
        </p:grpSpPr>
        <p:grpSp>
          <p:nvGrpSpPr>
            <p:cNvPr id="30" name="Group 57"/>
            <p:cNvGrpSpPr/>
            <p:nvPr/>
          </p:nvGrpSpPr>
          <p:grpSpPr>
            <a:xfrm>
              <a:off x="5970438" y="2478993"/>
              <a:ext cx="1371598" cy="132202"/>
              <a:chOff x="5953369" y="2478993"/>
              <a:chExt cx="1881207" cy="132202"/>
            </a:xfrm>
          </p:grpSpPr>
          <p:sp>
            <p:nvSpPr>
              <p:cNvPr id="94" name="Rectangle 93"/>
              <p:cNvSpPr/>
              <p:nvPr/>
            </p:nvSpPr>
            <p:spPr>
              <a:xfrm rot="16200000">
                <a:off x="7539875" y="2316494"/>
                <a:ext cx="132202" cy="45720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 rot="16200000">
                <a:off x="6115868" y="2316494"/>
                <a:ext cx="132202" cy="457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 rot="16200000">
                <a:off x="6590537" y="2316494"/>
                <a:ext cx="132202" cy="457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 rot="16200000">
                <a:off x="7065206" y="2316494"/>
                <a:ext cx="132202" cy="457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40"/>
            <p:cNvGrpSpPr/>
            <p:nvPr/>
          </p:nvGrpSpPr>
          <p:grpSpPr>
            <a:xfrm>
              <a:off x="6286527" y="1603350"/>
              <a:ext cx="739435" cy="729591"/>
              <a:chOff x="3561544" y="1255689"/>
              <a:chExt cx="1063373" cy="1045677"/>
            </a:xfrm>
          </p:grpSpPr>
          <p:sp>
            <p:nvSpPr>
              <p:cNvPr id="92" name="Rectangle 91"/>
              <p:cNvSpPr/>
              <p:nvPr/>
            </p:nvSpPr>
            <p:spPr>
              <a:xfrm>
                <a:off x="3561544" y="1255689"/>
                <a:ext cx="1063373" cy="1045677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3" name="Picture 1" descr="Filename: j0379767.wmf&#10;Keywords: electrical plugs, electricity, household ...&#10;File Size: 11 KB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696752" y="1322162"/>
                <a:ext cx="811249" cy="850698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32" name="Group 97"/>
          <p:cNvGrpSpPr/>
          <p:nvPr/>
        </p:nvGrpSpPr>
        <p:grpSpPr>
          <a:xfrm>
            <a:off x="7566066" y="3830643"/>
            <a:ext cx="1371600" cy="1007845"/>
            <a:chOff x="5970444" y="1603350"/>
            <a:chExt cx="1371600" cy="1007845"/>
          </a:xfrm>
        </p:grpSpPr>
        <p:grpSp>
          <p:nvGrpSpPr>
            <p:cNvPr id="33" name="Group 57"/>
            <p:cNvGrpSpPr/>
            <p:nvPr/>
          </p:nvGrpSpPr>
          <p:grpSpPr>
            <a:xfrm>
              <a:off x="5970438" y="2478993"/>
              <a:ext cx="1371598" cy="132202"/>
              <a:chOff x="5953369" y="2478993"/>
              <a:chExt cx="1881207" cy="132202"/>
            </a:xfrm>
          </p:grpSpPr>
          <p:sp>
            <p:nvSpPr>
              <p:cNvPr id="103" name="Rectangle 102"/>
              <p:cNvSpPr/>
              <p:nvPr/>
            </p:nvSpPr>
            <p:spPr>
              <a:xfrm rot="16200000">
                <a:off x="7539875" y="2316494"/>
                <a:ext cx="132202" cy="45720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 rot="16200000">
                <a:off x="6115868" y="2316494"/>
                <a:ext cx="132202" cy="457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 rot="16200000">
                <a:off x="6590537" y="2316494"/>
                <a:ext cx="132202" cy="457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 rot="16200000">
                <a:off x="7065206" y="2316494"/>
                <a:ext cx="132202" cy="457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40"/>
            <p:cNvGrpSpPr/>
            <p:nvPr/>
          </p:nvGrpSpPr>
          <p:grpSpPr>
            <a:xfrm>
              <a:off x="6286527" y="1603350"/>
              <a:ext cx="739435" cy="729591"/>
              <a:chOff x="3561544" y="1255689"/>
              <a:chExt cx="1063373" cy="1045677"/>
            </a:xfrm>
          </p:grpSpPr>
          <p:sp>
            <p:nvSpPr>
              <p:cNvPr id="101" name="Rectangle 100"/>
              <p:cNvSpPr/>
              <p:nvPr/>
            </p:nvSpPr>
            <p:spPr>
              <a:xfrm>
                <a:off x="3561544" y="1255689"/>
                <a:ext cx="1063373" cy="1045677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2" name="Picture 1" descr="Filename: j0379767.wmf&#10;Keywords: electrical plugs, electricity, household ...&#10;File Size: 11 KB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696752" y="1322162"/>
                <a:ext cx="811249" cy="850698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72" name="Multiply 71"/>
          <p:cNvSpPr/>
          <p:nvPr/>
        </p:nvSpPr>
        <p:spPr>
          <a:xfrm>
            <a:off x="1249317" y="1311246"/>
            <a:ext cx="1594359" cy="1314467"/>
          </a:xfrm>
          <a:prstGeom prst="mathMultiply">
            <a:avLst>
              <a:gd name="adj1" fmla="val 935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Multiply 72"/>
          <p:cNvSpPr/>
          <p:nvPr/>
        </p:nvSpPr>
        <p:spPr>
          <a:xfrm>
            <a:off x="5922981" y="1311246"/>
            <a:ext cx="1594359" cy="1314467"/>
          </a:xfrm>
          <a:prstGeom prst="mathMultiply">
            <a:avLst>
              <a:gd name="adj1" fmla="val 935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Down Arrow 73"/>
          <p:cNvSpPr/>
          <p:nvPr/>
        </p:nvSpPr>
        <p:spPr bwMode="auto">
          <a:xfrm rot="911783">
            <a:off x="1066706" y="2648030"/>
            <a:ext cx="438156" cy="2008215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80" name="Down Arrow 79"/>
          <p:cNvSpPr/>
          <p:nvPr/>
        </p:nvSpPr>
        <p:spPr bwMode="auto">
          <a:xfrm rot="20688217" flipH="1">
            <a:off x="2527226" y="2676424"/>
            <a:ext cx="438156" cy="2008215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81" name="Down Arrow 80"/>
          <p:cNvSpPr/>
          <p:nvPr/>
        </p:nvSpPr>
        <p:spPr bwMode="auto">
          <a:xfrm rot="911783">
            <a:off x="5703856" y="2611517"/>
            <a:ext cx="438156" cy="2008215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82" name="Down Arrow 81"/>
          <p:cNvSpPr/>
          <p:nvPr/>
        </p:nvSpPr>
        <p:spPr bwMode="auto">
          <a:xfrm rot="19079598" flipH="1">
            <a:off x="7584950" y="2413045"/>
            <a:ext cx="438156" cy="2512457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89" name="Down Arrow 88"/>
          <p:cNvSpPr/>
          <p:nvPr/>
        </p:nvSpPr>
        <p:spPr bwMode="auto">
          <a:xfrm rot="20688217" flipH="1">
            <a:off x="6653194" y="2648030"/>
            <a:ext cx="438156" cy="2008215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cxnSp>
        <p:nvCxnSpPr>
          <p:cNvPr id="91" name="Straight Connector 90"/>
          <p:cNvCxnSpPr/>
          <p:nvPr/>
        </p:nvCxnSpPr>
        <p:spPr bwMode="auto">
          <a:xfrm rot="5400000">
            <a:off x="2198656" y="3027356"/>
            <a:ext cx="3724327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4788357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Shuffled Topologies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103</a:t>
            </a:fld>
            <a:endParaRPr lang="en-US" dirty="0"/>
          </a:p>
        </p:txBody>
      </p:sp>
      <p:grpSp>
        <p:nvGrpSpPr>
          <p:cNvPr id="3" name="Group 106"/>
          <p:cNvGrpSpPr/>
          <p:nvPr/>
        </p:nvGrpSpPr>
        <p:grpSpPr>
          <a:xfrm>
            <a:off x="1292060" y="1092168"/>
            <a:ext cx="1535292" cy="1519027"/>
            <a:chOff x="1519420" y="1092168"/>
            <a:chExt cx="1535292" cy="1519027"/>
          </a:xfrm>
        </p:grpSpPr>
        <p:grpSp>
          <p:nvGrpSpPr>
            <p:cNvPr id="5" name="Group 61"/>
            <p:cNvGrpSpPr/>
            <p:nvPr/>
          </p:nvGrpSpPr>
          <p:grpSpPr>
            <a:xfrm>
              <a:off x="1586216" y="1603350"/>
              <a:ext cx="1371600" cy="1007845"/>
              <a:chOff x="1447776" y="1603350"/>
              <a:chExt cx="1371600" cy="1007845"/>
            </a:xfrm>
          </p:grpSpPr>
          <p:grpSp>
            <p:nvGrpSpPr>
              <p:cNvPr id="8" name="Group 40"/>
              <p:cNvGrpSpPr/>
              <p:nvPr/>
            </p:nvGrpSpPr>
            <p:grpSpPr>
              <a:xfrm>
                <a:off x="1763859" y="1603350"/>
                <a:ext cx="739435" cy="729591"/>
                <a:chOff x="3561544" y="1255689"/>
                <a:chExt cx="1063373" cy="1045677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3561544" y="1255689"/>
                  <a:ext cx="1063373" cy="1045677"/>
                </a:xfrm>
                <a:prstGeom prst="rect">
                  <a:avLst/>
                </a:prstGeom>
                <a:solidFill>
                  <a:srgbClr val="FFFF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7" name="Picture 1" descr="Filename: j0379767.wmf&#10;Keywords: electrical plugs, electricity, household ...&#10;File Size: 11 KB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3696752" y="1322162"/>
                  <a:ext cx="811249" cy="850698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9" name="Group 56"/>
              <p:cNvGrpSpPr/>
              <p:nvPr/>
            </p:nvGrpSpPr>
            <p:grpSpPr>
              <a:xfrm>
                <a:off x="1447776" y="2479662"/>
                <a:ext cx="1371600" cy="131533"/>
                <a:chOff x="1358856" y="2516174"/>
                <a:chExt cx="1850990" cy="131533"/>
              </a:xfrm>
            </p:grpSpPr>
            <p:sp>
              <p:nvSpPr>
                <p:cNvPr id="14" name="Rectangle 13"/>
                <p:cNvSpPr/>
                <p:nvPr/>
              </p:nvSpPr>
              <p:spPr>
                <a:xfrm rot="16200000">
                  <a:off x="1597863" y="2277167"/>
                  <a:ext cx="131533" cy="6095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 rot="16200000">
                  <a:off x="2218584" y="2277167"/>
                  <a:ext cx="131533" cy="609548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 rot="16200000">
                  <a:off x="2839305" y="2277167"/>
                  <a:ext cx="131533" cy="6095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3" name="TextBox 22"/>
            <p:cNvSpPr txBox="1"/>
            <p:nvPr/>
          </p:nvSpPr>
          <p:spPr>
            <a:xfrm>
              <a:off x="1519420" y="1092168"/>
              <a:ext cx="1535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 pitchFamily="34" charset="0"/>
                  <a:cs typeface="Calibri" pitchFamily="34" charset="0"/>
                </a:rPr>
                <a:t>33% Reserve</a:t>
              </a:r>
              <a:endParaRPr lang="en-US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0" name="Group 107"/>
          <p:cNvGrpSpPr/>
          <p:nvPr/>
        </p:nvGrpSpPr>
        <p:grpSpPr>
          <a:xfrm>
            <a:off x="6002237" y="1128681"/>
            <a:ext cx="1535292" cy="1482514"/>
            <a:chOff x="6153764" y="1128681"/>
            <a:chExt cx="1535292" cy="1482514"/>
          </a:xfrm>
        </p:grpSpPr>
        <p:sp>
          <p:nvSpPr>
            <p:cNvPr id="28" name="TextBox 27"/>
            <p:cNvSpPr txBox="1"/>
            <p:nvPr/>
          </p:nvSpPr>
          <p:spPr>
            <a:xfrm>
              <a:off x="6153764" y="1128681"/>
              <a:ext cx="1535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 pitchFamily="34" charset="0"/>
                  <a:cs typeface="Calibri" pitchFamily="34" charset="0"/>
                </a:rPr>
                <a:t>25% Reserve</a:t>
              </a:r>
              <a:endParaRPr lang="en-US" dirty="0">
                <a:latin typeface="Calibri" pitchFamily="34" charset="0"/>
                <a:cs typeface="Calibri" pitchFamily="34" charset="0"/>
              </a:endParaRPr>
            </a:p>
          </p:txBody>
        </p:sp>
        <p:grpSp>
          <p:nvGrpSpPr>
            <p:cNvPr id="11" name="Group 62"/>
            <p:cNvGrpSpPr/>
            <p:nvPr/>
          </p:nvGrpSpPr>
          <p:grpSpPr>
            <a:xfrm>
              <a:off x="6199097" y="1603350"/>
              <a:ext cx="1371600" cy="1007845"/>
              <a:chOff x="5970444" y="1603350"/>
              <a:chExt cx="1371600" cy="1007845"/>
            </a:xfrm>
          </p:grpSpPr>
          <p:grpSp>
            <p:nvGrpSpPr>
              <p:cNvPr id="12" name="Group 57"/>
              <p:cNvGrpSpPr/>
              <p:nvPr/>
            </p:nvGrpSpPr>
            <p:grpSpPr>
              <a:xfrm>
                <a:off x="5970444" y="2478993"/>
                <a:ext cx="1371600" cy="132202"/>
                <a:chOff x="5953369" y="2478993"/>
                <a:chExt cx="1881207" cy="132202"/>
              </a:xfrm>
            </p:grpSpPr>
            <p:sp>
              <p:nvSpPr>
                <p:cNvPr id="29" name="Rectangle 28"/>
                <p:cNvSpPr/>
                <p:nvPr/>
              </p:nvSpPr>
              <p:spPr>
                <a:xfrm rot="16200000">
                  <a:off x="7539875" y="2316494"/>
                  <a:ext cx="132202" cy="457200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 rot="16200000">
                  <a:off x="6115868" y="2316494"/>
                  <a:ext cx="132202" cy="4572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 rot="16200000">
                  <a:off x="6590537" y="2316494"/>
                  <a:ext cx="132202" cy="4572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 rot="16200000">
                  <a:off x="7065206" y="2316494"/>
                  <a:ext cx="132202" cy="4572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" name="Group 40"/>
              <p:cNvGrpSpPr/>
              <p:nvPr/>
            </p:nvGrpSpPr>
            <p:grpSpPr>
              <a:xfrm>
                <a:off x="6286527" y="1603350"/>
                <a:ext cx="739435" cy="729591"/>
                <a:chOff x="3561544" y="1255689"/>
                <a:chExt cx="1063373" cy="1045677"/>
              </a:xfrm>
            </p:grpSpPr>
            <p:sp>
              <p:nvSpPr>
                <p:cNvPr id="60" name="Rectangle 59"/>
                <p:cNvSpPr/>
                <p:nvPr/>
              </p:nvSpPr>
              <p:spPr>
                <a:xfrm>
                  <a:off x="3561544" y="1255689"/>
                  <a:ext cx="1063373" cy="1045677"/>
                </a:xfrm>
                <a:prstGeom prst="rect">
                  <a:avLst/>
                </a:prstGeom>
                <a:solidFill>
                  <a:srgbClr val="FFFF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61" name="Picture 1" descr="Filename: j0379767.wmf&#10;Keywords: electrical plugs, electricity, household ...&#10;File Size: 11 KB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3696752" y="1322162"/>
                  <a:ext cx="811249" cy="850698"/>
                </a:xfrm>
                <a:prstGeom prst="rect">
                  <a:avLst/>
                </a:prstGeom>
                <a:noFill/>
              </p:spPr>
            </p:pic>
          </p:grpSp>
        </p:grpSp>
      </p:grpSp>
      <p:grpSp>
        <p:nvGrpSpPr>
          <p:cNvPr id="17" name="Group 63"/>
          <p:cNvGrpSpPr/>
          <p:nvPr/>
        </p:nvGrpSpPr>
        <p:grpSpPr>
          <a:xfrm>
            <a:off x="373005" y="3830643"/>
            <a:ext cx="1371600" cy="1007845"/>
            <a:chOff x="1447776" y="1603350"/>
            <a:chExt cx="1371600" cy="1007845"/>
          </a:xfrm>
        </p:grpSpPr>
        <p:grpSp>
          <p:nvGrpSpPr>
            <p:cNvPr id="18" name="Group 40"/>
            <p:cNvGrpSpPr/>
            <p:nvPr/>
          </p:nvGrpSpPr>
          <p:grpSpPr>
            <a:xfrm>
              <a:off x="1763859" y="1603350"/>
              <a:ext cx="739435" cy="729591"/>
              <a:chOff x="3561544" y="1255689"/>
              <a:chExt cx="1063373" cy="1045677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3561544" y="1255689"/>
                <a:ext cx="1063373" cy="1045677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1" name="Picture 1" descr="Filename: j0379767.wmf&#10;Keywords: electrical plugs, electricity, household ...&#10;File Size: 11 KB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696752" y="1322162"/>
                <a:ext cx="811249" cy="850698"/>
              </a:xfrm>
              <a:prstGeom prst="rect">
                <a:avLst/>
              </a:prstGeom>
              <a:noFill/>
            </p:spPr>
          </p:pic>
        </p:grpSp>
        <p:grpSp>
          <p:nvGrpSpPr>
            <p:cNvPr id="19" name="Group 56"/>
            <p:cNvGrpSpPr/>
            <p:nvPr/>
          </p:nvGrpSpPr>
          <p:grpSpPr>
            <a:xfrm>
              <a:off x="1447775" y="2479662"/>
              <a:ext cx="1371598" cy="131533"/>
              <a:chOff x="1358856" y="2516174"/>
              <a:chExt cx="1850990" cy="131533"/>
            </a:xfrm>
          </p:grpSpPr>
          <p:sp>
            <p:nvSpPr>
              <p:cNvPr id="67" name="Rectangle 66"/>
              <p:cNvSpPr/>
              <p:nvPr/>
            </p:nvSpPr>
            <p:spPr>
              <a:xfrm rot="16200000">
                <a:off x="1597863" y="2277167"/>
                <a:ext cx="131533" cy="60954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 rot="16200000">
                <a:off x="2218584" y="2277167"/>
                <a:ext cx="131533" cy="609548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 rot="16200000">
                <a:off x="2839305" y="2277167"/>
                <a:ext cx="131533" cy="60954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" name="Group 71"/>
          <p:cNvGrpSpPr/>
          <p:nvPr/>
        </p:nvGrpSpPr>
        <p:grpSpPr>
          <a:xfrm>
            <a:off x="2344707" y="3830643"/>
            <a:ext cx="1371600" cy="1007845"/>
            <a:chOff x="1447776" y="1603350"/>
            <a:chExt cx="1371600" cy="1007845"/>
          </a:xfrm>
        </p:grpSpPr>
        <p:grpSp>
          <p:nvGrpSpPr>
            <p:cNvPr id="21" name="Group 40"/>
            <p:cNvGrpSpPr/>
            <p:nvPr/>
          </p:nvGrpSpPr>
          <p:grpSpPr>
            <a:xfrm>
              <a:off x="1763859" y="1603350"/>
              <a:ext cx="739435" cy="729591"/>
              <a:chOff x="3561544" y="1255689"/>
              <a:chExt cx="1063373" cy="1045677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3561544" y="1255689"/>
                <a:ext cx="1063373" cy="1045677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9" name="Picture 1" descr="Filename: j0379767.wmf&#10;Keywords: electrical plugs, electricity, household ...&#10;File Size: 11 KB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696752" y="1322162"/>
                <a:ext cx="811249" cy="850698"/>
              </a:xfrm>
              <a:prstGeom prst="rect">
                <a:avLst/>
              </a:prstGeom>
              <a:noFill/>
            </p:spPr>
          </p:pic>
        </p:grpSp>
        <p:grpSp>
          <p:nvGrpSpPr>
            <p:cNvPr id="22" name="Group 56"/>
            <p:cNvGrpSpPr/>
            <p:nvPr/>
          </p:nvGrpSpPr>
          <p:grpSpPr>
            <a:xfrm>
              <a:off x="1447775" y="2479662"/>
              <a:ext cx="1371598" cy="131533"/>
              <a:chOff x="1358856" y="2516174"/>
              <a:chExt cx="1850990" cy="131533"/>
            </a:xfrm>
          </p:grpSpPr>
          <p:sp>
            <p:nvSpPr>
              <p:cNvPr id="75" name="Rectangle 74"/>
              <p:cNvSpPr/>
              <p:nvPr/>
            </p:nvSpPr>
            <p:spPr>
              <a:xfrm rot="16200000">
                <a:off x="1597863" y="2277167"/>
                <a:ext cx="131533" cy="60954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 rot="16200000">
                <a:off x="2218584" y="2277167"/>
                <a:ext cx="131533" cy="609548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 rot="16200000">
                <a:off x="2839305" y="2277167"/>
                <a:ext cx="131533" cy="60954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" name="Group 79"/>
          <p:cNvGrpSpPr/>
          <p:nvPr/>
        </p:nvGrpSpPr>
        <p:grpSpPr>
          <a:xfrm>
            <a:off x="4498974" y="3830643"/>
            <a:ext cx="1371600" cy="1007845"/>
            <a:chOff x="5970444" y="1603350"/>
            <a:chExt cx="1371600" cy="1007845"/>
          </a:xfrm>
        </p:grpSpPr>
        <p:grpSp>
          <p:nvGrpSpPr>
            <p:cNvPr id="25" name="Group 57"/>
            <p:cNvGrpSpPr/>
            <p:nvPr/>
          </p:nvGrpSpPr>
          <p:grpSpPr>
            <a:xfrm>
              <a:off x="5970438" y="2478993"/>
              <a:ext cx="1371598" cy="132202"/>
              <a:chOff x="5953369" y="2478993"/>
              <a:chExt cx="1881207" cy="132202"/>
            </a:xfrm>
          </p:grpSpPr>
          <p:sp>
            <p:nvSpPr>
              <p:cNvPr id="85" name="Rectangle 84"/>
              <p:cNvSpPr/>
              <p:nvPr/>
            </p:nvSpPr>
            <p:spPr>
              <a:xfrm rot="16200000">
                <a:off x="7539875" y="2316494"/>
                <a:ext cx="132202" cy="45720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 rot="16200000">
                <a:off x="6115868" y="2316494"/>
                <a:ext cx="132202" cy="457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 rot="16200000">
                <a:off x="6590537" y="2316494"/>
                <a:ext cx="132202" cy="457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 rot="16200000">
                <a:off x="7065206" y="2316494"/>
                <a:ext cx="132202" cy="457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40"/>
            <p:cNvGrpSpPr/>
            <p:nvPr/>
          </p:nvGrpSpPr>
          <p:grpSpPr>
            <a:xfrm>
              <a:off x="6286527" y="1603350"/>
              <a:ext cx="739435" cy="729591"/>
              <a:chOff x="3561544" y="1255689"/>
              <a:chExt cx="1063373" cy="1045677"/>
            </a:xfrm>
          </p:grpSpPr>
          <p:sp>
            <p:nvSpPr>
              <p:cNvPr id="83" name="Rectangle 82"/>
              <p:cNvSpPr/>
              <p:nvPr/>
            </p:nvSpPr>
            <p:spPr>
              <a:xfrm>
                <a:off x="3561544" y="1255689"/>
                <a:ext cx="1063373" cy="1045677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4" name="Picture 1" descr="Filename: j0379767.wmf&#10;Keywords: electrical plugs, electricity, household ...&#10;File Size: 11 KB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696752" y="1322162"/>
                <a:ext cx="811249" cy="850698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27" name="Group 88"/>
          <p:cNvGrpSpPr/>
          <p:nvPr/>
        </p:nvGrpSpPr>
        <p:grpSpPr>
          <a:xfrm>
            <a:off x="6032520" y="3830643"/>
            <a:ext cx="1371600" cy="1007845"/>
            <a:chOff x="5970444" y="1603350"/>
            <a:chExt cx="1371600" cy="1007845"/>
          </a:xfrm>
        </p:grpSpPr>
        <p:grpSp>
          <p:nvGrpSpPr>
            <p:cNvPr id="30" name="Group 57"/>
            <p:cNvGrpSpPr/>
            <p:nvPr/>
          </p:nvGrpSpPr>
          <p:grpSpPr>
            <a:xfrm>
              <a:off x="5970438" y="2478993"/>
              <a:ext cx="1371598" cy="132202"/>
              <a:chOff x="5953369" y="2478993"/>
              <a:chExt cx="1881207" cy="132202"/>
            </a:xfrm>
          </p:grpSpPr>
          <p:sp>
            <p:nvSpPr>
              <p:cNvPr id="94" name="Rectangle 93"/>
              <p:cNvSpPr/>
              <p:nvPr/>
            </p:nvSpPr>
            <p:spPr>
              <a:xfrm rot="16200000">
                <a:off x="7539875" y="2316494"/>
                <a:ext cx="132202" cy="45720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 rot="16200000">
                <a:off x="6115868" y="2316494"/>
                <a:ext cx="132202" cy="457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 rot="16200000">
                <a:off x="6590537" y="2316494"/>
                <a:ext cx="132202" cy="457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 rot="16200000">
                <a:off x="7065206" y="2316494"/>
                <a:ext cx="132202" cy="457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40"/>
            <p:cNvGrpSpPr/>
            <p:nvPr/>
          </p:nvGrpSpPr>
          <p:grpSpPr>
            <a:xfrm>
              <a:off x="6286527" y="1603350"/>
              <a:ext cx="739435" cy="729591"/>
              <a:chOff x="3561544" y="1255689"/>
              <a:chExt cx="1063373" cy="1045677"/>
            </a:xfrm>
          </p:grpSpPr>
          <p:sp>
            <p:nvSpPr>
              <p:cNvPr id="92" name="Rectangle 91"/>
              <p:cNvSpPr/>
              <p:nvPr/>
            </p:nvSpPr>
            <p:spPr>
              <a:xfrm>
                <a:off x="3561544" y="1255689"/>
                <a:ext cx="1063373" cy="1045677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3" name="Picture 1" descr="Filename: j0379767.wmf&#10;Keywords: electrical plugs, electricity, household ...&#10;File Size: 11 KB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696752" y="1322162"/>
                <a:ext cx="811249" cy="850698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32" name="Group 97"/>
          <p:cNvGrpSpPr/>
          <p:nvPr/>
        </p:nvGrpSpPr>
        <p:grpSpPr>
          <a:xfrm>
            <a:off x="7566066" y="3830643"/>
            <a:ext cx="1371600" cy="1007845"/>
            <a:chOff x="5970444" y="1603350"/>
            <a:chExt cx="1371600" cy="1007845"/>
          </a:xfrm>
        </p:grpSpPr>
        <p:grpSp>
          <p:nvGrpSpPr>
            <p:cNvPr id="33" name="Group 57"/>
            <p:cNvGrpSpPr/>
            <p:nvPr/>
          </p:nvGrpSpPr>
          <p:grpSpPr>
            <a:xfrm>
              <a:off x="5970438" y="2478993"/>
              <a:ext cx="1371598" cy="132202"/>
              <a:chOff x="5953369" y="2478993"/>
              <a:chExt cx="1881207" cy="132202"/>
            </a:xfrm>
          </p:grpSpPr>
          <p:sp>
            <p:nvSpPr>
              <p:cNvPr id="103" name="Rectangle 102"/>
              <p:cNvSpPr/>
              <p:nvPr/>
            </p:nvSpPr>
            <p:spPr>
              <a:xfrm rot="16200000">
                <a:off x="7539875" y="2316494"/>
                <a:ext cx="132202" cy="45720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 rot="16200000">
                <a:off x="6115868" y="2316494"/>
                <a:ext cx="132202" cy="457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 rot="16200000">
                <a:off x="6590537" y="2316494"/>
                <a:ext cx="132202" cy="457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 rot="16200000">
                <a:off x="7065206" y="2316494"/>
                <a:ext cx="132202" cy="457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40"/>
            <p:cNvGrpSpPr/>
            <p:nvPr/>
          </p:nvGrpSpPr>
          <p:grpSpPr>
            <a:xfrm>
              <a:off x="6286527" y="1603350"/>
              <a:ext cx="739435" cy="729591"/>
              <a:chOff x="3561544" y="1255689"/>
              <a:chExt cx="1063373" cy="1045677"/>
            </a:xfrm>
          </p:grpSpPr>
          <p:sp>
            <p:nvSpPr>
              <p:cNvPr id="101" name="Rectangle 100"/>
              <p:cNvSpPr/>
              <p:nvPr/>
            </p:nvSpPr>
            <p:spPr>
              <a:xfrm>
                <a:off x="3561544" y="1255689"/>
                <a:ext cx="1063373" cy="1045677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2" name="Picture 1" descr="Filename: j0379767.wmf&#10;Keywords: electrical plugs, electricity, household ...&#10;File Size: 11 KB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696752" y="1322162"/>
                <a:ext cx="811249" cy="850698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72" name="Multiply 71"/>
          <p:cNvSpPr/>
          <p:nvPr/>
        </p:nvSpPr>
        <p:spPr>
          <a:xfrm>
            <a:off x="1249317" y="1311246"/>
            <a:ext cx="1594359" cy="1314467"/>
          </a:xfrm>
          <a:prstGeom prst="mathMultiply">
            <a:avLst>
              <a:gd name="adj1" fmla="val 935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Multiply 72"/>
          <p:cNvSpPr/>
          <p:nvPr/>
        </p:nvSpPr>
        <p:spPr>
          <a:xfrm>
            <a:off x="5922981" y="1311246"/>
            <a:ext cx="1594359" cy="1314467"/>
          </a:xfrm>
          <a:prstGeom prst="mathMultiply">
            <a:avLst>
              <a:gd name="adj1" fmla="val 935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Down Arrow 73"/>
          <p:cNvSpPr/>
          <p:nvPr/>
        </p:nvSpPr>
        <p:spPr bwMode="auto">
          <a:xfrm rot="911783">
            <a:off x="1066706" y="2648030"/>
            <a:ext cx="438156" cy="2008215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80" name="Down Arrow 79"/>
          <p:cNvSpPr/>
          <p:nvPr/>
        </p:nvSpPr>
        <p:spPr bwMode="auto">
          <a:xfrm rot="20688217" flipH="1">
            <a:off x="2527226" y="2676424"/>
            <a:ext cx="438156" cy="2008215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81" name="Down Arrow 80"/>
          <p:cNvSpPr/>
          <p:nvPr/>
        </p:nvSpPr>
        <p:spPr bwMode="auto">
          <a:xfrm rot="911783">
            <a:off x="5703856" y="2611517"/>
            <a:ext cx="438156" cy="2008215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82" name="Down Arrow 81"/>
          <p:cNvSpPr/>
          <p:nvPr/>
        </p:nvSpPr>
        <p:spPr bwMode="auto">
          <a:xfrm rot="19079598" flipH="1">
            <a:off x="7584950" y="2413045"/>
            <a:ext cx="438156" cy="2512457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89" name="Down Arrow 88"/>
          <p:cNvSpPr/>
          <p:nvPr/>
        </p:nvSpPr>
        <p:spPr bwMode="auto">
          <a:xfrm rot="20688217" flipH="1">
            <a:off x="6653194" y="2648030"/>
            <a:ext cx="438156" cy="2008215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-157777" y="5145111"/>
            <a:ext cx="9459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latin typeface="Calibri" pitchFamily="34" charset="0"/>
                <a:cs typeface="Calibri" pitchFamily="34" charset="0"/>
              </a:rPr>
              <a:t>Distributing failover responsibility reduces redundancy margin</a:t>
            </a:r>
            <a:endParaRPr lang="en-US" sz="2800" b="0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90" name="Straight Connector 89"/>
          <p:cNvCxnSpPr/>
          <p:nvPr/>
        </p:nvCxnSpPr>
        <p:spPr bwMode="auto">
          <a:xfrm rot="5400000">
            <a:off x="2198656" y="3027356"/>
            <a:ext cx="3724327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7285743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Shuffled Topologies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104</a:t>
            </a:fld>
            <a:endParaRPr lang="en-US" dirty="0"/>
          </a:p>
        </p:txBody>
      </p:sp>
      <p:grpSp>
        <p:nvGrpSpPr>
          <p:cNvPr id="3" name="Group 106"/>
          <p:cNvGrpSpPr/>
          <p:nvPr/>
        </p:nvGrpSpPr>
        <p:grpSpPr>
          <a:xfrm>
            <a:off x="1292060" y="1092168"/>
            <a:ext cx="1535292" cy="1519027"/>
            <a:chOff x="1519420" y="1092168"/>
            <a:chExt cx="1535292" cy="1519027"/>
          </a:xfrm>
        </p:grpSpPr>
        <p:grpSp>
          <p:nvGrpSpPr>
            <p:cNvPr id="5" name="Group 61"/>
            <p:cNvGrpSpPr/>
            <p:nvPr/>
          </p:nvGrpSpPr>
          <p:grpSpPr>
            <a:xfrm>
              <a:off x="1586216" y="1603350"/>
              <a:ext cx="1371600" cy="1007845"/>
              <a:chOff x="1447776" y="1603350"/>
              <a:chExt cx="1371600" cy="1007845"/>
            </a:xfrm>
          </p:grpSpPr>
          <p:grpSp>
            <p:nvGrpSpPr>
              <p:cNvPr id="8" name="Group 40"/>
              <p:cNvGrpSpPr/>
              <p:nvPr/>
            </p:nvGrpSpPr>
            <p:grpSpPr>
              <a:xfrm>
                <a:off x="1763859" y="1603350"/>
                <a:ext cx="739435" cy="729591"/>
                <a:chOff x="3561544" y="1255689"/>
                <a:chExt cx="1063373" cy="1045677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3561544" y="1255689"/>
                  <a:ext cx="1063373" cy="1045677"/>
                </a:xfrm>
                <a:prstGeom prst="rect">
                  <a:avLst/>
                </a:prstGeom>
                <a:solidFill>
                  <a:srgbClr val="FFFF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7" name="Picture 1" descr="Filename: j0379767.wmf&#10;Keywords: electrical plugs, electricity, household ...&#10;File Size: 11 KB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3696752" y="1322162"/>
                  <a:ext cx="811249" cy="850698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9" name="Group 56"/>
              <p:cNvGrpSpPr/>
              <p:nvPr/>
            </p:nvGrpSpPr>
            <p:grpSpPr>
              <a:xfrm>
                <a:off x="1447776" y="2479662"/>
                <a:ext cx="1371600" cy="131533"/>
                <a:chOff x="1358856" y="2516174"/>
                <a:chExt cx="1850990" cy="131533"/>
              </a:xfrm>
            </p:grpSpPr>
            <p:sp>
              <p:nvSpPr>
                <p:cNvPr id="14" name="Rectangle 13"/>
                <p:cNvSpPr/>
                <p:nvPr/>
              </p:nvSpPr>
              <p:spPr>
                <a:xfrm rot="16200000">
                  <a:off x="1597863" y="2277167"/>
                  <a:ext cx="131533" cy="6095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 rot="16200000">
                  <a:off x="2218584" y="2277167"/>
                  <a:ext cx="131533" cy="609548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 rot="16200000">
                  <a:off x="2839305" y="2277167"/>
                  <a:ext cx="131533" cy="6095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3" name="TextBox 22"/>
            <p:cNvSpPr txBox="1"/>
            <p:nvPr/>
          </p:nvSpPr>
          <p:spPr>
            <a:xfrm>
              <a:off x="1519420" y="1092168"/>
              <a:ext cx="1535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 pitchFamily="34" charset="0"/>
                  <a:cs typeface="Calibri" pitchFamily="34" charset="0"/>
                </a:rPr>
                <a:t>33% Reserve</a:t>
              </a:r>
              <a:endParaRPr lang="en-US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0" name="Group 107"/>
          <p:cNvGrpSpPr/>
          <p:nvPr/>
        </p:nvGrpSpPr>
        <p:grpSpPr>
          <a:xfrm>
            <a:off x="6002237" y="1128681"/>
            <a:ext cx="1535292" cy="1482514"/>
            <a:chOff x="6153764" y="1128681"/>
            <a:chExt cx="1535292" cy="1482514"/>
          </a:xfrm>
        </p:grpSpPr>
        <p:sp>
          <p:nvSpPr>
            <p:cNvPr id="28" name="TextBox 27"/>
            <p:cNvSpPr txBox="1"/>
            <p:nvPr/>
          </p:nvSpPr>
          <p:spPr>
            <a:xfrm>
              <a:off x="6153764" y="1128681"/>
              <a:ext cx="1535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 pitchFamily="34" charset="0"/>
                  <a:cs typeface="Calibri" pitchFamily="34" charset="0"/>
                </a:rPr>
                <a:t>25% Reserve</a:t>
              </a:r>
              <a:endParaRPr lang="en-US" dirty="0">
                <a:latin typeface="Calibri" pitchFamily="34" charset="0"/>
                <a:cs typeface="Calibri" pitchFamily="34" charset="0"/>
              </a:endParaRPr>
            </a:p>
          </p:txBody>
        </p:sp>
        <p:grpSp>
          <p:nvGrpSpPr>
            <p:cNvPr id="11" name="Group 62"/>
            <p:cNvGrpSpPr/>
            <p:nvPr/>
          </p:nvGrpSpPr>
          <p:grpSpPr>
            <a:xfrm>
              <a:off x="6199097" y="1603350"/>
              <a:ext cx="1371600" cy="1007845"/>
              <a:chOff x="5970444" y="1603350"/>
              <a:chExt cx="1371600" cy="1007845"/>
            </a:xfrm>
          </p:grpSpPr>
          <p:grpSp>
            <p:nvGrpSpPr>
              <p:cNvPr id="12" name="Group 57"/>
              <p:cNvGrpSpPr/>
              <p:nvPr/>
            </p:nvGrpSpPr>
            <p:grpSpPr>
              <a:xfrm>
                <a:off x="5970444" y="2478993"/>
                <a:ext cx="1371600" cy="132202"/>
                <a:chOff x="5953369" y="2478993"/>
                <a:chExt cx="1881207" cy="132202"/>
              </a:xfrm>
            </p:grpSpPr>
            <p:sp>
              <p:nvSpPr>
                <p:cNvPr id="29" name="Rectangle 28"/>
                <p:cNvSpPr/>
                <p:nvPr/>
              </p:nvSpPr>
              <p:spPr>
                <a:xfrm rot="16200000">
                  <a:off x="7539875" y="2316494"/>
                  <a:ext cx="132202" cy="457200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 rot="16200000">
                  <a:off x="6115868" y="2316494"/>
                  <a:ext cx="132202" cy="4572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 rot="16200000">
                  <a:off x="6590537" y="2316494"/>
                  <a:ext cx="132202" cy="4572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 rot="16200000">
                  <a:off x="7065206" y="2316494"/>
                  <a:ext cx="132202" cy="4572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" name="Group 40"/>
              <p:cNvGrpSpPr/>
              <p:nvPr/>
            </p:nvGrpSpPr>
            <p:grpSpPr>
              <a:xfrm>
                <a:off x="6286527" y="1603350"/>
                <a:ext cx="739435" cy="729591"/>
                <a:chOff x="3561544" y="1255689"/>
                <a:chExt cx="1063373" cy="1045677"/>
              </a:xfrm>
            </p:grpSpPr>
            <p:sp>
              <p:nvSpPr>
                <p:cNvPr id="60" name="Rectangle 59"/>
                <p:cNvSpPr/>
                <p:nvPr/>
              </p:nvSpPr>
              <p:spPr>
                <a:xfrm>
                  <a:off x="3561544" y="1255689"/>
                  <a:ext cx="1063373" cy="1045677"/>
                </a:xfrm>
                <a:prstGeom prst="rect">
                  <a:avLst/>
                </a:prstGeom>
                <a:solidFill>
                  <a:srgbClr val="FFFF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61" name="Picture 1" descr="Filename: j0379767.wmf&#10;Keywords: electrical plugs, electricity, household ...&#10;File Size: 11 KB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3696752" y="1322162"/>
                  <a:ext cx="811249" cy="850698"/>
                </a:xfrm>
                <a:prstGeom prst="rect">
                  <a:avLst/>
                </a:prstGeom>
                <a:noFill/>
              </p:spPr>
            </p:pic>
          </p:grpSp>
        </p:grpSp>
      </p:grpSp>
      <p:grpSp>
        <p:nvGrpSpPr>
          <p:cNvPr id="17" name="Group 63"/>
          <p:cNvGrpSpPr/>
          <p:nvPr/>
        </p:nvGrpSpPr>
        <p:grpSpPr>
          <a:xfrm>
            <a:off x="373005" y="3830643"/>
            <a:ext cx="1371600" cy="1007845"/>
            <a:chOff x="1447776" y="1603350"/>
            <a:chExt cx="1371600" cy="1007845"/>
          </a:xfrm>
        </p:grpSpPr>
        <p:grpSp>
          <p:nvGrpSpPr>
            <p:cNvPr id="18" name="Group 40"/>
            <p:cNvGrpSpPr/>
            <p:nvPr/>
          </p:nvGrpSpPr>
          <p:grpSpPr>
            <a:xfrm>
              <a:off x="1763859" y="1603350"/>
              <a:ext cx="739435" cy="729591"/>
              <a:chOff x="3561544" y="1255689"/>
              <a:chExt cx="1063373" cy="1045677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3561544" y="1255689"/>
                <a:ext cx="1063373" cy="1045677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1" name="Picture 1" descr="Filename: j0379767.wmf&#10;Keywords: electrical plugs, electricity, household ...&#10;File Size: 11 KB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696752" y="1322162"/>
                <a:ext cx="811249" cy="850698"/>
              </a:xfrm>
              <a:prstGeom prst="rect">
                <a:avLst/>
              </a:prstGeom>
              <a:noFill/>
            </p:spPr>
          </p:pic>
        </p:grpSp>
        <p:grpSp>
          <p:nvGrpSpPr>
            <p:cNvPr id="19" name="Group 56"/>
            <p:cNvGrpSpPr/>
            <p:nvPr/>
          </p:nvGrpSpPr>
          <p:grpSpPr>
            <a:xfrm>
              <a:off x="1447775" y="2479662"/>
              <a:ext cx="1371598" cy="131533"/>
              <a:chOff x="1358856" y="2516174"/>
              <a:chExt cx="1850990" cy="131533"/>
            </a:xfrm>
          </p:grpSpPr>
          <p:sp>
            <p:nvSpPr>
              <p:cNvPr id="67" name="Rectangle 66"/>
              <p:cNvSpPr/>
              <p:nvPr/>
            </p:nvSpPr>
            <p:spPr>
              <a:xfrm rot="16200000">
                <a:off x="1597863" y="2277167"/>
                <a:ext cx="131533" cy="60954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 rot="16200000">
                <a:off x="2218584" y="2277167"/>
                <a:ext cx="131533" cy="609548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 rot="16200000">
                <a:off x="2839305" y="2277167"/>
                <a:ext cx="131533" cy="60954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" name="Group 71"/>
          <p:cNvGrpSpPr/>
          <p:nvPr/>
        </p:nvGrpSpPr>
        <p:grpSpPr>
          <a:xfrm>
            <a:off x="2344707" y="3830643"/>
            <a:ext cx="1371600" cy="1007845"/>
            <a:chOff x="1447776" y="1603350"/>
            <a:chExt cx="1371600" cy="1007845"/>
          </a:xfrm>
        </p:grpSpPr>
        <p:grpSp>
          <p:nvGrpSpPr>
            <p:cNvPr id="21" name="Group 40"/>
            <p:cNvGrpSpPr/>
            <p:nvPr/>
          </p:nvGrpSpPr>
          <p:grpSpPr>
            <a:xfrm>
              <a:off x="1763859" y="1603350"/>
              <a:ext cx="739435" cy="729591"/>
              <a:chOff x="3561544" y="1255689"/>
              <a:chExt cx="1063373" cy="1045677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3561544" y="1255689"/>
                <a:ext cx="1063373" cy="1045677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9" name="Picture 1" descr="Filename: j0379767.wmf&#10;Keywords: electrical plugs, electricity, household ...&#10;File Size: 11 KB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696752" y="1322162"/>
                <a:ext cx="811249" cy="850698"/>
              </a:xfrm>
              <a:prstGeom prst="rect">
                <a:avLst/>
              </a:prstGeom>
              <a:noFill/>
            </p:spPr>
          </p:pic>
        </p:grpSp>
        <p:grpSp>
          <p:nvGrpSpPr>
            <p:cNvPr id="22" name="Group 56"/>
            <p:cNvGrpSpPr/>
            <p:nvPr/>
          </p:nvGrpSpPr>
          <p:grpSpPr>
            <a:xfrm>
              <a:off x="1447775" y="2479662"/>
              <a:ext cx="1371598" cy="131533"/>
              <a:chOff x="1358856" y="2516174"/>
              <a:chExt cx="1850990" cy="131533"/>
            </a:xfrm>
          </p:grpSpPr>
          <p:sp>
            <p:nvSpPr>
              <p:cNvPr id="75" name="Rectangle 74"/>
              <p:cNvSpPr/>
              <p:nvPr/>
            </p:nvSpPr>
            <p:spPr>
              <a:xfrm rot="16200000">
                <a:off x="1597863" y="2277167"/>
                <a:ext cx="131533" cy="60954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 rot="16200000">
                <a:off x="2218584" y="2277167"/>
                <a:ext cx="131533" cy="609548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 rot="16200000">
                <a:off x="2839305" y="2277167"/>
                <a:ext cx="131533" cy="60954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" name="Group 79"/>
          <p:cNvGrpSpPr/>
          <p:nvPr/>
        </p:nvGrpSpPr>
        <p:grpSpPr>
          <a:xfrm>
            <a:off x="4498974" y="3830643"/>
            <a:ext cx="1371600" cy="1007845"/>
            <a:chOff x="5970444" y="1603350"/>
            <a:chExt cx="1371600" cy="1007845"/>
          </a:xfrm>
        </p:grpSpPr>
        <p:grpSp>
          <p:nvGrpSpPr>
            <p:cNvPr id="25" name="Group 57"/>
            <p:cNvGrpSpPr/>
            <p:nvPr/>
          </p:nvGrpSpPr>
          <p:grpSpPr>
            <a:xfrm>
              <a:off x="5970438" y="2478993"/>
              <a:ext cx="1371598" cy="132202"/>
              <a:chOff x="5953369" y="2478993"/>
              <a:chExt cx="1881207" cy="132202"/>
            </a:xfrm>
          </p:grpSpPr>
          <p:sp>
            <p:nvSpPr>
              <p:cNvPr id="85" name="Rectangle 84"/>
              <p:cNvSpPr/>
              <p:nvPr/>
            </p:nvSpPr>
            <p:spPr>
              <a:xfrm rot="16200000">
                <a:off x="7539875" y="2316494"/>
                <a:ext cx="132202" cy="45720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 rot="16200000">
                <a:off x="6115868" y="2316494"/>
                <a:ext cx="132202" cy="457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 rot="16200000">
                <a:off x="6590537" y="2316494"/>
                <a:ext cx="132202" cy="457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 rot="16200000">
                <a:off x="7065206" y="2316494"/>
                <a:ext cx="132202" cy="457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40"/>
            <p:cNvGrpSpPr/>
            <p:nvPr/>
          </p:nvGrpSpPr>
          <p:grpSpPr>
            <a:xfrm>
              <a:off x="6286527" y="1603350"/>
              <a:ext cx="739435" cy="729591"/>
              <a:chOff x="3561544" y="1255689"/>
              <a:chExt cx="1063373" cy="1045677"/>
            </a:xfrm>
          </p:grpSpPr>
          <p:sp>
            <p:nvSpPr>
              <p:cNvPr id="83" name="Rectangle 82"/>
              <p:cNvSpPr/>
              <p:nvPr/>
            </p:nvSpPr>
            <p:spPr>
              <a:xfrm>
                <a:off x="3561544" y="1255689"/>
                <a:ext cx="1063373" cy="1045677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4" name="Picture 1" descr="Filename: j0379767.wmf&#10;Keywords: electrical plugs, electricity, household ...&#10;File Size: 11 KB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696752" y="1322162"/>
                <a:ext cx="811249" cy="850698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27" name="Group 88"/>
          <p:cNvGrpSpPr/>
          <p:nvPr/>
        </p:nvGrpSpPr>
        <p:grpSpPr>
          <a:xfrm>
            <a:off x="6032520" y="3830643"/>
            <a:ext cx="1371600" cy="1007845"/>
            <a:chOff x="5970444" y="1603350"/>
            <a:chExt cx="1371600" cy="1007845"/>
          </a:xfrm>
        </p:grpSpPr>
        <p:grpSp>
          <p:nvGrpSpPr>
            <p:cNvPr id="30" name="Group 57"/>
            <p:cNvGrpSpPr/>
            <p:nvPr/>
          </p:nvGrpSpPr>
          <p:grpSpPr>
            <a:xfrm>
              <a:off x="5970438" y="2478993"/>
              <a:ext cx="1371598" cy="132202"/>
              <a:chOff x="5953369" y="2478993"/>
              <a:chExt cx="1881207" cy="132202"/>
            </a:xfrm>
          </p:grpSpPr>
          <p:sp>
            <p:nvSpPr>
              <p:cNvPr id="94" name="Rectangle 93"/>
              <p:cNvSpPr/>
              <p:nvPr/>
            </p:nvSpPr>
            <p:spPr>
              <a:xfrm rot="16200000">
                <a:off x="7539875" y="2316494"/>
                <a:ext cx="132202" cy="45720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 rot="16200000">
                <a:off x="6115868" y="2316494"/>
                <a:ext cx="132202" cy="457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 rot="16200000">
                <a:off x="6590537" y="2316494"/>
                <a:ext cx="132202" cy="457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 rot="16200000">
                <a:off x="7065206" y="2316494"/>
                <a:ext cx="132202" cy="457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40"/>
            <p:cNvGrpSpPr/>
            <p:nvPr/>
          </p:nvGrpSpPr>
          <p:grpSpPr>
            <a:xfrm>
              <a:off x="6286527" y="1603350"/>
              <a:ext cx="739435" cy="729591"/>
              <a:chOff x="3561544" y="1255689"/>
              <a:chExt cx="1063373" cy="1045677"/>
            </a:xfrm>
          </p:grpSpPr>
          <p:sp>
            <p:nvSpPr>
              <p:cNvPr id="92" name="Rectangle 91"/>
              <p:cNvSpPr/>
              <p:nvPr/>
            </p:nvSpPr>
            <p:spPr>
              <a:xfrm>
                <a:off x="3561544" y="1255689"/>
                <a:ext cx="1063373" cy="1045677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3" name="Picture 1" descr="Filename: j0379767.wmf&#10;Keywords: electrical plugs, electricity, household ...&#10;File Size: 11 KB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696752" y="1322162"/>
                <a:ext cx="811249" cy="850698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32" name="Group 97"/>
          <p:cNvGrpSpPr/>
          <p:nvPr/>
        </p:nvGrpSpPr>
        <p:grpSpPr>
          <a:xfrm>
            <a:off x="7566066" y="3830643"/>
            <a:ext cx="1371600" cy="1007845"/>
            <a:chOff x="5970444" y="1603350"/>
            <a:chExt cx="1371600" cy="1007845"/>
          </a:xfrm>
        </p:grpSpPr>
        <p:grpSp>
          <p:nvGrpSpPr>
            <p:cNvPr id="33" name="Group 57"/>
            <p:cNvGrpSpPr/>
            <p:nvPr/>
          </p:nvGrpSpPr>
          <p:grpSpPr>
            <a:xfrm>
              <a:off x="5970438" y="2478993"/>
              <a:ext cx="1371598" cy="132202"/>
              <a:chOff x="5953369" y="2478993"/>
              <a:chExt cx="1881207" cy="132202"/>
            </a:xfrm>
          </p:grpSpPr>
          <p:sp>
            <p:nvSpPr>
              <p:cNvPr id="103" name="Rectangle 102"/>
              <p:cNvSpPr/>
              <p:nvPr/>
            </p:nvSpPr>
            <p:spPr>
              <a:xfrm rot="16200000">
                <a:off x="7539875" y="2316494"/>
                <a:ext cx="132202" cy="45720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 rot="16200000">
                <a:off x="6115868" y="2316494"/>
                <a:ext cx="132202" cy="457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 rot="16200000">
                <a:off x="6590537" y="2316494"/>
                <a:ext cx="132202" cy="457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 rot="16200000">
                <a:off x="7065206" y="2316494"/>
                <a:ext cx="132202" cy="457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40"/>
            <p:cNvGrpSpPr/>
            <p:nvPr/>
          </p:nvGrpSpPr>
          <p:grpSpPr>
            <a:xfrm>
              <a:off x="6286527" y="1603350"/>
              <a:ext cx="739435" cy="729591"/>
              <a:chOff x="3561544" y="1255689"/>
              <a:chExt cx="1063373" cy="1045677"/>
            </a:xfrm>
          </p:grpSpPr>
          <p:sp>
            <p:nvSpPr>
              <p:cNvPr id="101" name="Rectangle 100"/>
              <p:cNvSpPr/>
              <p:nvPr/>
            </p:nvSpPr>
            <p:spPr>
              <a:xfrm>
                <a:off x="3561544" y="1255689"/>
                <a:ext cx="1063373" cy="1045677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2" name="Picture 1" descr="Filename: j0379767.wmf&#10;Keywords: electrical plugs, electricity, household ...&#10;File Size: 11 KB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696752" y="1322162"/>
                <a:ext cx="811249" cy="850698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72" name="Multiply 71"/>
          <p:cNvSpPr/>
          <p:nvPr/>
        </p:nvSpPr>
        <p:spPr>
          <a:xfrm>
            <a:off x="1249317" y="1311246"/>
            <a:ext cx="1594359" cy="1314467"/>
          </a:xfrm>
          <a:prstGeom prst="mathMultiply">
            <a:avLst>
              <a:gd name="adj1" fmla="val 935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Multiply 72"/>
          <p:cNvSpPr/>
          <p:nvPr/>
        </p:nvSpPr>
        <p:spPr>
          <a:xfrm>
            <a:off x="5922981" y="1311246"/>
            <a:ext cx="1594359" cy="1314467"/>
          </a:xfrm>
          <a:prstGeom prst="mathMultiply">
            <a:avLst>
              <a:gd name="adj1" fmla="val 935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Down Arrow 73"/>
          <p:cNvSpPr/>
          <p:nvPr/>
        </p:nvSpPr>
        <p:spPr bwMode="auto">
          <a:xfrm rot="911783">
            <a:off x="1066706" y="2648030"/>
            <a:ext cx="438156" cy="2008215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80" name="Down Arrow 79"/>
          <p:cNvSpPr/>
          <p:nvPr/>
        </p:nvSpPr>
        <p:spPr bwMode="auto">
          <a:xfrm rot="20688217" flipH="1">
            <a:off x="2527226" y="2676424"/>
            <a:ext cx="438156" cy="2008215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81" name="Down Arrow 80"/>
          <p:cNvSpPr/>
          <p:nvPr/>
        </p:nvSpPr>
        <p:spPr bwMode="auto">
          <a:xfrm rot="911783">
            <a:off x="5703856" y="2611517"/>
            <a:ext cx="438156" cy="2008215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82" name="Down Arrow 81"/>
          <p:cNvSpPr/>
          <p:nvPr/>
        </p:nvSpPr>
        <p:spPr bwMode="auto">
          <a:xfrm rot="19079598" flipH="1">
            <a:off x="7584950" y="2413045"/>
            <a:ext cx="438156" cy="2512457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89" name="Down Arrow 88"/>
          <p:cNvSpPr/>
          <p:nvPr/>
        </p:nvSpPr>
        <p:spPr bwMode="auto">
          <a:xfrm rot="20688217" flipH="1">
            <a:off x="6653194" y="2648030"/>
            <a:ext cx="438156" cy="2008215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-157777" y="5145111"/>
            <a:ext cx="9459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latin typeface="Calibri" pitchFamily="34" charset="0"/>
                <a:cs typeface="Calibri" pitchFamily="34" charset="0"/>
              </a:rPr>
              <a:t>Distributing failover responsibility reduces redundancy margin</a:t>
            </a:r>
            <a:endParaRPr lang="en-US" sz="2800" b="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485812" y="5838858"/>
            <a:ext cx="6172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981414"/>
                </a:solidFill>
                <a:latin typeface="Calibri" charset="0"/>
                <a:cs typeface="Times New Roman" charset="0"/>
              </a:rPr>
              <a:t>How do we minimize wiring complexity?</a:t>
            </a:r>
          </a:p>
        </p:txBody>
      </p:sp>
      <p:cxnSp>
        <p:nvCxnSpPr>
          <p:cNvPr id="90" name="Straight Connector 89"/>
          <p:cNvCxnSpPr/>
          <p:nvPr/>
        </p:nvCxnSpPr>
        <p:spPr bwMode="auto">
          <a:xfrm rot="5400000">
            <a:off x="2198656" y="3027356"/>
            <a:ext cx="3724327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1414966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105</a:t>
            </a:fld>
            <a:endParaRPr lang="en-US" dirty="0"/>
          </a:p>
        </p:txBody>
      </p:sp>
      <p:pic>
        <p:nvPicPr>
          <p:cNvPr id="6" name="Picture 5" descr="rac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1161" y="3392487"/>
            <a:ext cx="2229213" cy="2592423"/>
          </a:xfrm>
          <a:prstGeom prst="rect">
            <a:avLst/>
          </a:prstGeom>
        </p:spPr>
      </p:pic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dirty="0" smtClean="0"/>
              <a:t>Feasible topology example: Serpentine</a:t>
            </a:r>
            <a:endParaRPr lang="en-US" dirty="0"/>
          </a:p>
        </p:txBody>
      </p:sp>
      <p:grpSp>
        <p:nvGrpSpPr>
          <p:cNvPr id="2" name="Group 231"/>
          <p:cNvGrpSpPr/>
          <p:nvPr/>
        </p:nvGrpSpPr>
        <p:grpSpPr>
          <a:xfrm>
            <a:off x="263466" y="4154964"/>
            <a:ext cx="401643" cy="1866459"/>
            <a:chOff x="4024304" y="1457298"/>
            <a:chExt cx="1131904" cy="5260028"/>
          </a:xfrm>
        </p:grpSpPr>
        <p:sp>
          <p:nvSpPr>
            <p:cNvPr id="80" name="Rectangle 79"/>
            <p:cNvSpPr/>
            <p:nvPr/>
          </p:nvSpPr>
          <p:spPr bwMode="auto">
            <a:xfrm>
              <a:off x="4024304" y="1457298"/>
              <a:ext cx="1131904" cy="5260028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3" name="Group 140"/>
            <p:cNvGrpSpPr/>
            <p:nvPr/>
          </p:nvGrpSpPr>
          <p:grpSpPr>
            <a:xfrm>
              <a:off x="4313187" y="1530324"/>
              <a:ext cx="554139" cy="1138347"/>
              <a:chOff x="4316409" y="1530324"/>
              <a:chExt cx="554139" cy="1138347"/>
            </a:xfrm>
          </p:grpSpPr>
          <p:grpSp>
            <p:nvGrpSpPr>
              <p:cNvPr id="5" name="Group 132"/>
              <p:cNvGrpSpPr/>
              <p:nvPr/>
            </p:nvGrpSpPr>
            <p:grpSpPr>
              <a:xfrm>
                <a:off x="4316409" y="1530324"/>
                <a:ext cx="554139" cy="554139"/>
                <a:chOff x="4207406" y="1523880"/>
                <a:chExt cx="765700" cy="765700"/>
              </a:xfrm>
            </p:grpSpPr>
            <p:sp>
              <p:nvSpPr>
                <p:cNvPr id="81" name="Oval 80"/>
                <p:cNvSpPr/>
                <p:nvPr/>
              </p:nvSpPr>
              <p:spPr bwMode="auto">
                <a:xfrm>
                  <a:off x="4207406" y="1523880"/>
                  <a:ext cx="765700" cy="76570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grpSp>
              <p:nvGrpSpPr>
                <p:cNvPr id="7" name="Group 88"/>
                <p:cNvGrpSpPr/>
                <p:nvPr/>
              </p:nvGrpSpPr>
              <p:grpSpPr>
                <a:xfrm>
                  <a:off x="4513430" y="2023250"/>
                  <a:ext cx="153651" cy="166456"/>
                  <a:chOff x="6981858" y="2187558"/>
                  <a:chExt cx="438156" cy="474669"/>
                </a:xfrm>
              </p:grpSpPr>
              <p:sp>
                <p:nvSpPr>
                  <p:cNvPr id="87" name="Oval 86"/>
                  <p:cNvSpPr/>
                  <p:nvPr/>
                </p:nvSpPr>
                <p:spPr bwMode="auto">
                  <a:xfrm>
                    <a:off x="6981858" y="2187558"/>
                    <a:ext cx="438156" cy="43815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  <p:sp>
                <p:nvSpPr>
                  <p:cNvPr id="88" name="Rectangle 87"/>
                  <p:cNvSpPr/>
                  <p:nvPr/>
                </p:nvSpPr>
                <p:spPr bwMode="auto">
                  <a:xfrm>
                    <a:off x="6981858" y="2406636"/>
                    <a:ext cx="438156" cy="255591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</p:grpSp>
            <p:sp>
              <p:nvSpPr>
                <p:cNvPr id="90" name="Rectangle 89"/>
                <p:cNvSpPr/>
                <p:nvPr/>
              </p:nvSpPr>
              <p:spPr bwMode="auto">
                <a:xfrm>
                  <a:off x="4423800" y="1669524"/>
                  <a:ext cx="41685" cy="253852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1" name="Rectangle 90"/>
                <p:cNvSpPr/>
                <p:nvPr/>
              </p:nvSpPr>
              <p:spPr bwMode="auto">
                <a:xfrm>
                  <a:off x="4715027" y="1690335"/>
                  <a:ext cx="41685" cy="212226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</p:grpSp>
          <p:grpSp>
            <p:nvGrpSpPr>
              <p:cNvPr id="8" name="Group 133"/>
              <p:cNvGrpSpPr/>
              <p:nvPr/>
            </p:nvGrpSpPr>
            <p:grpSpPr>
              <a:xfrm>
                <a:off x="4316409" y="2114532"/>
                <a:ext cx="554139" cy="554139"/>
                <a:chOff x="4207406" y="1523880"/>
                <a:chExt cx="765700" cy="765700"/>
              </a:xfrm>
            </p:grpSpPr>
            <p:sp>
              <p:nvSpPr>
                <p:cNvPr id="135" name="Oval 134"/>
                <p:cNvSpPr/>
                <p:nvPr/>
              </p:nvSpPr>
              <p:spPr bwMode="auto">
                <a:xfrm>
                  <a:off x="4207406" y="1523880"/>
                  <a:ext cx="765700" cy="76570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grpSp>
              <p:nvGrpSpPr>
                <p:cNvPr id="9" name="Group 88"/>
                <p:cNvGrpSpPr/>
                <p:nvPr/>
              </p:nvGrpSpPr>
              <p:grpSpPr>
                <a:xfrm>
                  <a:off x="4513430" y="2023250"/>
                  <a:ext cx="153651" cy="166456"/>
                  <a:chOff x="6981858" y="2187558"/>
                  <a:chExt cx="438156" cy="474669"/>
                </a:xfrm>
              </p:grpSpPr>
              <p:sp>
                <p:nvSpPr>
                  <p:cNvPr id="139" name="Oval 138"/>
                  <p:cNvSpPr/>
                  <p:nvPr/>
                </p:nvSpPr>
                <p:spPr bwMode="auto">
                  <a:xfrm>
                    <a:off x="6981858" y="2187558"/>
                    <a:ext cx="438156" cy="43815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  <p:sp>
                <p:nvSpPr>
                  <p:cNvPr id="140" name="Rectangle 139"/>
                  <p:cNvSpPr/>
                  <p:nvPr/>
                </p:nvSpPr>
                <p:spPr bwMode="auto">
                  <a:xfrm>
                    <a:off x="6981858" y="2406636"/>
                    <a:ext cx="438156" cy="255591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</p:grpSp>
            <p:sp>
              <p:nvSpPr>
                <p:cNvPr id="137" name="Rectangle 136"/>
                <p:cNvSpPr/>
                <p:nvPr/>
              </p:nvSpPr>
              <p:spPr bwMode="auto">
                <a:xfrm>
                  <a:off x="4423800" y="1669524"/>
                  <a:ext cx="41685" cy="253852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8" name="Rectangle 137"/>
                <p:cNvSpPr/>
                <p:nvPr/>
              </p:nvSpPr>
              <p:spPr bwMode="auto">
                <a:xfrm>
                  <a:off x="4715027" y="1690335"/>
                  <a:ext cx="41685" cy="212226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</p:grpSp>
        </p:grpSp>
        <p:grpSp>
          <p:nvGrpSpPr>
            <p:cNvPr id="10" name="Group 186"/>
            <p:cNvGrpSpPr/>
            <p:nvPr/>
          </p:nvGrpSpPr>
          <p:grpSpPr>
            <a:xfrm>
              <a:off x="4313187" y="2844792"/>
              <a:ext cx="554139" cy="1138347"/>
              <a:chOff x="4316409" y="1530324"/>
              <a:chExt cx="554139" cy="1138347"/>
            </a:xfrm>
          </p:grpSpPr>
          <p:grpSp>
            <p:nvGrpSpPr>
              <p:cNvPr id="11" name="Group 132"/>
              <p:cNvGrpSpPr/>
              <p:nvPr/>
            </p:nvGrpSpPr>
            <p:grpSpPr>
              <a:xfrm>
                <a:off x="4316409" y="1530324"/>
                <a:ext cx="554139" cy="554139"/>
                <a:chOff x="4207406" y="1523880"/>
                <a:chExt cx="765700" cy="765700"/>
              </a:xfrm>
            </p:grpSpPr>
            <p:sp>
              <p:nvSpPr>
                <p:cNvPr id="196" name="Oval 195"/>
                <p:cNvSpPr/>
                <p:nvPr/>
              </p:nvSpPr>
              <p:spPr bwMode="auto">
                <a:xfrm>
                  <a:off x="4207406" y="1523880"/>
                  <a:ext cx="765700" cy="76570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grpSp>
              <p:nvGrpSpPr>
                <p:cNvPr id="12" name="Group 88"/>
                <p:cNvGrpSpPr/>
                <p:nvPr/>
              </p:nvGrpSpPr>
              <p:grpSpPr>
                <a:xfrm>
                  <a:off x="4513430" y="2023250"/>
                  <a:ext cx="153651" cy="166456"/>
                  <a:chOff x="6981858" y="2187558"/>
                  <a:chExt cx="438156" cy="474669"/>
                </a:xfrm>
              </p:grpSpPr>
              <p:sp>
                <p:nvSpPr>
                  <p:cNvPr id="200" name="Oval 199"/>
                  <p:cNvSpPr/>
                  <p:nvPr/>
                </p:nvSpPr>
                <p:spPr bwMode="auto">
                  <a:xfrm>
                    <a:off x="6981858" y="2187558"/>
                    <a:ext cx="438156" cy="43815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  <p:sp>
                <p:nvSpPr>
                  <p:cNvPr id="201" name="Rectangle 200"/>
                  <p:cNvSpPr/>
                  <p:nvPr/>
                </p:nvSpPr>
                <p:spPr bwMode="auto">
                  <a:xfrm>
                    <a:off x="6981858" y="2406636"/>
                    <a:ext cx="438156" cy="255591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</p:grpSp>
            <p:sp>
              <p:nvSpPr>
                <p:cNvPr id="198" name="Rectangle 197"/>
                <p:cNvSpPr/>
                <p:nvPr/>
              </p:nvSpPr>
              <p:spPr bwMode="auto">
                <a:xfrm>
                  <a:off x="4423800" y="1669524"/>
                  <a:ext cx="41685" cy="253852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99" name="Rectangle 198"/>
                <p:cNvSpPr/>
                <p:nvPr/>
              </p:nvSpPr>
              <p:spPr bwMode="auto">
                <a:xfrm>
                  <a:off x="4715027" y="1690335"/>
                  <a:ext cx="41685" cy="212226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</p:grpSp>
          <p:grpSp>
            <p:nvGrpSpPr>
              <p:cNvPr id="13" name="Group 133"/>
              <p:cNvGrpSpPr/>
              <p:nvPr/>
            </p:nvGrpSpPr>
            <p:grpSpPr>
              <a:xfrm>
                <a:off x="4316409" y="2114532"/>
                <a:ext cx="554139" cy="554139"/>
                <a:chOff x="4207406" y="1523880"/>
                <a:chExt cx="765700" cy="765700"/>
              </a:xfrm>
            </p:grpSpPr>
            <p:sp>
              <p:nvSpPr>
                <p:cNvPr id="190" name="Oval 189"/>
                <p:cNvSpPr/>
                <p:nvPr/>
              </p:nvSpPr>
              <p:spPr bwMode="auto">
                <a:xfrm>
                  <a:off x="4207406" y="1523880"/>
                  <a:ext cx="765700" cy="76570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grpSp>
              <p:nvGrpSpPr>
                <p:cNvPr id="14" name="Group 88"/>
                <p:cNvGrpSpPr/>
                <p:nvPr/>
              </p:nvGrpSpPr>
              <p:grpSpPr>
                <a:xfrm>
                  <a:off x="4513430" y="2023250"/>
                  <a:ext cx="153651" cy="166456"/>
                  <a:chOff x="6981858" y="2187558"/>
                  <a:chExt cx="438156" cy="474669"/>
                </a:xfrm>
              </p:grpSpPr>
              <p:sp>
                <p:nvSpPr>
                  <p:cNvPr id="194" name="Oval 193"/>
                  <p:cNvSpPr/>
                  <p:nvPr/>
                </p:nvSpPr>
                <p:spPr bwMode="auto">
                  <a:xfrm>
                    <a:off x="6981858" y="2187558"/>
                    <a:ext cx="438156" cy="43815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  <p:sp>
                <p:nvSpPr>
                  <p:cNvPr id="195" name="Rectangle 194"/>
                  <p:cNvSpPr/>
                  <p:nvPr/>
                </p:nvSpPr>
                <p:spPr bwMode="auto">
                  <a:xfrm>
                    <a:off x="6981858" y="2406636"/>
                    <a:ext cx="438156" cy="255591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</p:grpSp>
            <p:sp>
              <p:nvSpPr>
                <p:cNvPr id="192" name="Rectangle 191"/>
                <p:cNvSpPr/>
                <p:nvPr/>
              </p:nvSpPr>
              <p:spPr bwMode="auto">
                <a:xfrm>
                  <a:off x="4423800" y="1669524"/>
                  <a:ext cx="41685" cy="253852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93" name="Rectangle 192"/>
                <p:cNvSpPr/>
                <p:nvPr/>
              </p:nvSpPr>
              <p:spPr bwMode="auto">
                <a:xfrm>
                  <a:off x="4715027" y="1690335"/>
                  <a:ext cx="41685" cy="212226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</p:grpSp>
        </p:grpSp>
        <p:grpSp>
          <p:nvGrpSpPr>
            <p:cNvPr id="15" name="Group 201"/>
            <p:cNvGrpSpPr/>
            <p:nvPr/>
          </p:nvGrpSpPr>
          <p:grpSpPr>
            <a:xfrm>
              <a:off x="4313187" y="4159260"/>
              <a:ext cx="554139" cy="1138347"/>
              <a:chOff x="4316409" y="1530324"/>
              <a:chExt cx="554139" cy="1138347"/>
            </a:xfrm>
          </p:grpSpPr>
          <p:grpSp>
            <p:nvGrpSpPr>
              <p:cNvPr id="16" name="Group 132"/>
              <p:cNvGrpSpPr/>
              <p:nvPr/>
            </p:nvGrpSpPr>
            <p:grpSpPr>
              <a:xfrm>
                <a:off x="4316409" y="1530324"/>
                <a:ext cx="554139" cy="554139"/>
                <a:chOff x="4207406" y="1523880"/>
                <a:chExt cx="765700" cy="765700"/>
              </a:xfrm>
            </p:grpSpPr>
            <p:sp>
              <p:nvSpPr>
                <p:cNvPr id="211" name="Oval 210"/>
                <p:cNvSpPr/>
                <p:nvPr/>
              </p:nvSpPr>
              <p:spPr bwMode="auto">
                <a:xfrm>
                  <a:off x="4207406" y="1523880"/>
                  <a:ext cx="765700" cy="76570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grpSp>
              <p:nvGrpSpPr>
                <p:cNvPr id="17" name="Group 88"/>
                <p:cNvGrpSpPr/>
                <p:nvPr/>
              </p:nvGrpSpPr>
              <p:grpSpPr>
                <a:xfrm>
                  <a:off x="4513430" y="2023250"/>
                  <a:ext cx="153651" cy="166456"/>
                  <a:chOff x="6981858" y="2187558"/>
                  <a:chExt cx="438156" cy="474669"/>
                </a:xfrm>
              </p:grpSpPr>
              <p:sp>
                <p:nvSpPr>
                  <p:cNvPr id="215" name="Oval 214"/>
                  <p:cNvSpPr/>
                  <p:nvPr/>
                </p:nvSpPr>
                <p:spPr bwMode="auto">
                  <a:xfrm>
                    <a:off x="6981858" y="2187558"/>
                    <a:ext cx="438156" cy="43815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  <p:sp>
                <p:nvSpPr>
                  <p:cNvPr id="216" name="Rectangle 215"/>
                  <p:cNvSpPr/>
                  <p:nvPr/>
                </p:nvSpPr>
                <p:spPr bwMode="auto">
                  <a:xfrm>
                    <a:off x="6981858" y="2406636"/>
                    <a:ext cx="438156" cy="255591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</p:grpSp>
            <p:sp>
              <p:nvSpPr>
                <p:cNvPr id="213" name="Rectangle 212"/>
                <p:cNvSpPr/>
                <p:nvPr/>
              </p:nvSpPr>
              <p:spPr bwMode="auto">
                <a:xfrm>
                  <a:off x="4423800" y="1669524"/>
                  <a:ext cx="41685" cy="253852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214" name="Rectangle 213"/>
                <p:cNvSpPr/>
                <p:nvPr/>
              </p:nvSpPr>
              <p:spPr bwMode="auto">
                <a:xfrm>
                  <a:off x="4715027" y="1690335"/>
                  <a:ext cx="41685" cy="212226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</p:grpSp>
          <p:grpSp>
            <p:nvGrpSpPr>
              <p:cNvPr id="18" name="Group 133"/>
              <p:cNvGrpSpPr/>
              <p:nvPr/>
            </p:nvGrpSpPr>
            <p:grpSpPr>
              <a:xfrm>
                <a:off x="4316409" y="2114532"/>
                <a:ext cx="554139" cy="554139"/>
                <a:chOff x="4207406" y="1523880"/>
                <a:chExt cx="765700" cy="765700"/>
              </a:xfrm>
            </p:grpSpPr>
            <p:sp>
              <p:nvSpPr>
                <p:cNvPr id="205" name="Oval 204"/>
                <p:cNvSpPr/>
                <p:nvPr/>
              </p:nvSpPr>
              <p:spPr bwMode="auto">
                <a:xfrm>
                  <a:off x="4207406" y="1523880"/>
                  <a:ext cx="765700" cy="76570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grpSp>
              <p:nvGrpSpPr>
                <p:cNvPr id="19" name="Group 88"/>
                <p:cNvGrpSpPr/>
                <p:nvPr/>
              </p:nvGrpSpPr>
              <p:grpSpPr>
                <a:xfrm>
                  <a:off x="4513430" y="2023250"/>
                  <a:ext cx="153651" cy="166456"/>
                  <a:chOff x="6981858" y="2187558"/>
                  <a:chExt cx="438156" cy="474669"/>
                </a:xfrm>
              </p:grpSpPr>
              <p:sp>
                <p:nvSpPr>
                  <p:cNvPr id="209" name="Oval 208"/>
                  <p:cNvSpPr/>
                  <p:nvPr/>
                </p:nvSpPr>
                <p:spPr bwMode="auto">
                  <a:xfrm>
                    <a:off x="6981858" y="2187558"/>
                    <a:ext cx="438156" cy="43815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 bwMode="auto">
                  <a:xfrm>
                    <a:off x="6981858" y="2406636"/>
                    <a:ext cx="438156" cy="255591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</p:grpSp>
            <p:sp>
              <p:nvSpPr>
                <p:cNvPr id="207" name="Rectangle 206"/>
                <p:cNvSpPr/>
                <p:nvPr/>
              </p:nvSpPr>
              <p:spPr bwMode="auto">
                <a:xfrm>
                  <a:off x="4423800" y="1669524"/>
                  <a:ext cx="41685" cy="253852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208" name="Rectangle 207"/>
                <p:cNvSpPr/>
                <p:nvPr/>
              </p:nvSpPr>
              <p:spPr bwMode="auto">
                <a:xfrm>
                  <a:off x="4715027" y="1690335"/>
                  <a:ext cx="41685" cy="212226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</p:grpSp>
        </p:grpSp>
        <p:grpSp>
          <p:nvGrpSpPr>
            <p:cNvPr id="20" name="Group 216"/>
            <p:cNvGrpSpPr/>
            <p:nvPr/>
          </p:nvGrpSpPr>
          <p:grpSpPr>
            <a:xfrm>
              <a:off x="4313187" y="5473728"/>
              <a:ext cx="554139" cy="1138347"/>
              <a:chOff x="4316409" y="1530324"/>
              <a:chExt cx="554139" cy="1138347"/>
            </a:xfrm>
          </p:grpSpPr>
          <p:grpSp>
            <p:nvGrpSpPr>
              <p:cNvPr id="21" name="Group 132"/>
              <p:cNvGrpSpPr/>
              <p:nvPr/>
            </p:nvGrpSpPr>
            <p:grpSpPr>
              <a:xfrm>
                <a:off x="4316409" y="1530324"/>
                <a:ext cx="554139" cy="554139"/>
                <a:chOff x="4207406" y="1523880"/>
                <a:chExt cx="765700" cy="765700"/>
              </a:xfrm>
            </p:grpSpPr>
            <p:sp>
              <p:nvSpPr>
                <p:cNvPr id="226" name="Oval 225"/>
                <p:cNvSpPr/>
                <p:nvPr/>
              </p:nvSpPr>
              <p:spPr bwMode="auto">
                <a:xfrm>
                  <a:off x="4207406" y="1523880"/>
                  <a:ext cx="765700" cy="76570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grpSp>
              <p:nvGrpSpPr>
                <p:cNvPr id="22" name="Group 88"/>
                <p:cNvGrpSpPr/>
                <p:nvPr/>
              </p:nvGrpSpPr>
              <p:grpSpPr>
                <a:xfrm>
                  <a:off x="4513430" y="2023250"/>
                  <a:ext cx="153651" cy="166456"/>
                  <a:chOff x="6981858" y="2187558"/>
                  <a:chExt cx="438156" cy="474669"/>
                </a:xfrm>
              </p:grpSpPr>
              <p:sp>
                <p:nvSpPr>
                  <p:cNvPr id="230" name="Oval 229"/>
                  <p:cNvSpPr/>
                  <p:nvPr/>
                </p:nvSpPr>
                <p:spPr bwMode="auto">
                  <a:xfrm>
                    <a:off x="6981858" y="2187558"/>
                    <a:ext cx="438156" cy="43815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  <p:sp>
                <p:nvSpPr>
                  <p:cNvPr id="231" name="Rectangle 230"/>
                  <p:cNvSpPr/>
                  <p:nvPr/>
                </p:nvSpPr>
                <p:spPr bwMode="auto">
                  <a:xfrm>
                    <a:off x="6981858" y="2406636"/>
                    <a:ext cx="438156" cy="255591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</p:grpSp>
            <p:sp>
              <p:nvSpPr>
                <p:cNvPr id="228" name="Rectangle 227"/>
                <p:cNvSpPr/>
                <p:nvPr/>
              </p:nvSpPr>
              <p:spPr bwMode="auto">
                <a:xfrm>
                  <a:off x="4423800" y="1669524"/>
                  <a:ext cx="41685" cy="253852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229" name="Rectangle 228"/>
                <p:cNvSpPr/>
                <p:nvPr/>
              </p:nvSpPr>
              <p:spPr bwMode="auto">
                <a:xfrm>
                  <a:off x="4715027" y="1690335"/>
                  <a:ext cx="41685" cy="212226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</p:grpSp>
          <p:grpSp>
            <p:nvGrpSpPr>
              <p:cNvPr id="23" name="Group 133"/>
              <p:cNvGrpSpPr/>
              <p:nvPr/>
            </p:nvGrpSpPr>
            <p:grpSpPr>
              <a:xfrm>
                <a:off x="4316409" y="2114532"/>
                <a:ext cx="554139" cy="554139"/>
                <a:chOff x="4207406" y="1523880"/>
                <a:chExt cx="765700" cy="765700"/>
              </a:xfrm>
            </p:grpSpPr>
            <p:sp>
              <p:nvSpPr>
                <p:cNvPr id="220" name="Oval 219"/>
                <p:cNvSpPr/>
                <p:nvPr/>
              </p:nvSpPr>
              <p:spPr bwMode="auto">
                <a:xfrm>
                  <a:off x="4207406" y="1523880"/>
                  <a:ext cx="765700" cy="76570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grpSp>
              <p:nvGrpSpPr>
                <p:cNvPr id="24" name="Group 88"/>
                <p:cNvGrpSpPr/>
                <p:nvPr/>
              </p:nvGrpSpPr>
              <p:grpSpPr>
                <a:xfrm>
                  <a:off x="4513430" y="2023250"/>
                  <a:ext cx="153651" cy="166456"/>
                  <a:chOff x="6981858" y="2187558"/>
                  <a:chExt cx="438156" cy="474669"/>
                </a:xfrm>
              </p:grpSpPr>
              <p:sp>
                <p:nvSpPr>
                  <p:cNvPr id="224" name="Oval 223"/>
                  <p:cNvSpPr/>
                  <p:nvPr/>
                </p:nvSpPr>
                <p:spPr bwMode="auto">
                  <a:xfrm>
                    <a:off x="6981858" y="2187558"/>
                    <a:ext cx="438156" cy="43815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  <p:sp>
                <p:nvSpPr>
                  <p:cNvPr id="225" name="Rectangle 224"/>
                  <p:cNvSpPr/>
                  <p:nvPr/>
                </p:nvSpPr>
                <p:spPr bwMode="auto">
                  <a:xfrm>
                    <a:off x="6981858" y="2406636"/>
                    <a:ext cx="438156" cy="255591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</p:grpSp>
            <p:sp>
              <p:nvSpPr>
                <p:cNvPr id="222" name="Rectangle 221"/>
                <p:cNvSpPr/>
                <p:nvPr/>
              </p:nvSpPr>
              <p:spPr bwMode="auto">
                <a:xfrm>
                  <a:off x="4423800" y="1669524"/>
                  <a:ext cx="41685" cy="253852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223" name="Rectangle 222"/>
                <p:cNvSpPr/>
                <p:nvPr/>
              </p:nvSpPr>
              <p:spPr bwMode="auto">
                <a:xfrm>
                  <a:off x="4715027" y="1690335"/>
                  <a:ext cx="41685" cy="212226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</p:grpSp>
        </p:grpSp>
      </p:grpSp>
      <p:pic>
        <p:nvPicPr>
          <p:cNvPr id="242" name="Picture 241" descr="conduit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75" y="1092168"/>
            <a:ext cx="2701962" cy="2257194"/>
          </a:xfrm>
          <a:prstGeom prst="rect">
            <a:avLst/>
          </a:prstGeom>
        </p:spPr>
      </p:pic>
      <p:sp>
        <p:nvSpPr>
          <p:cNvPr id="252" name="Trapezoid 251"/>
          <p:cNvSpPr/>
          <p:nvPr/>
        </p:nvSpPr>
        <p:spPr bwMode="auto">
          <a:xfrm rot="10800000">
            <a:off x="153928" y="3735423"/>
            <a:ext cx="584208" cy="423837"/>
          </a:xfrm>
          <a:prstGeom prst="trapezoid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7497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106</a:t>
            </a:fld>
            <a:endParaRPr lang="en-US" dirty="0"/>
          </a:p>
        </p:txBody>
      </p:sp>
      <p:pic>
        <p:nvPicPr>
          <p:cNvPr id="6" name="Picture 5" descr="rac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1161" y="3392487"/>
            <a:ext cx="2229213" cy="2592423"/>
          </a:xfrm>
          <a:prstGeom prst="rect">
            <a:avLst/>
          </a:prstGeom>
        </p:spPr>
      </p:pic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dirty="0" smtClean="0"/>
              <a:t>Feasible topology example: Serpentine</a:t>
            </a:r>
            <a:endParaRPr lang="en-US" dirty="0"/>
          </a:p>
        </p:txBody>
      </p:sp>
      <p:grpSp>
        <p:nvGrpSpPr>
          <p:cNvPr id="2" name="Group 231"/>
          <p:cNvGrpSpPr/>
          <p:nvPr/>
        </p:nvGrpSpPr>
        <p:grpSpPr>
          <a:xfrm>
            <a:off x="263466" y="4154964"/>
            <a:ext cx="401643" cy="1866459"/>
            <a:chOff x="4024304" y="1457298"/>
            <a:chExt cx="1131904" cy="5260028"/>
          </a:xfrm>
        </p:grpSpPr>
        <p:sp>
          <p:nvSpPr>
            <p:cNvPr id="80" name="Rectangle 79"/>
            <p:cNvSpPr/>
            <p:nvPr/>
          </p:nvSpPr>
          <p:spPr bwMode="auto">
            <a:xfrm>
              <a:off x="4024304" y="1457298"/>
              <a:ext cx="1131904" cy="5260028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3" name="Group 140"/>
            <p:cNvGrpSpPr/>
            <p:nvPr/>
          </p:nvGrpSpPr>
          <p:grpSpPr>
            <a:xfrm>
              <a:off x="4313187" y="1530324"/>
              <a:ext cx="554139" cy="1138347"/>
              <a:chOff x="4316409" y="1530324"/>
              <a:chExt cx="554139" cy="1138347"/>
            </a:xfrm>
          </p:grpSpPr>
          <p:grpSp>
            <p:nvGrpSpPr>
              <p:cNvPr id="5" name="Group 132"/>
              <p:cNvGrpSpPr/>
              <p:nvPr/>
            </p:nvGrpSpPr>
            <p:grpSpPr>
              <a:xfrm>
                <a:off x="4316409" y="1530324"/>
                <a:ext cx="554139" cy="554139"/>
                <a:chOff x="4207406" y="1523880"/>
                <a:chExt cx="765700" cy="765700"/>
              </a:xfrm>
            </p:grpSpPr>
            <p:sp>
              <p:nvSpPr>
                <p:cNvPr id="81" name="Oval 80"/>
                <p:cNvSpPr/>
                <p:nvPr/>
              </p:nvSpPr>
              <p:spPr bwMode="auto">
                <a:xfrm>
                  <a:off x="4207406" y="1523880"/>
                  <a:ext cx="765700" cy="76570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grpSp>
              <p:nvGrpSpPr>
                <p:cNvPr id="7" name="Group 88"/>
                <p:cNvGrpSpPr/>
                <p:nvPr/>
              </p:nvGrpSpPr>
              <p:grpSpPr>
                <a:xfrm>
                  <a:off x="4513430" y="2023250"/>
                  <a:ext cx="153651" cy="166456"/>
                  <a:chOff x="6981858" y="2187558"/>
                  <a:chExt cx="438156" cy="474669"/>
                </a:xfrm>
              </p:grpSpPr>
              <p:sp>
                <p:nvSpPr>
                  <p:cNvPr id="87" name="Oval 86"/>
                  <p:cNvSpPr/>
                  <p:nvPr/>
                </p:nvSpPr>
                <p:spPr bwMode="auto">
                  <a:xfrm>
                    <a:off x="6981858" y="2187558"/>
                    <a:ext cx="438156" cy="43815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  <p:sp>
                <p:nvSpPr>
                  <p:cNvPr id="88" name="Rectangle 87"/>
                  <p:cNvSpPr/>
                  <p:nvPr/>
                </p:nvSpPr>
                <p:spPr bwMode="auto">
                  <a:xfrm>
                    <a:off x="6981858" y="2406636"/>
                    <a:ext cx="438156" cy="255591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</p:grpSp>
            <p:sp>
              <p:nvSpPr>
                <p:cNvPr id="90" name="Rectangle 89"/>
                <p:cNvSpPr/>
                <p:nvPr/>
              </p:nvSpPr>
              <p:spPr bwMode="auto">
                <a:xfrm>
                  <a:off x="4423800" y="1669524"/>
                  <a:ext cx="41685" cy="253852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1" name="Rectangle 90"/>
                <p:cNvSpPr/>
                <p:nvPr/>
              </p:nvSpPr>
              <p:spPr bwMode="auto">
                <a:xfrm>
                  <a:off x="4715027" y="1690335"/>
                  <a:ext cx="41685" cy="212226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</p:grpSp>
          <p:grpSp>
            <p:nvGrpSpPr>
              <p:cNvPr id="8" name="Group 133"/>
              <p:cNvGrpSpPr/>
              <p:nvPr/>
            </p:nvGrpSpPr>
            <p:grpSpPr>
              <a:xfrm>
                <a:off x="4316409" y="2114532"/>
                <a:ext cx="554139" cy="554139"/>
                <a:chOff x="4207406" y="1523880"/>
                <a:chExt cx="765700" cy="765700"/>
              </a:xfrm>
            </p:grpSpPr>
            <p:sp>
              <p:nvSpPr>
                <p:cNvPr id="135" name="Oval 134"/>
                <p:cNvSpPr/>
                <p:nvPr/>
              </p:nvSpPr>
              <p:spPr bwMode="auto">
                <a:xfrm>
                  <a:off x="4207406" y="1523880"/>
                  <a:ext cx="765700" cy="76570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grpSp>
              <p:nvGrpSpPr>
                <p:cNvPr id="9" name="Group 88"/>
                <p:cNvGrpSpPr/>
                <p:nvPr/>
              </p:nvGrpSpPr>
              <p:grpSpPr>
                <a:xfrm>
                  <a:off x="4513430" y="2023250"/>
                  <a:ext cx="153651" cy="166456"/>
                  <a:chOff x="6981858" y="2187558"/>
                  <a:chExt cx="438156" cy="474669"/>
                </a:xfrm>
              </p:grpSpPr>
              <p:sp>
                <p:nvSpPr>
                  <p:cNvPr id="139" name="Oval 138"/>
                  <p:cNvSpPr/>
                  <p:nvPr/>
                </p:nvSpPr>
                <p:spPr bwMode="auto">
                  <a:xfrm>
                    <a:off x="6981858" y="2187558"/>
                    <a:ext cx="438156" cy="43815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  <p:sp>
                <p:nvSpPr>
                  <p:cNvPr id="140" name="Rectangle 139"/>
                  <p:cNvSpPr/>
                  <p:nvPr/>
                </p:nvSpPr>
                <p:spPr bwMode="auto">
                  <a:xfrm>
                    <a:off x="6981858" y="2406636"/>
                    <a:ext cx="438156" cy="255591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</p:grpSp>
            <p:sp>
              <p:nvSpPr>
                <p:cNvPr id="137" name="Rectangle 136"/>
                <p:cNvSpPr/>
                <p:nvPr/>
              </p:nvSpPr>
              <p:spPr bwMode="auto">
                <a:xfrm>
                  <a:off x="4423800" y="1669524"/>
                  <a:ext cx="41685" cy="253852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8" name="Rectangle 137"/>
                <p:cNvSpPr/>
                <p:nvPr/>
              </p:nvSpPr>
              <p:spPr bwMode="auto">
                <a:xfrm>
                  <a:off x="4715027" y="1690335"/>
                  <a:ext cx="41685" cy="212226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</p:grpSp>
        </p:grpSp>
        <p:grpSp>
          <p:nvGrpSpPr>
            <p:cNvPr id="10" name="Group 186"/>
            <p:cNvGrpSpPr/>
            <p:nvPr/>
          </p:nvGrpSpPr>
          <p:grpSpPr>
            <a:xfrm>
              <a:off x="4313187" y="2844792"/>
              <a:ext cx="554139" cy="1138347"/>
              <a:chOff x="4316409" y="1530324"/>
              <a:chExt cx="554139" cy="1138347"/>
            </a:xfrm>
          </p:grpSpPr>
          <p:grpSp>
            <p:nvGrpSpPr>
              <p:cNvPr id="11" name="Group 132"/>
              <p:cNvGrpSpPr/>
              <p:nvPr/>
            </p:nvGrpSpPr>
            <p:grpSpPr>
              <a:xfrm>
                <a:off x="4316409" y="1530324"/>
                <a:ext cx="554139" cy="554139"/>
                <a:chOff x="4207406" y="1523880"/>
                <a:chExt cx="765700" cy="765700"/>
              </a:xfrm>
            </p:grpSpPr>
            <p:sp>
              <p:nvSpPr>
                <p:cNvPr id="196" name="Oval 195"/>
                <p:cNvSpPr/>
                <p:nvPr/>
              </p:nvSpPr>
              <p:spPr bwMode="auto">
                <a:xfrm>
                  <a:off x="4207406" y="1523880"/>
                  <a:ext cx="765700" cy="76570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grpSp>
              <p:nvGrpSpPr>
                <p:cNvPr id="12" name="Group 88"/>
                <p:cNvGrpSpPr/>
                <p:nvPr/>
              </p:nvGrpSpPr>
              <p:grpSpPr>
                <a:xfrm>
                  <a:off x="4513430" y="2023250"/>
                  <a:ext cx="153651" cy="166456"/>
                  <a:chOff x="6981858" y="2187558"/>
                  <a:chExt cx="438156" cy="474669"/>
                </a:xfrm>
              </p:grpSpPr>
              <p:sp>
                <p:nvSpPr>
                  <p:cNvPr id="200" name="Oval 199"/>
                  <p:cNvSpPr/>
                  <p:nvPr/>
                </p:nvSpPr>
                <p:spPr bwMode="auto">
                  <a:xfrm>
                    <a:off x="6981858" y="2187558"/>
                    <a:ext cx="438156" cy="43815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  <p:sp>
                <p:nvSpPr>
                  <p:cNvPr id="201" name="Rectangle 200"/>
                  <p:cNvSpPr/>
                  <p:nvPr/>
                </p:nvSpPr>
                <p:spPr bwMode="auto">
                  <a:xfrm>
                    <a:off x="6981858" y="2406636"/>
                    <a:ext cx="438156" cy="255591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</p:grpSp>
            <p:sp>
              <p:nvSpPr>
                <p:cNvPr id="198" name="Rectangle 197"/>
                <p:cNvSpPr/>
                <p:nvPr/>
              </p:nvSpPr>
              <p:spPr bwMode="auto">
                <a:xfrm>
                  <a:off x="4423800" y="1669524"/>
                  <a:ext cx="41685" cy="253852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99" name="Rectangle 198"/>
                <p:cNvSpPr/>
                <p:nvPr/>
              </p:nvSpPr>
              <p:spPr bwMode="auto">
                <a:xfrm>
                  <a:off x="4715027" y="1690335"/>
                  <a:ext cx="41685" cy="212226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</p:grpSp>
          <p:grpSp>
            <p:nvGrpSpPr>
              <p:cNvPr id="13" name="Group 133"/>
              <p:cNvGrpSpPr/>
              <p:nvPr/>
            </p:nvGrpSpPr>
            <p:grpSpPr>
              <a:xfrm>
                <a:off x="4316409" y="2114532"/>
                <a:ext cx="554139" cy="554139"/>
                <a:chOff x="4207406" y="1523880"/>
                <a:chExt cx="765700" cy="765700"/>
              </a:xfrm>
            </p:grpSpPr>
            <p:sp>
              <p:nvSpPr>
                <p:cNvPr id="190" name="Oval 189"/>
                <p:cNvSpPr/>
                <p:nvPr/>
              </p:nvSpPr>
              <p:spPr bwMode="auto">
                <a:xfrm>
                  <a:off x="4207406" y="1523880"/>
                  <a:ext cx="765700" cy="76570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grpSp>
              <p:nvGrpSpPr>
                <p:cNvPr id="14" name="Group 88"/>
                <p:cNvGrpSpPr/>
                <p:nvPr/>
              </p:nvGrpSpPr>
              <p:grpSpPr>
                <a:xfrm>
                  <a:off x="4513430" y="2023250"/>
                  <a:ext cx="153651" cy="166456"/>
                  <a:chOff x="6981858" y="2187558"/>
                  <a:chExt cx="438156" cy="474669"/>
                </a:xfrm>
              </p:grpSpPr>
              <p:sp>
                <p:nvSpPr>
                  <p:cNvPr id="194" name="Oval 193"/>
                  <p:cNvSpPr/>
                  <p:nvPr/>
                </p:nvSpPr>
                <p:spPr bwMode="auto">
                  <a:xfrm>
                    <a:off x="6981858" y="2187558"/>
                    <a:ext cx="438156" cy="43815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  <p:sp>
                <p:nvSpPr>
                  <p:cNvPr id="195" name="Rectangle 194"/>
                  <p:cNvSpPr/>
                  <p:nvPr/>
                </p:nvSpPr>
                <p:spPr bwMode="auto">
                  <a:xfrm>
                    <a:off x="6981858" y="2406636"/>
                    <a:ext cx="438156" cy="255591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</p:grpSp>
            <p:sp>
              <p:nvSpPr>
                <p:cNvPr id="192" name="Rectangle 191"/>
                <p:cNvSpPr/>
                <p:nvPr/>
              </p:nvSpPr>
              <p:spPr bwMode="auto">
                <a:xfrm>
                  <a:off x="4423800" y="1669524"/>
                  <a:ext cx="41685" cy="253852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93" name="Rectangle 192"/>
                <p:cNvSpPr/>
                <p:nvPr/>
              </p:nvSpPr>
              <p:spPr bwMode="auto">
                <a:xfrm>
                  <a:off x="4715027" y="1690335"/>
                  <a:ext cx="41685" cy="212226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</p:grpSp>
        </p:grpSp>
        <p:grpSp>
          <p:nvGrpSpPr>
            <p:cNvPr id="15" name="Group 201"/>
            <p:cNvGrpSpPr/>
            <p:nvPr/>
          </p:nvGrpSpPr>
          <p:grpSpPr>
            <a:xfrm>
              <a:off x="4313187" y="4159260"/>
              <a:ext cx="554139" cy="1138347"/>
              <a:chOff x="4316409" y="1530324"/>
              <a:chExt cx="554139" cy="1138347"/>
            </a:xfrm>
          </p:grpSpPr>
          <p:grpSp>
            <p:nvGrpSpPr>
              <p:cNvPr id="16" name="Group 132"/>
              <p:cNvGrpSpPr/>
              <p:nvPr/>
            </p:nvGrpSpPr>
            <p:grpSpPr>
              <a:xfrm>
                <a:off x="4316409" y="1530324"/>
                <a:ext cx="554139" cy="554139"/>
                <a:chOff x="4207406" y="1523880"/>
                <a:chExt cx="765700" cy="765700"/>
              </a:xfrm>
            </p:grpSpPr>
            <p:sp>
              <p:nvSpPr>
                <p:cNvPr id="211" name="Oval 210"/>
                <p:cNvSpPr/>
                <p:nvPr/>
              </p:nvSpPr>
              <p:spPr bwMode="auto">
                <a:xfrm>
                  <a:off x="4207406" y="1523880"/>
                  <a:ext cx="765700" cy="76570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grpSp>
              <p:nvGrpSpPr>
                <p:cNvPr id="17" name="Group 88"/>
                <p:cNvGrpSpPr/>
                <p:nvPr/>
              </p:nvGrpSpPr>
              <p:grpSpPr>
                <a:xfrm>
                  <a:off x="4513430" y="2023250"/>
                  <a:ext cx="153651" cy="166456"/>
                  <a:chOff x="6981858" y="2187558"/>
                  <a:chExt cx="438156" cy="474669"/>
                </a:xfrm>
              </p:grpSpPr>
              <p:sp>
                <p:nvSpPr>
                  <p:cNvPr id="215" name="Oval 214"/>
                  <p:cNvSpPr/>
                  <p:nvPr/>
                </p:nvSpPr>
                <p:spPr bwMode="auto">
                  <a:xfrm>
                    <a:off x="6981858" y="2187558"/>
                    <a:ext cx="438156" cy="43815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  <p:sp>
                <p:nvSpPr>
                  <p:cNvPr id="216" name="Rectangle 215"/>
                  <p:cNvSpPr/>
                  <p:nvPr/>
                </p:nvSpPr>
                <p:spPr bwMode="auto">
                  <a:xfrm>
                    <a:off x="6981858" y="2406636"/>
                    <a:ext cx="438156" cy="255591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</p:grpSp>
            <p:sp>
              <p:nvSpPr>
                <p:cNvPr id="213" name="Rectangle 212"/>
                <p:cNvSpPr/>
                <p:nvPr/>
              </p:nvSpPr>
              <p:spPr bwMode="auto">
                <a:xfrm>
                  <a:off x="4423800" y="1669524"/>
                  <a:ext cx="41685" cy="253852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214" name="Rectangle 213"/>
                <p:cNvSpPr/>
                <p:nvPr/>
              </p:nvSpPr>
              <p:spPr bwMode="auto">
                <a:xfrm>
                  <a:off x="4715027" y="1690335"/>
                  <a:ext cx="41685" cy="212226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</p:grpSp>
          <p:grpSp>
            <p:nvGrpSpPr>
              <p:cNvPr id="18" name="Group 133"/>
              <p:cNvGrpSpPr/>
              <p:nvPr/>
            </p:nvGrpSpPr>
            <p:grpSpPr>
              <a:xfrm>
                <a:off x="4316409" y="2114532"/>
                <a:ext cx="554139" cy="554139"/>
                <a:chOff x="4207406" y="1523880"/>
                <a:chExt cx="765700" cy="765700"/>
              </a:xfrm>
            </p:grpSpPr>
            <p:sp>
              <p:nvSpPr>
                <p:cNvPr id="205" name="Oval 204"/>
                <p:cNvSpPr/>
                <p:nvPr/>
              </p:nvSpPr>
              <p:spPr bwMode="auto">
                <a:xfrm>
                  <a:off x="4207406" y="1523880"/>
                  <a:ext cx="765700" cy="76570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grpSp>
              <p:nvGrpSpPr>
                <p:cNvPr id="19" name="Group 88"/>
                <p:cNvGrpSpPr/>
                <p:nvPr/>
              </p:nvGrpSpPr>
              <p:grpSpPr>
                <a:xfrm>
                  <a:off x="4513430" y="2023250"/>
                  <a:ext cx="153651" cy="166456"/>
                  <a:chOff x="6981858" y="2187558"/>
                  <a:chExt cx="438156" cy="474669"/>
                </a:xfrm>
              </p:grpSpPr>
              <p:sp>
                <p:nvSpPr>
                  <p:cNvPr id="209" name="Oval 208"/>
                  <p:cNvSpPr/>
                  <p:nvPr/>
                </p:nvSpPr>
                <p:spPr bwMode="auto">
                  <a:xfrm>
                    <a:off x="6981858" y="2187558"/>
                    <a:ext cx="438156" cy="43815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 bwMode="auto">
                  <a:xfrm>
                    <a:off x="6981858" y="2406636"/>
                    <a:ext cx="438156" cy="255591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</p:grpSp>
            <p:sp>
              <p:nvSpPr>
                <p:cNvPr id="207" name="Rectangle 206"/>
                <p:cNvSpPr/>
                <p:nvPr/>
              </p:nvSpPr>
              <p:spPr bwMode="auto">
                <a:xfrm>
                  <a:off x="4423800" y="1669524"/>
                  <a:ext cx="41685" cy="253852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208" name="Rectangle 207"/>
                <p:cNvSpPr/>
                <p:nvPr/>
              </p:nvSpPr>
              <p:spPr bwMode="auto">
                <a:xfrm>
                  <a:off x="4715027" y="1690335"/>
                  <a:ext cx="41685" cy="212226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</p:grpSp>
        </p:grpSp>
        <p:grpSp>
          <p:nvGrpSpPr>
            <p:cNvPr id="20" name="Group 216"/>
            <p:cNvGrpSpPr/>
            <p:nvPr/>
          </p:nvGrpSpPr>
          <p:grpSpPr>
            <a:xfrm>
              <a:off x="4313187" y="5473728"/>
              <a:ext cx="554139" cy="1138347"/>
              <a:chOff x="4316409" y="1530324"/>
              <a:chExt cx="554139" cy="1138347"/>
            </a:xfrm>
          </p:grpSpPr>
          <p:grpSp>
            <p:nvGrpSpPr>
              <p:cNvPr id="21" name="Group 132"/>
              <p:cNvGrpSpPr/>
              <p:nvPr/>
            </p:nvGrpSpPr>
            <p:grpSpPr>
              <a:xfrm>
                <a:off x="4316409" y="1530324"/>
                <a:ext cx="554139" cy="554139"/>
                <a:chOff x="4207406" y="1523880"/>
                <a:chExt cx="765700" cy="765700"/>
              </a:xfrm>
            </p:grpSpPr>
            <p:sp>
              <p:nvSpPr>
                <p:cNvPr id="226" name="Oval 225"/>
                <p:cNvSpPr/>
                <p:nvPr/>
              </p:nvSpPr>
              <p:spPr bwMode="auto">
                <a:xfrm>
                  <a:off x="4207406" y="1523880"/>
                  <a:ext cx="765700" cy="76570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grpSp>
              <p:nvGrpSpPr>
                <p:cNvPr id="22" name="Group 88"/>
                <p:cNvGrpSpPr/>
                <p:nvPr/>
              </p:nvGrpSpPr>
              <p:grpSpPr>
                <a:xfrm>
                  <a:off x="4513430" y="2023250"/>
                  <a:ext cx="153651" cy="166456"/>
                  <a:chOff x="6981858" y="2187558"/>
                  <a:chExt cx="438156" cy="474669"/>
                </a:xfrm>
              </p:grpSpPr>
              <p:sp>
                <p:nvSpPr>
                  <p:cNvPr id="230" name="Oval 229"/>
                  <p:cNvSpPr/>
                  <p:nvPr/>
                </p:nvSpPr>
                <p:spPr bwMode="auto">
                  <a:xfrm>
                    <a:off x="6981858" y="2187558"/>
                    <a:ext cx="438156" cy="43815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  <p:sp>
                <p:nvSpPr>
                  <p:cNvPr id="231" name="Rectangle 230"/>
                  <p:cNvSpPr/>
                  <p:nvPr/>
                </p:nvSpPr>
                <p:spPr bwMode="auto">
                  <a:xfrm>
                    <a:off x="6981858" y="2406636"/>
                    <a:ext cx="438156" cy="255591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</p:grpSp>
            <p:sp>
              <p:nvSpPr>
                <p:cNvPr id="228" name="Rectangle 227"/>
                <p:cNvSpPr/>
                <p:nvPr/>
              </p:nvSpPr>
              <p:spPr bwMode="auto">
                <a:xfrm>
                  <a:off x="4423800" y="1669524"/>
                  <a:ext cx="41685" cy="253852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229" name="Rectangle 228"/>
                <p:cNvSpPr/>
                <p:nvPr/>
              </p:nvSpPr>
              <p:spPr bwMode="auto">
                <a:xfrm>
                  <a:off x="4715027" y="1690335"/>
                  <a:ext cx="41685" cy="212226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</p:grpSp>
          <p:grpSp>
            <p:nvGrpSpPr>
              <p:cNvPr id="23" name="Group 133"/>
              <p:cNvGrpSpPr/>
              <p:nvPr/>
            </p:nvGrpSpPr>
            <p:grpSpPr>
              <a:xfrm>
                <a:off x="4316409" y="2114532"/>
                <a:ext cx="554139" cy="554139"/>
                <a:chOff x="4207406" y="1523880"/>
                <a:chExt cx="765700" cy="765700"/>
              </a:xfrm>
            </p:grpSpPr>
            <p:sp>
              <p:nvSpPr>
                <p:cNvPr id="220" name="Oval 219"/>
                <p:cNvSpPr/>
                <p:nvPr/>
              </p:nvSpPr>
              <p:spPr bwMode="auto">
                <a:xfrm>
                  <a:off x="4207406" y="1523880"/>
                  <a:ext cx="765700" cy="76570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grpSp>
              <p:nvGrpSpPr>
                <p:cNvPr id="24" name="Group 88"/>
                <p:cNvGrpSpPr/>
                <p:nvPr/>
              </p:nvGrpSpPr>
              <p:grpSpPr>
                <a:xfrm>
                  <a:off x="4513430" y="2023250"/>
                  <a:ext cx="153651" cy="166456"/>
                  <a:chOff x="6981858" y="2187558"/>
                  <a:chExt cx="438156" cy="474669"/>
                </a:xfrm>
              </p:grpSpPr>
              <p:sp>
                <p:nvSpPr>
                  <p:cNvPr id="224" name="Oval 223"/>
                  <p:cNvSpPr/>
                  <p:nvPr/>
                </p:nvSpPr>
                <p:spPr bwMode="auto">
                  <a:xfrm>
                    <a:off x="6981858" y="2187558"/>
                    <a:ext cx="438156" cy="43815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  <p:sp>
                <p:nvSpPr>
                  <p:cNvPr id="225" name="Rectangle 224"/>
                  <p:cNvSpPr/>
                  <p:nvPr/>
                </p:nvSpPr>
                <p:spPr bwMode="auto">
                  <a:xfrm>
                    <a:off x="6981858" y="2406636"/>
                    <a:ext cx="438156" cy="255591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</p:grpSp>
            <p:sp>
              <p:nvSpPr>
                <p:cNvPr id="222" name="Rectangle 221"/>
                <p:cNvSpPr/>
                <p:nvPr/>
              </p:nvSpPr>
              <p:spPr bwMode="auto">
                <a:xfrm>
                  <a:off x="4423800" y="1669524"/>
                  <a:ext cx="41685" cy="253852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223" name="Rectangle 222"/>
                <p:cNvSpPr/>
                <p:nvPr/>
              </p:nvSpPr>
              <p:spPr bwMode="auto">
                <a:xfrm>
                  <a:off x="4715027" y="1690335"/>
                  <a:ext cx="41685" cy="212226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</p:grpSp>
        </p:grpSp>
      </p:grpSp>
      <p:pic>
        <p:nvPicPr>
          <p:cNvPr id="242" name="Picture 241" descr="conduit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75" y="1092168"/>
            <a:ext cx="2701962" cy="2257194"/>
          </a:xfrm>
          <a:prstGeom prst="rect">
            <a:avLst/>
          </a:prstGeom>
        </p:spPr>
      </p:pic>
      <p:cxnSp>
        <p:nvCxnSpPr>
          <p:cNvPr id="244" name="Straight Connector 243"/>
          <p:cNvCxnSpPr/>
          <p:nvPr/>
        </p:nvCxnSpPr>
        <p:spPr bwMode="auto">
          <a:xfrm>
            <a:off x="0" y="1384272"/>
            <a:ext cx="2709837" cy="109539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6" name="Straight Connector 245"/>
          <p:cNvCxnSpPr/>
          <p:nvPr/>
        </p:nvCxnSpPr>
        <p:spPr bwMode="auto">
          <a:xfrm>
            <a:off x="0" y="1749402"/>
            <a:ext cx="2709837" cy="365130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8" name="Straight Connector 247"/>
          <p:cNvCxnSpPr>
            <a:endCxn id="242" idx="1"/>
          </p:cNvCxnSpPr>
          <p:nvPr/>
        </p:nvCxnSpPr>
        <p:spPr bwMode="auto">
          <a:xfrm rot="10800000">
            <a:off x="7875" y="2220765"/>
            <a:ext cx="2701962" cy="441462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0" name="Straight Connector 249"/>
          <p:cNvCxnSpPr/>
          <p:nvPr/>
        </p:nvCxnSpPr>
        <p:spPr bwMode="auto">
          <a:xfrm>
            <a:off x="0" y="2589201"/>
            <a:ext cx="2636811" cy="693747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6" name="Straight Connector 255"/>
          <p:cNvCxnSpPr/>
          <p:nvPr/>
        </p:nvCxnSpPr>
        <p:spPr bwMode="auto">
          <a:xfrm rot="5400000" flipH="1" flipV="1">
            <a:off x="-941462" y="2589203"/>
            <a:ext cx="2336833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1" name="Straight Connector 260"/>
          <p:cNvCxnSpPr/>
          <p:nvPr/>
        </p:nvCxnSpPr>
        <p:spPr bwMode="auto">
          <a:xfrm rot="5400000" flipH="1" flipV="1">
            <a:off x="-704128" y="2863050"/>
            <a:ext cx="2154268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7" name="Straight Connector 266"/>
          <p:cNvCxnSpPr/>
          <p:nvPr/>
        </p:nvCxnSpPr>
        <p:spPr bwMode="auto">
          <a:xfrm rot="5400000">
            <a:off x="-302485" y="3118640"/>
            <a:ext cx="1643087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0" name="Straight Connector 269"/>
          <p:cNvCxnSpPr/>
          <p:nvPr/>
        </p:nvCxnSpPr>
        <p:spPr bwMode="auto">
          <a:xfrm rot="5400000" flipH="1" flipV="1">
            <a:off x="135671" y="3301205"/>
            <a:ext cx="1058877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2" name="Trapezoid 251"/>
          <p:cNvSpPr/>
          <p:nvPr/>
        </p:nvSpPr>
        <p:spPr bwMode="auto">
          <a:xfrm rot="10800000">
            <a:off x="153928" y="3735423"/>
            <a:ext cx="584208" cy="423837"/>
          </a:xfrm>
          <a:prstGeom prst="trapezoid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cxnSp>
        <p:nvCxnSpPr>
          <p:cNvPr id="84" name="Straight Connector 83"/>
          <p:cNvCxnSpPr/>
          <p:nvPr/>
        </p:nvCxnSpPr>
        <p:spPr bwMode="auto">
          <a:xfrm flipV="1">
            <a:off x="562603" y="4331433"/>
            <a:ext cx="2037695" cy="1039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Straight Connector 84"/>
          <p:cNvCxnSpPr/>
          <p:nvPr/>
        </p:nvCxnSpPr>
        <p:spPr bwMode="auto">
          <a:xfrm flipV="1">
            <a:off x="555570" y="4414851"/>
            <a:ext cx="2037695" cy="1039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/>
          <p:cNvCxnSpPr/>
          <p:nvPr/>
        </p:nvCxnSpPr>
        <p:spPr bwMode="auto">
          <a:xfrm flipV="1">
            <a:off x="555570" y="4806102"/>
            <a:ext cx="2037695" cy="1039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/>
          <p:cNvCxnSpPr/>
          <p:nvPr/>
        </p:nvCxnSpPr>
        <p:spPr bwMode="auto">
          <a:xfrm flipV="1">
            <a:off x="555570" y="4889520"/>
            <a:ext cx="2037695" cy="1039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3" name="Straight Connector 92"/>
          <p:cNvCxnSpPr/>
          <p:nvPr/>
        </p:nvCxnSpPr>
        <p:spPr bwMode="auto">
          <a:xfrm flipV="1">
            <a:off x="562603" y="5244258"/>
            <a:ext cx="2037695" cy="1039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4" name="Straight Connector 93"/>
          <p:cNvCxnSpPr/>
          <p:nvPr/>
        </p:nvCxnSpPr>
        <p:spPr bwMode="auto">
          <a:xfrm flipV="1">
            <a:off x="555570" y="5327676"/>
            <a:ext cx="2037695" cy="1039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Straight Connector 94"/>
          <p:cNvCxnSpPr/>
          <p:nvPr/>
        </p:nvCxnSpPr>
        <p:spPr bwMode="auto">
          <a:xfrm flipV="1">
            <a:off x="562603" y="5718927"/>
            <a:ext cx="2037695" cy="1039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6" name="Straight Connector 95"/>
          <p:cNvCxnSpPr/>
          <p:nvPr/>
        </p:nvCxnSpPr>
        <p:spPr bwMode="auto">
          <a:xfrm flipV="1">
            <a:off x="555570" y="5802345"/>
            <a:ext cx="2037695" cy="1039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6253549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107</a:t>
            </a:fld>
            <a:endParaRPr lang="en-US" dirty="0"/>
          </a:p>
        </p:txBody>
      </p:sp>
      <p:pic>
        <p:nvPicPr>
          <p:cNvPr id="6" name="Picture 5" descr="rac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1161" y="3392487"/>
            <a:ext cx="2229213" cy="2592423"/>
          </a:xfrm>
          <a:prstGeom prst="rect">
            <a:avLst/>
          </a:prstGeom>
        </p:spPr>
      </p:pic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dirty="0" smtClean="0"/>
              <a:t>Feasible topology example: Serpentine</a:t>
            </a:r>
            <a:endParaRPr lang="en-US" dirty="0"/>
          </a:p>
        </p:txBody>
      </p:sp>
      <p:grpSp>
        <p:nvGrpSpPr>
          <p:cNvPr id="232" name="Group 231"/>
          <p:cNvGrpSpPr/>
          <p:nvPr/>
        </p:nvGrpSpPr>
        <p:grpSpPr>
          <a:xfrm>
            <a:off x="263466" y="4154964"/>
            <a:ext cx="401643" cy="1866459"/>
            <a:chOff x="4024304" y="1457298"/>
            <a:chExt cx="1131904" cy="5260028"/>
          </a:xfrm>
        </p:grpSpPr>
        <p:sp>
          <p:nvSpPr>
            <p:cNvPr id="80" name="Rectangle 79"/>
            <p:cNvSpPr/>
            <p:nvPr/>
          </p:nvSpPr>
          <p:spPr bwMode="auto">
            <a:xfrm>
              <a:off x="4024304" y="1457298"/>
              <a:ext cx="1131904" cy="5260028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141" name="Group 140"/>
            <p:cNvGrpSpPr/>
            <p:nvPr/>
          </p:nvGrpSpPr>
          <p:grpSpPr>
            <a:xfrm>
              <a:off x="4313187" y="1530324"/>
              <a:ext cx="554139" cy="1138347"/>
              <a:chOff x="4316409" y="1530324"/>
              <a:chExt cx="554139" cy="1138347"/>
            </a:xfrm>
          </p:grpSpPr>
          <p:grpSp>
            <p:nvGrpSpPr>
              <p:cNvPr id="133" name="Group 132"/>
              <p:cNvGrpSpPr/>
              <p:nvPr/>
            </p:nvGrpSpPr>
            <p:grpSpPr>
              <a:xfrm>
                <a:off x="4316409" y="1530324"/>
                <a:ext cx="554139" cy="554139"/>
                <a:chOff x="4207406" y="1523880"/>
                <a:chExt cx="765700" cy="765700"/>
              </a:xfrm>
            </p:grpSpPr>
            <p:sp>
              <p:nvSpPr>
                <p:cNvPr id="81" name="Oval 80"/>
                <p:cNvSpPr/>
                <p:nvPr/>
              </p:nvSpPr>
              <p:spPr bwMode="auto">
                <a:xfrm>
                  <a:off x="4207406" y="1523880"/>
                  <a:ext cx="765700" cy="76570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grpSp>
              <p:nvGrpSpPr>
                <p:cNvPr id="89" name="Group 88"/>
                <p:cNvGrpSpPr/>
                <p:nvPr/>
              </p:nvGrpSpPr>
              <p:grpSpPr>
                <a:xfrm>
                  <a:off x="4513430" y="2023250"/>
                  <a:ext cx="153651" cy="166456"/>
                  <a:chOff x="6981858" y="2187558"/>
                  <a:chExt cx="438156" cy="474669"/>
                </a:xfrm>
              </p:grpSpPr>
              <p:sp>
                <p:nvSpPr>
                  <p:cNvPr id="87" name="Oval 86"/>
                  <p:cNvSpPr/>
                  <p:nvPr/>
                </p:nvSpPr>
                <p:spPr bwMode="auto">
                  <a:xfrm>
                    <a:off x="6981858" y="2187558"/>
                    <a:ext cx="438156" cy="43815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  <p:sp>
                <p:nvSpPr>
                  <p:cNvPr id="88" name="Rectangle 87"/>
                  <p:cNvSpPr/>
                  <p:nvPr/>
                </p:nvSpPr>
                <p:spPr bwMode="auto">
                  <a:xfrm>
                    <a:off x="6981858" y="2406636"/>
                    <a:ext cx="438156" cy="255591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</p:grpSp>
            <p:sp>
              <p:nvSpPr>
                <p:cNvPr id="90" name="Rectangle 89"/>
                <p:cNvSpPr/>
                <p:nvPr/>
              </p:nvSpPr>
              <p:spPr bwMode="auto">
                <a:xfrm>
                  <a:off x="4423800" y="1669524"/>
                  <a:ext cx="41685" cy="253852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1" name="Rectangle 90"/>
                <p:cNvSpPr/>
                <p:nvPr/>
              </p:nvSpPr>
              <p:spPr bwMode="auto">
                <a:xfrm>
                  <a:off x="4715027" y="1690335"/>
                  <a:ext cx="41685" cy="212226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</p:grpSp>
          <p:grpSp>
            <p:nvGrpSpPr>
              <p:cNvPr id="134" name="Group 133"/>
              <p:cNvGrpSpPr/>
              <p:nvPr/>
            </p:nvGrpSpPr>
            <p:grpSpPr>
              <a:xfrm>
                <a:off x="4316409" y="2114532"/>
                <a:ext cx="554139" cy="554139"/>
                <a:chOff x="4207406" y="1523880"/>
                <a:chExt cx="765700" cy="765700"/>
              </a:xfrm>
            </p:grpSpPr>
            <p:sp>
              <p:nvSpPr>
                <p:cNvPr id="135" name="Oval 134"/>
                <p:cNvSpPr/>
                <p:nvPr/>
              </p:nvSpPr>
              <p:spPr bwMode="auto">
                <a:xfrm>
                  <a:off x="4207406" y="1523880"/>
                  <a:ext cx="765700" cy="76570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grpSp>
              <p:nvGrpSpPr>
                <p:cNvPr id="136" name="Group 88"/>
                <p:cNvGrpSpPr/>
                <p:nvPr/>
              </p:nvGrpSpPr>
              <p:grpSpPr>
                <a:xfrm>
                  <a:off x="4513430" y="2023250"/>
                  <a:ext cx="153651" cy="166456"/>
                  <a:chOff x="6981858" y="2187558"/>
                  <a:chExt cx="438156" cy="474669"/>
                </a:xfrm>
              </p:grpSpPr>
              <p:sp>
                <p:nvSpPr>
                  <p:cNvPr id="139" name="Oval 138"/>
                  <p:cNvSpPr/>
                  <p:nvPr/>
                </p:nvSpPr>
                <p:spPr bwMode="auto">
                  <a:xfrm>
                    <a:off x="6981858" y="2187558"/>
                    <a:ext cx="438156" cy="43815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  <p:sp>
                <p:nvSpPr>
                  <p:cNvPr id="140" name="Rectangle 139"/>
                  <p:cNvSpPr/>
                  <p:nvPr/>
                </p:nvSpPr>
                <p:spPr bwMode="auto">
                  <a:xfrm>
                    <a:off x="6981858" y="2406636"/>
                    <a:ext cx="438156" cy="255591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</p:grpSp>
            <p:sp>
              <p:nvSpPr>
                <p:cNvPr id="137" name="Rectangle 136"/>
                <p:cNvSpPr/>
                <p:nvPr/>
              </p:nvSpPr>
              <p:spPr bwMode="auto">
                <a:xfrm>
                  <a:off x="4423800" y="1669524"/>
                  <a:ext cx="41685" cy="253852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8" name="Rectangle 137"/>
                <p:cNvSpPr/>
                <p:nvPr/>
              </p:nvSpPr>
              <p:spPr bwMode="auto">
                <a:xfrm>
                  <a:off x="4715027" y="1690335"/>
                  <a:ext cx="41685" cy="212226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</p:grpSp>
        </p:grpSp>
        <p:grpSp>
          <p:nvGrpSpPr>
            <p:cNvPr id="187" name="Group 186"/>
            <p:cNvGrpSpPr/>
            <p:nvPr/>
          </p:nvGrpSpPr>
          <p:grpSpPr>
            <a:xfrm>
              <a:off x="4313187" y="2844792"/>
              <a:ext cx="554139" cy="1138347"/>
              <a:chOff x="4316409" y="1530324"/>
              <a:chExt cx="554139" cy="1138347"/>
            </a:xfrm>
          </p:grpSpPr>
          <p:grpSp>
            <p:nvGrpSpPr>
              <p:cNvPr id="188" name="Group 132"/>
              <p:cNvGrpSpPr/>
              <p:nvPr/>
            </p:nvGrpSpPr>
            <p:grpSpPr>
              <a:xfrm>
                <a:off x="4316409" y="1530324"/>
                <a:ext cx="554139" cy="554139"/>
                <a:chOff x="4207406" y="1523880"/>
                <a:chExt cx="765700" cy="765700"/>
              </a:xfrm>
            </p:grpSpPr>
            <p:sp>
              <p:nvSpPr>
                <p:cNvPr id="196" name="Oval 195"/>
                <p:cNvSpPr/>
                <p:nvPr/>
              </p:nvSpPr>
              <p:spPr bwMode="auto">
                <a:xfrm>
                  <a:off x="4207406" y="1523880"/>
                  <a:ext cx="765700" cy="76570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grpSp>
              <p:nvGrpSpPr>
                <p:cNvPr id="197" name="Group 88"/>
                <p:cNvGrpSpPr/>
                <p:nvPr/>
              </p:nvGrpSpPr>
              <p:grpSpPr>
                <a:xfrm>
                  <a:off x="4513430" y="2023250"/>
                  <a:ext cx="153651" cy="166456"/>
                  <a:chOff x="6981858" y="2187558"/>
                  <a:chExt cx="438156" cy="474669"/>
                </a:xfrm>
              </p:grpSpPr>
              <p:sp>
                <p:nvSpPr>
                  <p:cNvPr id="200" name="Oval 199"/>
                  <p:cNvSpPr/>
                  <p:nvPr/>
                </p:nvSpPr>
                <p:spPr bwMode="auto">
                  <a:xfrm>
                    <a:off x="6981858" y="2187558"/>
                    <a:ext cx="438156" cy="43815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  <p:sp>
                <p:nvSpPr>
                  <p:cNvPr id="201" name="Rectangle 200"/>
                  <p:cNvSpPr/>
                  <p:nvPr/>
                </p:nvSpPr>
                <p:spPr bwMode="auto">
                  <a:xfrm>
                    <a:off x="6981858" y="2406636"/>
                    <a:ext cx="438156" cy="255591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</p:grpSp>
            <p:sp>
              <p:nvSpPr>
                <p:cNvPr id="198" name="Rectangle 197"/>
                <p:cNvSpPr/>
                <p:nvPr/>
              </p:nvSpPr>
              <p:spPr bwMode="auto">
                <a:xfrm>
                  <a:off x="4423800" y="1669524"/>
                  <a:ext cx="41685" cy="253852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99" name="Rectangle 198"/>
                <p:cNvSpPr/>
                <p:nvPr/>
              </p:nvSpPr>
              <p:spPr bwMode="auto">
                <a:xfrm>
                  <a:off x="4715027" y="1690335"/>
                  <a:ext cx="41685" cy="212226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</p:grpSp>
          <p:grpSp>
            <p:nvGrpSpPr>
              <p:cNvPr id="189" name="Group 133"/>
              <p:cNvGrpSpPr/>
              <p:nvPr/>
            </p:nvGrpSpPr>
            <p:grpSpPr>
              <a:xfrm>
                <a:off x="4316409" y="2114532"/>
                <a:ext cx="554139" cy="554139"/>
                <a:chOff x="4207406" y="1523880"/>
                <a:chExt cx="765700" cy="765700"/>
              </a:xfrm>
            </p:grpSpPr>
            <p:sp>
              <p:nvSpPr>
                <p:cNvPr id="190" name="Oval 189"/>
                <p:cNvSpPr/>
                <p:nvPr/>
              </p:nvSpPr>
              <p:spPr bwMode="auto">
                <a:xfrm>
                  <a:off x="4207406" y="1523880"/>
                  <a:ext cx="765700" cy="76570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grpSp>
              <p:nvGrpSpPr>
                <p:cNvPr id="191" name="Group 88"/>
                <p:cNvGrpSpPr/>
                <p:nvPr/>
              </p:nvGrpSpPr>
              <p:grpSpPr>
                <a:xfrm>
                  <a:off x="4513430" y="2023250"/>
                  <a:ext cx="153651" cy="166456"/>
                  <a:chOff x="6981858" y="2187558"/>
                  <a:chExt cx="438156" cy="474669"/>
                </a:xfrm>
              </p:grpSpPr>
              <p:sp>
                <p:nvSpPr>
                  <p:cNvPr id="194" name="Oval 193"/>
                  <p:cNvSpPr/>
                  <p:nvPr/>
                </p:nvSpPr>
                <p:spPr bwMode="auto">
                  <a:xfrm>
                    <a:off x="6981858" y="2187558"/>
                    <a:ext cx="438156" cy="43815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  <p:sp>
                <p:nvSpPr>
                  <p:cNvPr id="195" name="Rectangle 194"/>
                  <p:cNvSpPr/>
                  <p:nvPr/>
                </p:nvSpPr>
                <p:spPr bwMode="auto">
                  <a:xfrm>
                    <a:off x="6981858" y="2406636"/>
                    <a:ext cx="438156" cy="255591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</p:grpSp>
            <p:sp>
              <p:nvSpPr>
                <p:cNvPr id="192" name="Rectangle 191"/>
                <p:cNvSpPr/>
                <p:nvPr/>
              </p:nvSpPr>
              <p:spPr bwMode="auto">
                <a:xfrm>
                  <a:off x="4423800" y="1669524"/>
                  <a:ext cx="41685" cy="253852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93" name="Rectangle 192"/>
                <p:cNvSpPr/>
                <p:nvPr/>
              </p:nvSpPr>
              <p:spPr bwMode="auto">
                <a:xfrm>
                  <a:off x="4715027" y="1690335"/>
                  <a:ext cx="41685" cy="212226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</p:grpSp>
        </p:grpSp>
        <p:grpSp>
          <p:nvGrpSpPr>
            <p:cNvPr id="202" name="Group 201"/>
            <p:cNvGrpSpPr/>
            <p:nvPr/>
          </p:nvGrpSpPr>
          <p:grpSpPr>
            <a:xfrm>
              <a:off x="4313187" y="4159260"/>
              <a:ext cx="554139" cy="1138347"/>
              <a:chOff x="4316409" y="1530324"/>
              <a:chExt cx="554139" cy="1138347"/>
            </a:xfrm>
          </p:grpSpPr>
          <p:grpSp>
            <p:nvGrpSpPr>
              <p:cNvPr id="203" name="Group 132"/>
              <p:cNvGrpSpPr/>
              <p:nvPr/>
            </p:nvGrpSpPr>
            <p:grpSpPr>
              <a:xfrm>
                <a:off x="4316409" y="1530324"/>
                <a:ext cx="554139" cy="554139"/>
                <a:chOff x="4207406" y="1523880"/>
                <a:chExt cx="765700" cy="765700"/>
              </a:xfrm>
            </p:grpSpPr>
            <p:sp>
              <p:nvSpPr>
                <p:cNvPr id="211" name="Oval 210"/>
                <p:cNvSpPr/>
                <p:nvPr/>
              </p:nvSpPr>
              <p:spPr bwMode="auto">
                <a:xfrm>
                  <a:off x="4207406" y="1523880"/>
                  <a:ext cx="765700" cy="76570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grpSp>
              <p:nvGrpSpPr>
                <p:cNvPr id="212" name="Group 88"/>
                <p:cNvGrpSpPr/>
                <p:nvPr/>
              </p:nvGrpSpPr>
              <p:grpSpPr>
                <a:xfrm>
                  <a:off x="4513430" y="2023250"/>
                  <a:ext cx="153651" cy="166456"/>
                  <a:chOff x="6981858" y="2187558"/>
                  <a:chExt cx="438156" cy="474669"/>
                </a:xfrm>
              </p:grpSpPr>
              <p:sp>
                <p:nvSpPr>
                  <p:cNvPr id="215" name="Oval 214"/>
                  <p:cNvSpPr/>
                  <p:nvPr/>
                </p:nvSpPr>
                <p:spPr bwMode="auto">
                  <a:xfrm>
                    <a:off x="6981858" y="2187558"/>
                    <a:ext cx="438156" cy="43815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  <p:sp>
                <p:nvSpPr>
                  <p:cNvPr id="216" name="Rectangle 215"/>
                  <p:cNvSpPr/>
                  <p:nvPr/>
                </p:nvSpPr>
                <p:spPr bwMode="auto">
                  <a:xfrm>
                    <a:off x="6981858" y="2406636"/>
                    <a:ext cx="438156" cy="255591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</p:grpSp>
            <p:sp>
              <p:nvSpPr>
                <p:cNvPr id="213" name="Rectangle 212"/>
                <p:cNvSpPr/>
                <p:nvPr/>
              </p:nvSpPr>
              <p:spPr bwMode="auto">
                <a:xfrm>
                  <a:off x="4423800" y="1669524"/>
                  <a:ext cx="41685" cy="253852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214" name="Rectangle 213"/>
                <p:cNvSpPr/>
                <p:nvPr/>
              </p:nvSpPr>
              <p:spPr bwMode="auto">
                <a:xfrm>
                  <a:off x="4715027" y="1690335"/>
                  <a:ext cx="41685" cy="212226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</p:grpSp>
          <p:grpSp>
            <p:nvGrpSpPr>
              <p:cNvPr id="204" name="Group 133"/>
              <p:cNvGrpSpPr/>
              <p:nvPr/>
            </p:nvGrpSpPr>
            <p:grpSpPr>
              <a:xfrm>
                <a:off x="4316409" y="2114532"/>
                <a:ext cx="554139" cy="554139"/>
                <a:chOff x="4207406" y="1523880"/>
                <a:chExt cx="765700" cy="765700"/>
              </a:xfrm>
            </p:grpSpPr>
            <p:sp>
              <p:nvSpPr>
                <p:cNvPr id="205" name="Oval 204"/>
                <p:cNvSpPr/>
                <p:nvPr/>
              </p:nvSpPr>
              <p:spPr bwMode="auto">
                <a:xfrm>
                  <a:off x="4207406" y="1523880"/>
                  <a:ext cx="765700" cy="76570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grpSp>
              <p:nvGrpSpPr>
                <p:cNvPr id="206" name="Group 88"/>
                <p:cNvGrpSpPr/>
                <p:nvPr/>
              </p:nvGrpSpPr>
              <p:grpSpPr>
                <a:xfrm>
                  <a:off x="4513430" y="2023250"/>
                  <a:ext cx="153651" cy="166456"/>
                  <a:chOff x="6981858" y="2187558"/>
                  <a:chExt cx="438156" cy="474669"/>
                </a:xfrm>
              </p:grpSpPr>
              <p:sp>
                <p:nvSpPr>
                  <p:cNvPr id="209" name="Oval 208"/>
                  <p:cNvSpPr/>
                  <p:nvPr/>
                </p:nvSpPr>
                <p:spPr bwMode="auto">
                  <a:xfrm>
                    <a:off x="6981858" y="2187558"/>
                    <a:ext cx="438156" cy="43815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 bwMode="auto">
                  <a:xfrm>
                    <a:off x="6981858" y="2406636"/>
                    <a:ext cx="438156" cy="255591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</p:grpSp>
            <p:sp>
              <p:nvSpPr>
                <p:cNvPr id="207" name="Rectangle 206"/>
                <p:cNvSpPr/>
                <p:nvPr/>
              </p:nvSpPr>
              <p:spPr bwMode="auto">
                <a:xfrm>
                  <a:off x="4423800" y="1669524"/>
                  <a:ext cx="41685" cy="253852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208" name="Rectangle 207"/>
                <p:cNvSpPr/>
                <p:nvPr/>
              </p:nvSpPr>
              <p:spPr bwMode="auto">
                <a:xfrm>
                  <a:off x="4715027" y="1690335"/>
                  <a:ext cx="41685" cy="212226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</p:grpSp>
        </p:grpSp>
        <p:grpSp>
          <p:nvGrpSpPr>
            <p:cNvPr id="217" name="Group 216"/>
            <p:cNvGrpSpPr/>
            <p:nvPr/>
          </p:nvGrpSpPr>
          <p:grpSpPr>
            <a:xfrm>
              <a:off x="4313187" y="5473728"/>
              <a:ext cx="554139" cy="1138347"/>
              <a:chOff x="4316409" y="1530324"/>
              <a:chExt cx="554139" cy="1138347"/>
            </a:xfrm>
          </p:grpSpPr>
          <p:grpSp>
            <p:nvGrpSpPr>
              <p:cNvPr id="218" name="Group 132"/>
              <p:cNvGrpSpPr/>
              <p:nvPr/>
            </p:nvGrpSpPr>
            <p:grpSpPr>
              <a:xfrm>
                <a:off x="4316409" y="1530324"/>
                <a:ext cx="554139" cy="554139"/>
                <a:chOff x="4207406" y="1523880"/>
                <a:chExt cx="765700" cy="765700"/>
              </a:xfrm>
            </p:grpSpPr>
            <p:sp>
              <p:nvSpPr>
                <p:cNvPr id="226" name="Oval 225"/>
                <p:cNvSpPr/>
                <p:nvPr/>
              </p:nvSpPr>
              <p:spPr bwMode="auto">
                <a:xfrm>
                  <a:off x="4207406" y="1523880"/>
                  <a:ext cx="765700" cy="76570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grpSp>
              <p:nvGrpSpPr>
                <p:cNvPr id="227" name="Group 88"/>
                <p:cNvGrpSpPr/>
                <p:nvPr/>
              </p:nvGrpSpPr>
              <p:grpSpPr>
                <a:xfrm>
                  <a:off x="4513430" y="2023250"/>
                  <a:ext cx="153651" cy="166456"/>
                  <a:chOff x="6981858" y="2187558"/>
                  <a:chExt cx="438156" cy="474669"/>
                </a:xfrm>
              </p:grpSpPr>
              <p:sp>
                <p:nvSpPr>
                  <p:cNvPr id="230" name="Oval 229"/>
                  <p:cNvSpPr/>
                  <p:nvPr/>
                </p:nvSpPr>
                <p:spPr bwMode="auto">
                  <a:xfrm>
                    <a:off x="6981858" y="2187558"/>
                    <a:ext cx="438156" cy="43815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  <p:sp>
                <p:nvSpPr>
                  <p:cNvPr id="231" name="Rectangle 230"/>
                  <p:cNvSpPr/>
                  <p:nvPr/>
                </p:nvSpPr>
                <p:spPr bwMode="auto">
                  <a:xfrm>
                    <a:off x="6981858" y="2406636"/>
                    <a:ext cx="438156" cy="255591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</p:grpSp>
            <p:sp>
              <p:nvSpPr>
                <p:cNvPr id="228" name="Rectangle 227"/>
                <p:cNvSpPr/>
                <p:nvPr/>
              </p:nvSpPr>
              <p:spPr bwMode="auto">
                <a:xfrm>
                  <a:off x="4423800" y="1669524"/>
                  <a:ext cx="41685" cy="253852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229" name="Rectangle 228"/>
                <p:cNvSpPr/>
                <p:nvPr/>
              </p:nvSpPr>
              <p:spPr bwMode="auto">
                <a:xfrm>
                  <a:off x="4715027" y="1690335"/>
                  <a:ext cx="41685" cy="212226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</p:grpSp>
          <p:grpSp>
            <p:nvGrpSpPr>
              <p:cNvPr id="219" name="Group 133"/>
              <p:cNvGrpSpPr/>
              <p:nvPr/>
            </p:nvGrpSpPr>
            <p:grpSpPr>
              <a:xfrm>
                <a:off x="4316409" y="2114532"/>
                <a:ext cx="554139" cy="554139"/>
                <a:chOff x="4207406" y="1523880"/>
                <a:chExt cx="765700" cy="765700"/>
              </a:xfrm>
            </p:grpSpPr>
            <p:sp>
              <p:nvSpPr>
                <p:cNvPr id="220" name="Oval 219"/>
                <p:cNvSpPr/>
                <p:nvPr/>
              </p:nvSpPr>
              <p:spPr bwMode="auto">
                <a:xfrm>
                  <a:off x="4207406" y="1523880"/>
                  <a:ext cx="765700" cy="76570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grpSp>
              <p:nvGrpSpPr>
                <p:cNvPr id="221" name="Group 88"/>
                <p:cNvGrpSpPr/>
                <p:nvPr/>
              </p:nvGrpSpPr>
              <p:grpSpPr>
                <a:xfrm>
                  <a:off x="4513430" y="2023250"/>
                  <a:ext cx="153651" cy="166456"/>
                  <a:chOff x="6981858" y="2187558"/>
                  <a:chExt cx="438156" cy="474669"/>
                </a:xfrm>
              </p:grpSpPr>
              <p:sp>
                <p:nvSpPr>
                  <p:cNvPr id="224" name="Oval 223"/>
                  <p:cNvSpPr/>
                  <p:nvPr/>
                </p:nvSpPr>
                <p:spPr bwMode="auto">
                  <a:xfrm>
                    <a:off x="6981858" y="2187558"/>
                    <a:ext cx="438156" cy="43815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  <p:sp>
                <p:nvSpPr>
                  <p:cNvPr id="225" name="Rectangle 224"/>
                  <p:cNvSpPr/>
                  <p:nvPr/>
                </p:nvSpPr>
                <p:spPr bwMode="auto">
                  <a:xfrm>
                    <a:off x="6981858" y="2406636"/>
                    <a:ext cx="438156" cy="255591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</p:grpSp>
            <p:sp>
              <p:nvSpPr>
                <p:cNvPr id="222" name="Rectangle 221"/>
                <p:cNvSpPr/>
                <p:nvPr/>
              </p:nvSpPr>
              <p:spPr bwMode="auto">
                <a:xfrm>
                  <a:off x="4423800" y="1669524"/>
                  <a:ext cx="41685" cy="253852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223" name="Rectangle 222"/>
                <p:cNvSpPr/>
                <p:nvPr/>
              </p:nvSpPr>
              <p:spPr bwMode="auto">
                <a:xfrm>
                  <a:off x="4715027" y="1690335"/>
                  <a:ext cx="41685" cy="212226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</p:grpSp>
        </p:grpSp>
      </p:grpSp>
      <p:pic>
        <p:nvPicPr>
          <p:cNvPr id="242" name="Picture 241" descr="conduit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75" y="1092168"/>
            <a:ext cx="2701962" cy="2257194"/>
          </a:xfrm>
          <a:prstGeom prst="rect">
            <a:avLst/>
          </a:prstGeom>
        </p:spPr>
      </p:pic>
      <p:cxnSp>
        <p:nvCxnSpPr>
          <p:cNvPr id="244" name="Straight Connector 243"/>
          <p:cNvCxnSpPr/>
          <p:nvPr/>
        </p:nvCxnSpPr>
        <p:spPr bwMode="auto">
          <a:xfrm>
            <a:off x="0" y="1384272"/>
            <a:ext cx="2709837" cy="109539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6" name="Straight Connector 245"/>
          <p:cNvCxnSpPr/>
          <p:nvPr/>
        </p:nvCxnSpPr>
        <p:spPr bwMode="auto">
          <a:xfrm>
            <a:off x="0" y="1749402"/>
            <a:ext cx="2709837" cy="365130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rgbClr val="AE78D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8" name="Straight Connector 247"/>
          <p:cNvCxnSpPr>
            <a:endCxn id="242" idx="1"/>
          </p:cNvCxnSpPr>
          <p:nvPr/>
        </p:nvCxnSpPr>
        <p:spPr bwMode="auto">
          <a:xfrm rot="10800000">
            <a:off x="7875" y="2220765"/>
            <a:ext cx="2701962" cy="441462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0" name="Straight Connector 249"/>
          <p:cNvCxnSpPr/>
          <p:nvPr/>
        </p:nvCxnSpPr>
        <p:spPr bwMode="auto">
          <a:xfrm>
            <a:off x="0" y="2589201"/>
            <a:ext cx="2636811" cy="693747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6" name="Straight Connector 255"/>
          <p:cNvCxnSpPr/>
          <p:nvPr/>
        </p:nvCxnSpPr>
        <p:spPr bwMode="auto">
          <a:xfrm rot="5400000" flipH="1" flipV="1">
            <a:off x="-941462" y="2589203"/>
            <a:ext cx="2336833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1" name="Straight Connector 260"/>
          <p:cNvCxnSpPr/>
          <p:nvPr/>
        </p:nvCxnSpPr>
        <p:spPr bwMode="auto">
          <a:xfrm rot="5400000" flipH="1" flipV="1">
            <a:off x="-704128" y="2863050"/>
            <a:ext cx="2154268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AE78D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7" name="Straight Connector 266"/>
          <p:cNvCxnSpPr/>
          <p:nvPr/>
        </p:nvCxnSpPr>
        <p:spPr bwMode="auto">
          <a:xfrm rot="5400000">
            <a:off x="-302485" y="3118640"/>
            <a:ext cx="1643087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0" name="Straight Connector 269"/>
          <p:cNvCxnSpPr/>
          <p:nvPr/>
        </p:nvCxnSpPr>
        <p:spPr bwMode="auto">
          <a:xfrm rot="5400000" flipH="1" flipV="1">
            <a:off x="135671" y="3301205"/>
            <a:ext cx="1058877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2" name="Trapezoid 251"/>
          <p:cNvSpPr/>
          <p:nvPr/>
        </p:nvSpPr>
        <p:spPr bwMode="auto">
          <a:xfrm rot="10800000">
            <a:off x="153928" y="3735423"/>
            <a:ext cx="584208" cy="423837"/>
          </a:xfrm>
          <a:prstGeom prst="trapezoid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cxnSp>
        <p:nvCxnSpPr>
          <p:cNvPr id="84" name="Straight Connector 83"/>
          <p:cNvCxnSpPr/>
          <p:nvPr/>
        </p:nvCxnSpPr>
        <p:spPr bwMode="auto">
          <a:xfrm flipV="1">
            <a:off x="562603" y="4331433"/>
            <a:ext cx="2037695" cy="1039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Straight Connector 84"/>
          <p:cNvCxnSpPr/>
          <p:nvPr/>
        </p:nvCxnSpPr>
        <p:spPr bwMode="auto">
          <a:xfrm flipV="1">
            <a:off x="555570" y="4414851"/>
            <a:ext cx="2037695" cy="1039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AE78D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/>
          <p:cNvCxnSpPr/>
          <p:nvPr/>
        </p:nvCxnSpPr>
        <p:spPr bwMode="auto">
          <a:xfrm flipV="1">
            <a:off x="555570" y="4806102"/>
            <a:ext cx="2037695" cy="1039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/>
          <p:cNvCxnSpPr/>
          <p:nvPr/>
        </p:nvCxnSpPr>
        <p:spPr bwMode="auto">
          <a:xfrm flipV="1">
            <a:off x="555570" y="4889520"/>
            <a:ext cx="2037695" cy="1039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3" name="Straight Connector 92"/>
          <p:cNvCxnSpPr/>
          <p:nvPr/>
        </p:nvCxnSpPr>
        <p:spPr bwMode="auto">
          <a:xfrm flipV="1">
            <a:off x="562603" y="5244258"/>
            <a:ext cx="2037695" cy="1039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4" name="Straight Connector 93"/>
          <p:cNvCxnSpPr/>
          <p:nvPr/>
        </p:nvCxnSpPr>
        <p:spPr bwMode="auto">
          <a:xfrm flipV="1">
            <a:off x="555570" y="5327676"/>
            <a:ext cx="2037695" cy="1039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Straight Connector 94"/>
          <p:cNvCxnSpPr/>
          <p:nvPr/>
        </p:nvCxnSpPr>
        <p:spPr bwMode="auto">
          <a:xfrm flipV="1">
            <a:off x="562603" y="5718927"/>
            <a:ext cx="2037695" cy="1039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AE78D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6" name="Straight Connector 95"/>
          <p:cNvCxnSpPr/>
          <p:nvPr/>
        </p:nvCxnSpPr>
        <p:spPr bwMode="auto">
          <a:xfrm flipV="1">
            <a:off x="555570" y="5802345"/>
            <a:ext cx="2037695" cy="1039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2238425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108</a:t>
            </a:fld>
            <a:endParaRPr lang="en-US" dirty="0"/>
          </a:p>
        </p:txBody>
      </p:sp>
      <p:pic>
        <p:nvPicPr>
          <p:cNvPr id="6" name="Picture 5" descr="rac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1161" y="3392487"/>
            <a:ext cx="2229213" cy="2592423"/>
          </a:xfrm>
          <a:prstGeom prst="rect">
            <a:avLst/>
          </a:prstGeom>
        </p:spPr>
      </p:pic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dirty="0" smtClean="0"/>
              <a:t>Feasible topology example: Serpentine</a:t>
            </a:r>
            <a:endParaRPr lang="en-US" dirty="0"/>
          </a:p>
        </p:txBody>
      </p:sp>
      <p:grpSp>
        <p:nvGrpSpPr>
          <p:cNvPr id="2" name="Group 231"/>
          <p:cNvGrpSpPr/>
          <p:nvPr/>
        </p:nvGrpSpPr>
        <p:grpSpPr>
          <a:xfrm>
            <a:off x="263466" y="4154964"/>
            <a:ext cx="401643" cy="1866459"/>
            <a:chOff x="4024304" y="1457298"/>
            <a:chExt cx="1131904" cy="5260028"/>
          </a:xfrm>
        </p:grpSpPr>
        <p:sp>
          <p:nvSpPr>
            <p:cNvPr id="80" name="Rectangle 79"/>
            <p:cNvSpPr/>
            <p:nvPr/>
          </p:nvSpPr>
          <p:spPr bwMode="auto">
            <a:xfrm>
              <a:off x="4024304" y="1457298"/>
              <a:ext cx="1131904" cy="5260028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3" name="Group 140"/>
            <p:cNvGrpSpPr/>
            <p:nvPr/>
          </p:nvGrpSpPr>
          <p:grpSpPr>
            <a:xfrm>
              <a:off x="4313187" y="1530324"/>
              <a:ext cx="554139" cy="1138347"/>
              <a:chOff x="4316409" y="1530324"/>
              <a:chExt cx="554139" cy="1138347"/>
            </a:xfrm>
          </p:grpSpPr>
          <p:grpSp>
            <p:nvGrpSpPr>
              <p:cNvPr id="5" name="Group 132"/>
              <p:cNvGrpSpPr/>
              <p:nvPr/>
            </p:nvGrpSpPr>
            <p:grpSpPr>
              <a:xfrm>
                <a:off x="4316409" y="1530324"/>
                <a:ext cx="554139" cy="554139"/>
                <a:chOff x="4207406" y="1523880"/>
                <a:chExt cx="765700" cy="765700"/>
              </a:xfrm>
            </p:grpSpPr>
            <p:sp>
              <p:nvSpPr>
                <p:cNvPr id="81" name="Oval 80"/>
                <p:cNvSpPr/>
                <p:nvPr/>
              </p:nvSpPr>
              <p:spPr bwMode="auto">
                <a:xfrm>
                  <a:off x="4207406" y="1523880"/>
                  <a:ext cx="765700" cy="76570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grpSp>
              <p:nvGrpSpPr>
                <p:cNvPr id="7" name="Group 88"/>
                <p:cNvGrpSpPr/>
                <p:nvPr/>
              </p:nvGrpSpPr>
              <p:grpSpPr>
                <a:xfrm>
                  <a:off x="4513430" y="2023250"/>
                  <a:ext cx="153651" cy="166456"/>
                  <a:chOff x="6981858" y="2187558"/>
                  <a:chExt cx="438156" cy="474669"/>
                </a:xfrm>
              </p:grpSpPr>
              <p:sp>
                <p:nvSpPr>
                  <p:cNvPr id="87" name="Oval 86"/>
                  <p:cNvSpPr/>
                  <p:nvPr/>
                </p:nvSpPr>
                <p:spPr bwMode="auto">
                  <a:xfrm>
                    <a:off x="6981858" y="2187558"/>
                    <a:ext cx="438156" cy="43815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  <p:sp>
                <p:nvSpPr>
                  <p:cNvPr id="88" name="Rectangle 87"/>
                  <p:cNvSpPr/>
                  <p:nvPr/>
                </p:nvSpPr>
                <p:spPr bwMode="auto">
                  <a:xfrm>
                    <a:off x="6981858" y="2406636"/>
                    <a:ext cx="438156" cy="255591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</p:grpSp>
            <p:sp>
              <p:nvSpPr>
                <p:cNvPr id="90" name="Rectangle 89"/>
                <p:cNvSpPr/>
                <p:nvPr/>
              </p:nvSpPr>
              <p:spPr bwMode="auto">
                <a:xfrm>
                  <a:off x="4423800" y="1669524"/>
                  <a:ext cx="41685" cy="253852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1" name="Rectangle 90"/>
                <p:cNvSpPr/>
                <p:nvPr/>
              </p:nvSpPr>
              <p:spPr bwMode="auto">
                <a:xfrm>
                  <a:off x="4715027" y="1690335"/>
                  <a:ext cx="41685" cy="212226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</p:grpSp>
          <p:grpSp>
            <p:nvGrpSpPr>
              <p:cNvPr id="8" name="Group 133"/>
              <p:cNvGrpSpPr/>
              <p:nvPr/>
            </p:nvGrpSpPr>
            <p:grpSpPr>
              <a:xfrm>
                <a:off x="4316409" y="2114532"/>
                <a:ext cx="554139" cy="554139"/>
                <a:chOff x="4207406" y="1523880"/>
                <a:chExt cx="765700" cy="765700"/>
              </a:xfrm>
            </p:grpSpPr>
            <p:sp>
              <p:nvSpPr>
                <p:cNvPr id="135" name="Oval 134"/>
                <p:cNvSpPr/>
                <p:nvPr/>
              </p:nvSpPr>
              <p:spPr bwMode="auto">
                <a:xfrm>
                  <a:off x="4207406" y="1523880"/>
                  <a:ext cx="765700" cy="76570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grpSp>
              <p:nvGrpSpPr>
                <p:cNvPr id="9" name="Group 88"/>
                <p:cNvGrpSpPr/>
                <p:nvPr/>
              </p:nvGrpSpPr>
              <p:grpSpPr>
                <a:xfrm>
                  <a:off x="4513430" y="2023250"/>
                  <a:ext cx="153651" cy="166456"/>
                  <a:chOff x="6981858" y="2187558"/>
                  <a:chExt cx="438156" cy="474669"/>
                </a:xfrm>
              </p:grpSpPr>
              <p:sp>
                <p:nvSpPr>
                  <p:cNvPr id="139" name="Oval 138"/>
                  <p:cNvSpPr/>
                  <p:nvPr/>
                </p:nvSpPr>
                <p:spPr bwMode="auto">
                  <a:xfrm>
                    <a:off x="6981858" y="2187558"/>
                    <a:ext cx="438156" cy="43815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  <p:sp>
                <p:nvSpPr>
                  <p:cNvPr id="140" name="Rectangle 139"/>
                  <p:cNvSpPr/>
                  <p:nvPr/>
                </p:nvSpPr>
                <p:spPr bwMode="auto">
                  <a:xfrm>
                    <a:off x="6981858" y="2406636"/>
                    <a:ext cx="438156" cy="255591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</p:grpSp>
            <p:sp>
              <p:nvSpPr>
                <p:cNvPr id="137" name="Rectangle 136"/>
                <p:cNvSpPr/>
                <p:nvPr/>
              </p:nvSpPr>
              <p:spPr bwMode="auto">
                <a:xfrm>
                  <a:off x="4423800" y="1669524"/>
                  <a:ext cx="41685" cy="253852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8" name="Rectangle 137"/>
                <p:cNvSpPr/>
                <p:nvPr/>
              </p:nvSpPr>
              <p:spPr bwMode="auto">
                <a:xfrm>
                  <a:off x="4715027" y="1690335"/>
                  <a:ext cx="41685" cy="212226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</p:grpSp>
        </p:grpSp>
        <p:grpSp>
          <p:nvGrpSpPr>
            <p:cNvPr id="10" name="Group 186"/>
            <p:cNvGrpSpPr/>
            <p:nvPr/>
          </p:nvGrpSpPr>
          <p:grpSpPr>
            <a:xfrm>
              <a:off x="4313187" y="2844792"/>
              <a:ext cx="554139" cy="1138347"/>
              <a:chOff x="4316409" y="1530324"/>
              <a:chExt cx="554139" cy="1138347"/>
            </a:xfrm>
          </p:grpSpPr>
          <p:grpSp>
            <p:nvGrpSpPr>
              <p:cNvPr id="11" name="Group 132"/>
              <p:cNvGrpSpPr/>
              <p:nvPr/>
            </p:nvGrpSpPr>
            <p:grpSpPr>
              <a:xfrm>
                <a:off x="4316409" y="1530324"/>
                <a:ext cx="554139" cy="554139"/>
                <a:chOff x="4207406" y="1523880"/>
                <a:chExt cx="765700" cy="765700"/>
              </a:xfrm>
            </p:grpSpPr>
            <p:sp>
              <p:nvSpPr>
                <p:cNvPr id="196" name="Oval 195"/>
                <p:cNvSpPr/>
                <p:nvPr/>
              </p:nvSpPr>
              <p:spPr bwMode="auto">
                <a:xfrm>
                  <a:off x="4207406" y="1523880"/>
                  <a:ext cx="765700" cy="76570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grpSp>
              <p:nvGrpSpPr>
                <p:cNvPr id="12" name="Group 88"/>
                <p:cNvGrpSpPr/>
                <p:nvPr/>
              </p:nvGrpSpPr>
              <p:grpSpPr>
                <a:xfrm>
                  <a:off x="4513430" y="2023250"/>
                  <a:ext cx="153651" cy="166456"/>
                  <a:chOff x="6981858" y="2187558"/>
                  <a:chExt cx="438156" cy="474669"/>
                </a:xfrm>
              </p:grpSpPr>
              <p:sp>
                <p:nvSpPr>
                  <p:cNvPr id="200" name="Oval 199"/>
                  <p:cNvSpPr/>
                  <p:nvPr/>
                </p:nvSpPr>
                <p:spPr bwMode="auto">
                  <a:xfrm>
                    <a:off x="6981858" y="2187558"/>
                    <a:ext cx="438156" cy="43815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  <p:sp>
                <p:nvSpPr>
                  <p:cNvPr id="201" name="Rectangle 200"/>
                  <p:cNvSpPr/>
                  <p:nvPr/>
                </p:nvSpPr>
                <p:spPr bwMode="auto">
                  <a:xfrm>
                    <a:off x="6981858" y="2406636"/>
                    <a:ext cx="438156" cy="255591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</p:grpSp>
            <p:sp>
              <p:nvSpPr>
                <p:cNvPr id="198" name="Rectangle 197"/>
                <p:cNvSpPr/>
                <p:nvPr/>
              </p:nvSpPr>
              <p:spPr bwMode="auto">
                <a:xfrm>
                  <a:off x="4423800" y="1669524"/>
                  <a:ext cx="41685" cy="253852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99" name="Rectangle 198"/>
                <p:cNvSpPr/>
                <p:nvPr/>
              </p:nvSpPr>
              <p:spPr bwMode="auto">
                <a:xfrm>
                  <a:off x="4715027" y="1690335"/>
                  <a:ext cx="41685" cy="212226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</p:grpSp>
          <p:grpSp>
            <p:nvGrpSpPr>
              <p:cNvPr id="13" name="Group 133"/>
              <p:cNvGrpSpPr/>
              <p:nvPr/>
            </p:nvGrpSpPr>
            <p:grpSpPr>
              <a:xfrm>
                <a:off x="4316409" y="2114532"/>
                <a:ext cx="554139" cy="554139"/>
                <a:chOff x="4207406" y="1523880"/>
                <a:chExt cx="765700" cy="765700"/>
              </a:xfrm>
            </p:grpSpPr>
            <p:sp>
              <p:nvSpPr>
                <p:cNvPr id="190" name="Oval 189"/>
                <p:cNvSpPr/>
                <p:nvPr/>
              </p:nvSpPr>
              <p:spPr bwMode="auto">
                <a:xfrm>
                  <a:off x="4207406" y="1523880"/>
                  <a:ext cx="765700" cy="76570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grpSp>
              <p:nvGrpSpPr>
                <p:cNvPr id="14" name="Group 88"/>
                <p:cNvGrpSpPr/>
                <p:nvPr/>
              </p:nvGrpSpPr>
              <p:grpSpPr>
                <a:xfrm>
                  <a:off x="4513430" y="2023250"/>
                  <a:ext cx="153651" cy="166456"/>
                  <a:chOff x="6981858" y="2187558"/>
                  <a:chExt cx="438156" cy="474669"/>
                </a:xfrm>
              </p:grpSpPr>
              <p:sp>
                <p:nvSpPr>
                  <p:cNvPr id="194" name="Oval 193"/>
                  <p:cNvSpPr/>
                  <p:nvPr/>
                </p:nvSpPr>
                <p:spPr bwMode="auto">
                  <a:xfrm>
                    <a:off x="6981858" y="2187558"/>
                    <a:ext cx="438156" cy="43815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  <p:sp>
                <p:nvSpPr>
                  <p:cNvPr id="195" name="Rectangle 194"/>
                  <p:cNvSpPr/>
                  <p:nvPr/>
                </p:nvSpPr>
                <p:spPr bwMode="auto">
                  <a:xfrm>
                    <a:off x="6981858" y="2406636"/>
                    <a:ext cx="438156" cy="255591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</p:grpSp>
            <p:sp>
              <p:nvSpPr>
                <p:cNvPr id="192" name="Rectangle 191"/>
                <p:cNvSpPr/>
                <p:nvPr/>
              </p:nvSpPr>
              <p:spPr bwMode="auto">
                <a:xfrm>
                  <a:off x="4423800" y="1669524"/>
                  <a:ext cx="41685" cy="253852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93" name="Rectangle 192"/>
                <p:cNvSpPr/>
                <p:nvPr/>
              </p:nvSpPr>
              <p:spPr bwMode="auto">
                <a:xfrm>
                  <a:off x="4715027" y="1690335"/>
                  <a:ext cx="41685" cy="212226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</p:grpSp>
        </p:grpSp>
        <p:grpSp>
          <p:nvGrpSpPr>
            <p:cNvPr id="15" name="Group 201"/>
            <p:cNvGrpSpPr/>
            <p:nvPr/>
          </p:nvGrpSpPr>
          <p:grpSpPr>
            <a:xfrm>
              <a:off x="4313187" y="4159260"/>
              <a:ext cx="554139" cy="1138347"/>
              <a:chOff x="4316409" y="1530324"/>
              <a:chExt cx="554139" cy="1138347"/>
            </a:xfrm>
          </p:grpSpPr>
          <p:grpSp>
            <p:nvGrpSpPr>
              <p:cNvPr id="16" name="Group 132"/>
              <p:cNvGrpSpPr/>
              <p:nvPr/>
            </p:nvGrpSpPr>
            <p:grpSpPr>
              <a:xfrm>
                <a:off x="4316409" y="1530324"/>
                <a:ext cx="554139" cy="554139"/>
                <a:chOff x="4207406" y="1523880"/>
                <a:chExt cx="765700" cy="765700"/>
              </a:xfrm>
            </p:grpSpPr>
            <p:sp>
              <p:nvSpPr>
                <p:cNvPr id="211" name="Oval 210"/>
                <p:cNvSpPr/>
                <p:nvPr/>
              </p:nvSpPr>
              <p:spPr bwMode="auto">
                <a:xfrm>
                  <a:off x="4207406" y="1523880"/>
                  <a:ext cx="765700" cy="76570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grpSp>
              <p:nvGrpSpPr>
                <p:cNvPr id="17" name="Group 88"/>
                <p:cNvGrpSpPr/>
                <p:nvPr/>
              </p:nvGrpSpPr>
              <p:grpSpPr>
                <a:xfrm>
                  <a:off x="4513430" y="2023250"/>
                  <a:ext cx="153651" cy="166456"/>
                  <a:chOff x="6981858" y="2187558"/>
                  <a:chExt cx="438156" cy="474669"/>
                </a:xfrm>
              </p:grpSpPr>
              <p:sp>
                <p:nvSpPr>
                  <p:cNvPr id="215" name="Oval 214"/>
                  <p:cNvSpPr/>
                  <p:nvPr/>
                </p:nvSpPr>
                <p:spPr bwMode="auto">
                  <a:xfrm>
                    <a:off x="6981858" y="2187558"/>
                    <a:ext cx="438156" cy="43815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  <p:sp>
                <p:nvSpPr>
                  <p:cNvPr id="216" name="Rectangle 215"/>
                  <p:cNvSpPr/>
                  <p:nvPr/>
                </p:nvSpPr>
                <p:spPr bwMode="auto">
                  <a:xfrm>
                    <a:off x="6981858" y="2406636"/>
                    <a:ext cx="438156" cy="255591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</p:grpSp>
            <p:sp>
              <p:nvSpPr>
                <p:cNvPr id="213" name="Rectangle 212"/>
                <p:cNvSpPr/>
                <p:nvPr/>
              </p:nvSpPr>
              <p:spPr bwMode="auto">
                <a:xfrm>
                  <a:off x="4423800" y="1669524"/>
                  <a:ext cx="41685" cy="253852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214" name="Rectangle 213"/>
                <p:cNvSpPr/>
                <p:nvPr/>
              </p:nvSpPr>
              <p:spPr bwMode="auto">
                <a:xfrm>
                  <a:off x="4715027" y="1690335"/>
                  <a:ext cx="41685" cy="212226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</p:grpSp>
          <p:grpSp>
            <p:nvGrpSpPr>
              <p:cNvPr id="18" name="Group 133"/>
              <p:cNvGrpSpPr/>
              <p:nvPr/>
            </p:nvGrpSpPr>
            <p:grpSpPr>
              <a:xfrm>
                <a:off x="4316409" y="2114532"/>
                <a:ext cx="554139" cy="554139"/>
                <a:chOff x="4207406" y="1523880"/>
                <a:chExt cx="765700" cy="765700"/>
              </a:xfrm>
            </p:grpSpPr>
            <p:sp>
              <p:nvSpPr>
                <p:cNvPr id="205" name="Oval 204"/>
                <p:cNvSpPr/>
                <p:nvPr/>
              </p:nvSpPr>
              <p:spPr bwMode="auto">
                <a:xfrm>
                  <a:off x="4207406" y="1523880"/>
                  <a:ext cx="765700" cy="76570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grpSp>
              <p:nvGrpSpPr>
                <p:cNvPr id="19" name="Group 88"/>
                <p:cNvGrpSpPr/>
                <p:nvPr/>
              </p:nvGrpSpPr>
              <p:grpSpPr>
                <a:xfrm>
                  <a:off x="4513430" y="2023250"/>
                  <a:ext cx="153651" cy="166456"/>
                  <a:chOff x="6981858" y="2187558"/>
                  <a:chExt cx="438156" cy="474669"/>
                </a:xfrm>
              </p:grpSpPr>
              <p:sp>
                <p:nvSpPr>
                  <p:cNvPr id="209" name="Oval 208"/>
                  <p:cNvSpPr/>
                  <p:nvPr/>
                </p:nvSpPr>
                <p:spPr bwMode="auto">
                  <a:xfrm>
                    <a:off x="6981858" y="2187558"/>
                    <a:ext cx="438156" cy="43815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 bwMode="auto">
                  <a:xfrm>
                    <a:off x="6981858" y="2406636"/>
                    <a:ext cx="438156" cy="255591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</p:grpSp>
            <p:sp>
              <p:nvSpPr>
                <p:cNvPr id="207" name="Rectangle 206"/>
                <p:cNvSpPr/>
                <p:nvPr/>
              </p:nvSpPr>
              <p:spPr bwMode="auto">
                <a:xfrm>
                  <a:off x="4423800" y="1669524"/>
                  <a:ext cx="41685" cy="253852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208" name="Rectangle 207"/>
                <p:cNvSpPr/>
                <p:nvPr/>
              </p:nvSpPr>
              <p:spPr bwMode="auto">
                <a:xfrm>
                  <a:off x="4715027" y="1690335"/>
                  <a:ext cx="41685" cy="212226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</p:grpSp>
        </p:grpSp>
        <p:grpSp>
          <p:nvGrpSpPr>
            <p:cNvPr id="20" name="Group 216"/>
            <p:cNvGrpSpPr/>
            <p:nvPr/>
          </p:nvGrpSpPr>
          <p:grpSpPr>
            <a:xfrm>
              <a:off x="4313187" y="5473728"/>
              <a:ext cx="554139" cy="1138347"/>
              <a:chOff x="4316409" y="1530324"/>
              <a:chExt cx="554139" cy="1138347"/>
            </a:xfrm>
          </p:grpSpPr>
          <p:grpSp>
            <p:nvGrpSpPr>
              <p:cNvPr id="21" name="Group 132"/>
              <p:cNvGrpSpPr/>
              <p:nvPr/>
            </p:nvGrpSpPr>
            <p:grpSpPr>
              <a:xfrm>
                <a:off x="4316409" y="1530324"/>
                <a:ext cx="554139" cy="554139"/>
                <a:chOff x="4207406" y="1523880"/>
                <a:chExt cx="765700" cy="765700"/>
              </a:xfrm>
            </p:grpSpPr>
            <p:sp>
              <p:nvSpPr>
                <p:cNvPr id="226" name="Oval 225"/>
                <p:cNvSpPr/>
                <p:nvPr/>
              </p:nvSpPr>
              <p:spPr bwMode="auto">
                <a:xfrm>
                  <a:off x="4207406" y="1523880"/>
                  <a:ext cx="765700" cy="76570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grpSp>
              <p:nvGrpSpPr>
                <p:cNvPr id="22" name="Group 88"/>
                <p:cNvGrpSpPr/>
                <p:nvPr/>
              </p:nvGrpSpPr>
              <p:grpSpPr>
                <a:xfrm>
                  <a:off x="4513430" y="2023250"/>
                  <a:ext cx="153651" cy="166456"/>
                  <a:chOff x="6981858" y="2187558"/>
                  <a:chExt cx="438156" cy="474669"/>
                </a:xfrm>
              </p:grpSpPr>
              <p:sp>
                <p:nvSpPr>
                  <p:cNvPr id="230" name="Oval 229"/>
                  <p:cNvSpPr/>
                  <p:nvPr/>
                </p:nvSpPr>
                <p:spPr bwMode="auto">
                  <a:xfrm>
                    <a:off x="6981858" y="2187558"/>
                    <a:ext cx="438156" cy="43815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  <p:sp>
                <p:nvSpPr>
                  <p:cNvPr id="231" name="Rectangle 230"/>
                  <p:cNvSpPr/>
                  <p:nvPr/>
                </p:nvSpPr>
                <p:spPr bwMode="auto">
                  <a:xfrm>
                    <a:off x="6981858" y="2406636"/>
                    <a:ext cx="438156" cy="255591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</p:grpSp>
            <p:sp>
              <p:nvSpPr>
                <p:cNvPr id="228" name="Rectangle 227"/>
                <p:cNvSpPr/>
                <p:nvPr/>
              </p:nvSpPr>
              <p:spPr bwMode="auto">
                <a:xfrm>
                  <a:off x="4423800" y="1669524"/>
                  <a:ext cx="41685" cy="253852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229" name="Rectangle 228"/>
                <p:cNvSpPr/>
                <p:nvPr/>
              </p:nvSpPr>
              <p:spPr bwMode="auto">
                <a:xfrm>
                  <a:off x="4715027" y="1690335"/>
                  <a:ext cx="41685" cy="212226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</p:grpSp>
          <p:grpSp>
            <p:nvGrpSpPr>
              <p:cNvPr id="23" name="Group 133"/>
              <p:cNvGrpSpPr/>
              <p:nvPr/>
            </p:nvGrpSpPr>
            <p:grpSpPr>
              <a:xfrm>
                <a:off x="4316409" y="2114532"/>
                <a:ext cx="554139" cy="554139"/>
                <a:chOff x="4207406" y="1523880"/>
                <a:chExt cx="765700" cy="765700"/>
              </a:xfrm>
            </p:grpSpPr>
            <p:sp>
              <p:nvSpPr>
                <p:cNvPr id="220" name="Oval 219"/>
                <p:cNvSpPr/>
                <p:nvPr/>
              </p:nvSpPr>
              <p:spPr bwMode="auto">
                <a:xfrm>
                  <a:off x="4207406" y="1523880"/>
                  <a:ext cx="765700" cy="76570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grpSp>
              <p:nvGrpSpPr>
                <p:cNvPr id="24" name="Group 88"/>
                <p:cNvGrpSpPr/>
                <p:nvPr/>
              </p:nvGrpSpPr>
              <p:grpSpPr>
                <a:xfrm>
                  <a:off x="4513430" y="2023250"/>
                  <a:ext cx="153651" cy="166456"/>
                  <a:chOff x="6981858" y="2187558"/>
                  <a:chExt cx="438156" cy="474669"/>
                </a:xfrm>
              </p:grpSpPr>
              <p:sp>
                <p:nvSpPr>
                  <p:cNvPr id="224" name="Oval 223"/>
                  <p:cNvSpPr/>
                  <p:nvPr/>
                </p:nvSpPr>
                <p:spPr bwMode="auto">
                  <a:xfrm>
                    <a:off x="6981858" y="2187558"/>
                    <a:ext cx="438156" cy="43815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  <p:sp>
                <p:nvSpPr>
                  <p:cNvPr id="225" name="Rectangle 224"/>
                  <p:cNvSpPr/>
                  <p:nvPr/>
                </p:nvSpPr>
                <p:spPr bwMode="auto">
                  <a:xfrm>
                    <a:off x="6981858" y="2406636"/>
                    <a:ext cx="438156" cy="255591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</p:grpSp>
            <p:sp>
              <p:nvSpPr>
                <p:cNvPr id="222" name="Rectangle 221"/>
                <p:cNvSpPr/>
                <p:nvPr/>
              </p:nvSpPr>
              <p:spPr bwMode="auto">
                <a:xfrm>
                  <a:off x="4423800" y="1669524"/>
                  <a:ext cx="41685" cy="253852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223" name="Rectangle 222"/>
                <p:cNvSpPr/>
                <p:nvPr/>
              </p:nvSpPr>
              <p:spPr bwMode="auto">
                <a:xfrm>
                  <a:off x="4715027" y="1690335"/>
                  <a:ext cx="41685" cy="212226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</p:grpSp>
        </p:grpSp>
      </p:grpSp>
      <p:pic>
        <p:nvPicPr>
          <p:cNvPr id="242" name="Picture 241" descr="conduit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75" y="1092168"/>
            <a:ext cx="2701962" cy="2257194"/>
          </a:xfrm>
          <a:prstGeom prst="rect">
            <a:avLst/>
          </a:prstGeom>
        </p:spPr>
      </p:pic>
      <p:cxnSp>
        <p:nvCxnSpPr>
          <p:cNvPr id="244" name="Straight Connector 243"/>
          <p:cNvCxnSpPr/>
          <p:nvPr/>
        </p:nvCxnSpPr>
        <p:spPr bwMode="auto">
          <a:xfrm>
            <a:off x="0" y="1384272"/>
            <a:ext cx="2709837" cy="109539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6" name="Straight Connector 245"/>
          <p:cNvCxnSpPr/>
          <p:nvPr/>
        </p:nvCxnSpPr>
        <p:spPr bwMode="auto">
          <a:xfrm>
            <a:off x="0" y="1749402"/>
            <a:ext cx="2709837" cy="365130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rgbClr val="AE78D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8" name="Straight Connector 247"/>
          <p:cNvCxnSpPr>
            <a:endCxn id="242" idx="1"/>
          </p:cNvCxnSpPr>
          <p:nvPr/>
        </p:nvCxnSpPr>
        <p:spPr bwMode="auto">
          <a:xfrm rot="10800000">
            <a:off x="7875" y="2220765"/>
            <a:ext cx="2701962" cy="441462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0" name="Straight Connector 249"/>
          <p:cNvCxnSpPr/>
          <p:nvPr/>
        </p:nvCxnSpPr>
        <p:spPr bwMode="auto">
          <a:xfrm>
            <a:off x="0" y="2589201"/>
            <a:ext cx="2636811" cy="693747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6" name="Straight Connector 255"/>
          <p:cNvCxnSpPr/>
          <p:nvPr/>
        </p:nvCxnSpPr>
        <p:spPr bwMode="auto">
          <a:xfrm rot="5400000" flipH="1" flipV="1">
            <a:off x="-941462" y="2589203"/>
            <a:ext cx="2336833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7" name="Straight Connector 266"/>
          <p:cNvCxnSpPr/>
          <p:nvPr/>
        </p:nvCxnSpPr>
        <p:spPr bwMode="auto">
          <a:xfrm rot="5400000">
            <a:off x="-302485" y="3118640"/>
            <a:ext cx="1643087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0" name="Straight Connector 269"/>
          <p:cNvCxnSpPr/>
          <p:nvPr/>
        </p:nvCxnSpPr>
        <p:spPr bwMode="auto">
          <a:xfrm rot="5400000" flipH="1" flipV="1">
            <a:off x="135671" y="3301205"/>
            <a:ext cx="1058877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4" name="Straight Connector 83"/>
          <p:cNvCxnSpPr/>
          <p:nvPr/>
        </p:nvCxnSpPr>
        <p:spPr bwMode="auto">
          <a:xfrm flipV="1">
            <a:off x="562603" y="4331433"/>
            <a:ext cx="2037695" cy="1039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Straight Connector 84"/>
          <p:cNvCxnSpPr/>
          <p:nvPr/>
        </p:nvCxnSpPr>
        <p:spPr bwMode="auto">
          <a:xfrm flipV="1">
            <a:off x="555570" y="4414851"/>
            <a:ext cx="2037695" cy="1039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AE78D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/>
          <p:cNvCxnSpPr/>
          <p:nvPr/>
        </p:nvCxnSpPr>
        <p:spPr bwMode="auto">
          <a:xfrm flipV="1">
            <a:off x="555570" y="4806102"/>
            <a:ext cx="2037695" cy="1039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/>
          <p:cNvCxnSpPr/>
          <p:nvPr/>
        </p:nvCxnSpPr>
        <p:spPr bwMode="auto">
          <a:xfrm flipV="1">
            <a:off x="555570" y="4889520"/>
            <a:ext cx="2037695" cy="1039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3" name="Straight Connector 92"/>
          <p:cNvCxnSpPr/>
          <p:nvPr/>
        </p:nvCxnSpPr>
        <p:spPr bwMode="auto">
          <a:xfrm flipV="1">
            <a:off x="562603" y="5244258"/>
            <a:ext cx="2037695" cy="1039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4" name="Straight Connector 93"/>
          <p:cNvCxnSpPr/>
          <p:nvPr/>
        </p:nvCxnSpPr>
        <p:spPr bwMode="auto">
          <a:xfrm flipV="1">
            <a:off x="555570" y="5327676"/>
            <a:ext cx="2037695" cy="1039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Straight Connector 94"/>
          <p:cNvCxnSpPr/>
          <p:nvPr/>
        </p:nvCxnSpPr>
        <p:spPr bwMode="auto">
          <a:xfrm flipV="1">
            <a:off x="562603" y="5718927"/>
            <a:ext cx="2037695" cy="1039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AE78D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6" name="Straight Connector 95"/>
          <p:cNvCxnSpPr/>
          <p:nvPr/>
        </p:nvCxnSpPr>
        <p:spPr bwMode="auto">
          <a:xfrm flipV="1">
            <a:off x="555570" y="5802345"/>
            <a:ext cx="2037695" cy="1039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0" name="Straight Connector 99"/>
          <p:cNvCxnSpPr/>
          <p:nvPr/>
        </p:nvCxnSpPr>
        <p:spPr bwMode="auto">
          <a:xfrm rot="5400000">
            <a:off x="811161" y="3611565"/>
            <a:ext cx="503879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25" name="Group 113"/>
          <p:cNvGrpSpPr/>
          <p:nvPr/>
        </p:nvGrpSpPr>
        <p:grpSpPr>
          <a:xfrm>
            <a:off x="5886468" y="1566837"/>
            <a:ext cx="2190780" cy="849243"/>
            <a:chOff x="5886468" y="1566837"/>
            <a:chExt cx="2190780" cy="849243"/>
          </a:xfrm>
        </p:grpSpPr>
        <p:pic>
          <p:nvPicPr>
            <p:cNvPr id="102" name="Picture 101" descr="rack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46988" y="1566837"/>
              <a:ext cx="730260" cy="849243"/>
            </a:xfrm>
            <a:prstGeom prst="rect">
              <a:avLst/>
            </a:prstGeom>
          </p:spPr>
        </p:pic>
        <p:pic>
          <p:nvPicPr>
            <p:cNvPr id="103" name="Picture 102" descr="rack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16728" y="1566837"/>
              <a:ext cx="730260" cy="849243"/>
            </a:xfrm>
            <a:prstGeom prst="rect">
              <a:avLst/>
            </a:prstGeom>
          </p:spPr>
        </p:pic>
        <p:pic>
          <p:nvPicPr>
            <p:cNvPr id="104" name="Picture 103" descr="rack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86468" y="1566837"/>
              <a:ext cx="730260" cy="849243"/>
            </a:xfrm>
            <a:prstGeom prst="rect">
              <a:avLst/>
            </a:prstGeom>
          </p:spPr>
        </p:pic>
      </p:grpSp>
      <p:grpSp>
        <p:nvGrpSpPr>
          <p:cNvPr id="26" name="Group 40"/>
          <p:cNvGrpSpPr/>
          <p:nvPr/>
        </p:nvGrpSpPr>
        <p:grpSpPr>
          <a:xfrm>
            <a:off x="4608513" y="1347759"/>
            <a:ext cx="739435" cy="729591"/>
            <a:chOff x="3561544" y="1255689"/>
            <a:chExt cx="1063373" cy="1045677"/>
          </a:xfrm>
        </p:grpSpPr>
        <p:sp>
          <p:nvSpPr>
            <p:cNvPr id="108" name="Rectangle 107"/>
            <p:cNvSpPr/>
            <p:nvPr/>
          </p:nvSpPr>
          <p:spPr>
            <a:xfrm>
              <a:off x="3561544" y="1255689"/>
              <a:ext cx="1063373" cy="104567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9" name="Picture 1" descr="Filename: j0379767.wmf&#10;Keywords: electrical plugs, electricity, household ...&#10;File Size: 11 KB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96752" y="1322162"/>
              <a:ext cx="811249" cy="850698"/>
            </a:xfrm>
            <a:prstGeom prst="rect">
              <a:avLst/>
            </a:prstGeom>
            <a:noFill/>
          </p:spPr>
        </p:pic>
      </p:grpSp>
      <p:grpSp>
        <p:nvGrpSpPr>
          <p:cNvPr id="29" name="Group 118"/>
          <p:cNvGrpSpPr/>
          <p:nvPr/>
        </p:nvGrpSpPr>
        <p:grpSpPr>
          <a:xfrm>
            <a:off x="5922981" y="4743468"/>
            <a:ext cx="2190780" cy="849243"/>
            <a:chOff x="5886468" y="1566837"/>
            <a:chExt cx="2190780" cy="849243"/>
          </a:xfrm>
        </p:grpSpPr>
        <p:pic>
          <p:nvPicPr>
            <p:cNvPr id="120" name="Picture 119" descr="rack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46988" y="1566837"/>
              <a:ext cx="730260" cy="849243"/>
            </a:xfrm>
            <a:prstGeom prst="rect">
              <a:avLst/>
            </a:prstGeom>
          </p:spPr>
        </p:pic>
        <p:pic>
          <p:nvPicPr>
            <p:cNvPr id="121" name="Picture 120" descr="rack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16728" y="1566837"/>
              <a:ext cx="730260" cy="849243"/>
            </a:xfrm>
            <a:prstGeom prst="rect">
              <a:avLst/>
            </a:prstGeom>
          </p:spPr>
        </p:pic>
        <p:pic>
          <p:nvPicPr>
            <p:cNvPr id="122" name="Picture 121" descr="rack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86468" y="1566837"/>
              <a:ext cx="730260" cy="849243"/>
            </a:xfrm>
            <a:prstGeom prst="rect">
              <a:avLst/>
            </a:prstGeom>
          </p:spPr>
        </p:pic>
      </p:grpSp>
      <p:grpSp>
        <p:nvGrpSpPr>
          <p:cNvPr id="30" name="Group 122"/>
          <p:cNvGrpSpPr/>
          <p:nvPr/>
        </p:nvGrpSpPr>
        <p:grpSpPr>
          <a:xfrm>
            <a:off x="5886468" y="3684591"/>
            <a:ext cx="2190780" cy="849243"/>
            <a:chOff x="5886468" y="1566837"/>
            <a:chExt cx="2190780" cy="849243"/>
          </a:xfrm>
        </p:grpSpPr>
        <p:pic>
          <p:nvPicPr>
            <p:cNvPr id="124" name="Picture 123" descr="rack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46988" y="1566837"/>
              <a:ext cx="730260" cy="849243"/>
            </a:xfrm>
            <a:prstGeom prst="rect">
              <a:avLst/>
            </a:prstGeom>
          </p:spPr>
        </p:pic>
        <p:pic>
          <p:nvPicPr>
            <p:cNvPr id="125" name="Picture 124" descr="rack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16728" y="1566837"/>
              <a:ext cx="730260" cy="849243"/>
            </a:xfrm>
            <a:prstGeom prst="rect">
              <a:avLst/>
            </a:prstGeom>
          </p:spPr>
        </p:pic>
        <p:pic>
          <p:nvPicPr>
            <p:cNvPr id="126" name="Picture 125" descr="rack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86468" y="1566837"/>
              <a:ext cx="730260" cy="849243"/>
            </a:xfrm>
            <a:prstGeom prst="rect">
              <a:avLst/>
            </a:prstGeom>
          </p:spPr>
        </p:pic>
      </p:grpSp>
      <p:grpSp>
        <p:nvGrpSpPr>
          <p:cNvPr id="31" name="Group 40"/>
          <p:cNvGrpSpPr/>
          <p:nvPr/>
        </p:nvGrpSpPr>
        <p:grpSpPr>
          <a:xfrm>
            <a:off x="4608513" y="2430978"/>
            <a:ext cx="739435" cy="729591"/>
            <a:chOff x="3561544" y="1255689"/>
            <a:chExt cx="1063373" cy="1045677"/>
          </a:xfrm>
        </p:grpSpPr>
        <p:sp>
          <p:nvSpPr>
            <p:cNvPr id="128" name="Rectangle 127"/>
            <p:cNvSpPr/>
            <p:nvPr/>
          </p:nvSpPr>
          <p:spPr>
            <a:xfrm>
              <a:off x="3561544" y="1255689"/>
              <a:ext cx="1063373" cy="104567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9" name="Picture 1" descr="Filename: j0379767.wmf&#10;Keywords: electrical plugs, electricity, household ...&#10;File Size: 11 KB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96752" y="1322162"/>
              <a:ext cx="811249" cy="850698"/>
            </a:xfrm>
            <a:prstGeom prst="rect">
              <a:avLst/>
            </a:prstGeom>
            <a:noFill/>
          </p:spPr>
        </p:pic>
      </p:grpSp>
      <p:grpSp>
        <p:nvGrpSpPr>
          <p:cNvPr id="227" name="Group 40"/>
          <p:cNvGrpSpPr/>
          <p:nvPr/>
        </p:nvGrpSpPr>
        <p:grpSpPr>
          <a:xfrm>
            <a:off x="4608513" y="3514197"/>
            <a:ext cx="739435" cy="729591"/>
            <a:chOff x="3561544" y="1255689"/>
            <a:chExt cx="1063373" cy="1045677"/>
          </a:xfrm>
        </p:grpSpPr>
        <p:sp>
          <p:nvSpPr>
            <p:cNvPr id="131" name="Rectangle 130"/>
            <p:cNvSpPr/>
            <p:nvPr/>
          </p:nvSpPr>
          <p:spPr>
            <a:xfrm>
              <a:off x="3561544" y="1255689"/>
              <a:ext cx="1063373" cy="104567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/>
            </a:p>
          </p:txBody>
        </p:sp>
        <p:pic>
          <p:nvPicPr>
            <p:cNvPr id="132" name="Picture 1" descr="Filename: j0379767.wmf&#10;Keywords: electrical plugs, electricity, household ...&#10;File Size: 11 KB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96752" y="1322162"/>
              <a:ext cx="811249" cy="850698"/>
            </a:xfrm>
            <a:prstGeom prst="rect">
              <a:avLst/>
            </a:prstGeom>
            <a:noFill/>
          </p:spPr>
        </p:pic>
      </p:grpSp>
      <p:grpSp>
        <p:nvGrpSpPr>
          <p:cNvPr id="232" name="Group 40"/>
          <p:cNvGrpSpPr/>
          <p:nvPr/>
        </p:nvGrpSpPr>
        <p:grpSpPr>
          <a:xfrm>
            <a:off x="4608513" y="4597416"/>
            <a:ext cx="739435" cy="729591"/>
            <a:chOff x="3561544" y="1255689"/>
            <a:chExt cx="1063373" cy="1045677"/>
          </a:xfrm>
        </p:grpSpPr>
        <p:sp>
          <p:nvSpPr>
            <p:cNvPr id="143" name="Rectangle 142"/>
            <p:cNvSpPr/>
            <p:nvPr/>
          </p:nvSpPr>
          <p:spPr>
            <a:xfrm>
              <a:off x="3561544" y="1255689"/>
              <a:ext cx="1063373" cy="104567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4" name="Picture 1" descr="Filename: j0379767.wmf&#10;Keywords: electrical plugs, electricity, household ...&#10;File Size: 11 KB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96752" y="1322162"/>
              <a:ext cx="811249" cy="850698"/>
            </a:xfrm>
            <a:prstGeom prst="rect">
              <a:avLst/>
            </a:prstGeom>
            <a:noFill/>
          </p:spPr>
        </p:pic>
      </p:grpSp>
      <p:cxnSp>
        <p:nvCxnSpPr>
          <p:cNvPr id="146" name="Straight Connector 145"/>
          <p:cNvCxnSpPr/>
          <p:nvPr/>
        </p:nvCxnSpPr>
        <p:spPr bwMode="auto">
          <a:xfrm>
            <a:off x="5338773" y="1457298"/>
            <a:ext cx="277498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8" name="Straight Connector 147"/>
          <p:cNvCxnSpPr/>
          <p:nvPr/>
        </p:nvCxnSpPr>
        <p:spPr bwMode="auto">
          <a:xfrm rot="5400000">
            <a:off x="7493045" y="2078018"/>
            <a:ext cx="1241443" cy="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Straight Connector 149"/>
          <p:cNvCxnSpPr/>
          <p:nvPr/>
        </p:nvCxnSpPr>
        <p:spPr bwMode="auto">
          <a:xfrm rot="10800000">
            <a:off x="5703903" y="2698740"/>
            <a:ext cx="240986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2" name="Straight Connector 151"/>
          <p:cNvCxnSpPr/>
          <p:nvPr/>
        </p:nvCxnSpPr>
        <p:spPr bwMode="auto">
          <a:xfrm rot="5400000">
            <a:off x="5137952" y="3264691"/>
            <a:ext cx="113190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Straight Connector 153"/>
          <p:cNvCxnSpPr/>
          <p:nvPr/>
        </p:nvCxnSpPr>
        <p:spPr bwMode="auto">
          <a:xfrm>
            <a:off x="5703903" y="3830643"/>
            <a:ext cx="2446371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7" name="Group 114"/>
          <p:cNvGrpSpPr/>
          <p:nvPr/>
        </p:nvGrpSpPr>
        <p:grpSpPr>
          <a:xfrm>
            <a:off x="5922981" y="2625714"/>
            <a:ext cx="2190780" cy="849243"/>
            <a:chOff x="5886468" y="1566837"/>
            <a:chExt cx="2190780" cy="849243"/>
          </a:xfrm>
        </p:grpSpPr>
        <p:pic>
          <p:nvPicPr>
            <p:cNvPr id="116" name="Picture 115" descr="rack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46988" y="1566837"/>
              <a:ext cx="730260" cy="849243"/>
            </a:xfrm>
            <a:prstGeom prst="rect">
              <a:avLst/>
            </a:prstGeom>
          </p:spPr>
        </p:pic>
        <p:pic>
          <p:nvPicPr>
            <p:cNvPr id="117" name="Picture 116" descr="rack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16728" y="1566837"/>
              <a:ext cx="730260" cy="849243"/>
            </a:xfrm>
            <a:prstGeom prst="rect">
              <a:avLst/>
            </a:prstGeom>
          </p:spPr>
        </p:pic>
        <p:pic>
          <p:nvPicPr>
            <p:cNvPr id="118" name="Picture 117" descr="rack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86468" y="1566837"/>
              <a:ext cx="730260" cy="849243"/>
            </a:xfrm>
            <a:prstGeom prst="rect">
              <a:avLst/>
            </a:prstGeom>
          </p:spPr>
        </p:pic>
      </p:grpSp>
      <p:cxnSp>
        <p:nvCxnSpPr>
          <p:cNvPr id="119" name="Straight Connector 118"/>
          <p:cNvCxnSpPr/>
          <p:nvPr/>
        </p:nvCxnSpPr>
        <p:spPr bwMode="auto">
          <a:xfrm rot="5400000" flipH="1" flipV="1">
            <a:off x="-704128" y="2899561"/>
            <a:ext cx="2154268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AE78D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2" name="Trapezoid 251"/>
          <p:cNvSpPr/>
          <p:nvPr/>
        </p:nvSpPr>
        <p:spPr bwMode="auto">
          <a:xfrm rot="10800000">
            <a:off x="153928" y="3735423"/>
            <a:ext cx="584208" cy="423837"/>
          </a:xfrm>
          <a:prstGeom prst="trapezoid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98864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" name="Straight Connector 149"/>
          <p:cNvCxnSpPr/>
          <p:nvPr/>
        </p:nvCxnSpPr>
        <p:spPr bwMode="auto">
          <a:xfrm rot="10800000">
            <a:off x="5703903" y="2698740"/>
            <a:ext cx="240986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0" name="Straight Connector 169"/>
          <p:cNvCxnSpPr/>
          <p:nvPr/>
        </p:nvCxnSpPr>
        <p:spPr bwMode="auto">
          <a:xfrm rot="10800000">
            <a:off x="5521338" y="3757617"/>
            <a:ext cx="270196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AE78D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5" name="Straight Connector 184"/>
          <p:cNvCxnSpPr/>
          <p:nvPr/>
        </p:nvCxnSpPr>
        <p:spPr bwMode="auto">
          <a:xfrm rot="10800000">
            <a:off x="5630877" y="4779981"/>
            <a:ext cx="270196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109</a:t>
            </a:fld>
            <a:endParaRPr lang="en-US" dirty="0"/>
          </a:p>
        </p:txBody>
      </p:sp>
      <p:pic>
        <p:nvPicPr>
          <p:cNvPr id="6" name="Picture 5" descr="rac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1161" y="3392487"/>
            <a:ext cx="2229213" cy="2592423"/>
          </a:xfrm>
          <a:prstGeom prst="rect">
            <a:avLst/>
          </a:prstGeom>
        </p:spPr>
      </p:pic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dirty="0" smtClean="0"/>
              <a:t>Feasible topology example: Serpentine</a:t>
            </a:r>
            <a:endParaRPr lang="en-US" dirty="0"/>
          </a:p>
        </p:txBody>
      </p:sp>
      <p:grpSp>
        <p:nvGrpSpPr>
          <p:cNvPr id="2" name="Group 231"/>
          <p:cNvGrpSpPr/>
          <p:nvPr/>
        </p:nvGrpSpPr>
        <p:grpSpPr>
          <a:xfrm>
            <a:off x="263466" y="4154964"/>
            <a:ext cx="401643" cy="1866459"/>
            <a:chOff x="4024304" y="1457298"/>
            <a:chExt cx="1131904" cy="5260028"/>
          </a:xfrm>
        </p:grpSpPr>
        <p:sp>
          <p:nvSpPr>
            <p:cNvPr id="80" name="Rectangle 79"/>
            <p:cNvSpPr/>
            <p:nvPr/>
          </p:nvSpPr>
          <p:spPr bwMode="auto">
            <a:xfrm>
              <a:off x="4024304" y="1457298"/>
              <a:ext cx="1131904" cy="5260028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3" name="Group 140"/>
            <p:cNvGrpSpPr/>
            <p:nvPr/>
          </p:nvGrpSpPr>
          <p:grpSpPr>
            <a:xfrm>
              <a:off x="4313187" y="1530324"/>
              <a:ext cx="554139" cy="1138347"/>
              <a:chOff x="4316409" y="1530324"/>
              <a:chExt cx="554139" cy="1138347"/>
            </a:xfrm>
          </p:grpSpPr>
          <p:grpSp>
            <p:nvGrpSpPr>
              <p:cNvPr id="5" name="Group 132"/>
              <p:cNvGrpSpPr/>
              <p:nvPr/>
            </p:nvGrpSpPr>
            <p:grpSpPr>
              <a:xfrm>
                <a:off x="4316409" y="1530324"/>
                <a:ext cx="554139" cy="554139"/>
                <a:chOff x="4207406" y="1523880"/>
                <a:chExt cx="765700" cy="765700"/>
              </a:xfrm>
            </p:grpSpPr>
            <p:sp>
              <p:nvSpPr>
                <p:cNvPr id="81" name="Oval 80"/>
                <p:cNvSpPr/>
                <p:nvPr/>
              </p:nvSpPr>
              <p:spPr bwMode="auto">
                <a:xfrm>
                  <a:off x="4207406" y="1523880"/>
                  <a:ext cx="765700" cy="76570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grpSp>
              <p:nvGrpSpPr>
                <p:cNvPr id="7" name="Group 88"/>
                <p:cNvGrpSpPr/>
                <p:nvPr/>
              </p:nvGrpSpPr>
              <p:grpSpPr>
                <a:xfrm>
                  <a:off x="4513430" y="2023250"/>
                  <a:ext cx="153651" cy="166456"/>
                  <a:chOff x="6981858" y="2187558"/>
                  <a:chExt cx="438156" cy="474669"/>
                </a:xfrm>
              </p:grpSpPr>
              <p:sp>
                <p:nvSpPr>
                  <p:cNvPr id="87" name="Oval 86"/>
                  <p:cNvSpPr/>
                  <p:nvPr/>
                </p:nvSpPr>
                <p:spPr bwMode="auto">
                  <a:xfrm>
                    <a:off x="6981858" y="2187558"/>
                    <a:ext cx="438156" cy="43815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  <p:sp>
                <p:nvSpPr>
                  <p:cNvPr id="88" name="Rectangle 87"/>
                  <p:cNvSpPr/>
                  <p:nvPr/>
                </p:nvSpPr>
                <p:spPr bwMode="auto">
                  <a:xfrm>
                    <a:off x="6981858" y="2406636"/>
                    <a:ext cx="438156" cy="255591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</p:grpSp>
            <p:sp>
              <p:nvSpPr>
                <p:cNvPr id="90" name="Rectangle 89"/>
                <p:cNvSpPr/>
                <p:nvPr/>
              </p:nvSpPr>
              <p:spPr bwMode="auto">
                <a:xfrm>
                  <a:off x="4423800" y="1669524"/>
                  <a:ext cx="41685" cy="253852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1" name="Rectangle 90"/>
                <p:cNvSpPr/>
                <p:nvPr/>
              </p:nvSpPr>
              <p:spPr bwMode="auto">
                <a:xfrm>
                  <a:off x="4715027" y="1690335"/>
                  <a:ext cx="41685" cy="212226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</p:grpSp>
          <p:grpSp>
            <p:nvGrpSpPr>
              <p:cNvPr id="8" name="Group 133"/>
              <p:cNvGrpSpPr/>
              <p:nvPr/>
            </p:nvGrpSpPr>
            <p:grpSpPr>
              <a:xfrm>
                <a:off x="4316409" y="2114532"/>
                <a:ext cx="554139" cy="554139"/>
                <a:chOff x="4207406" y="1523880"/>
                <a:chExt cx="765700" cy="765700"/>
              </a:xfrm>
            </p:grpSpPr>
            <p:sp>
              <p:nvSpPr>
                <p:cNvPr id="135" name="Oval 134"/>
                <p:cNvSpPr/>
                <p:nvPr/>
              </p:nvSpPr>
              <p:spPr bwMode="auto">
                <a:xfrm>
                  <a:off x="4207406" y="1523880"/>
                  <a:ext cx="765700" cy="76570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grpSp>
              <p:nvGrpSpPr>
                <p:cNvPr id="9" name="Group 88"/>
                <p:cNvGrpSpPr/>
                <p:nvPr/>
              </p:nvGrpSpPr>
              <p:grpSpPr>
                <a:xfrm>
                  <a:off x="4513430" y="2023250"/>
                  <a:ext cx="153651" cy="166456"/>
                  <a:chOff x="6981858" y="2187558"/>
                  <a:chExt cx="438156" cy="474669"/>
                </a:xfrm>
              </p:grpSpPr>
              <p:sp>
                <p:nvSpPr>
                  <p:cNvPr id="139" name="Oval 138"/>
                  <p:cNvSpPr/>
                  <p:nvPr/>
                </p:nvSpPr>
                <p:spPr bwMode="auto">
                  <a:xfrm>
                    <a:off x="6981858" y="2187558"/>
                    <a:ext cx="438156" cy="43815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  <p:sp>
                <p:nvSpPr>
                  <p:cNvPr id="140" name="Rectangle 139"/>
                  <p:cNvSpPr/>
                  <p:nvPr/>
                </p:nvSpPr>
                <p:spPr bwMode="auto">
                  <a:xfrm>
                    <a:off x="6981858" y="2406636"/>
                    <a:ext cx="438156" cy="255591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</p:grpSp>
            <p:sp>
              <p:nvSpPr>
                <p:cNvPr id="137" name="Rectangle 136"/>
                <p:cNvSpPr/>
                <p:nvPr/>
              </p:nvSpPr>
              <p:spPr bwMode="auto">
                <a:xfrm>
                  <a:off x="4423800" y="1669524"/>
                  <a:ext cx="41685" cy="253852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8" name="Rectangle 137"/>
                <p:cNvSpPr/>
                <p:nvPr/>
              </p:nvSpPr>
              <p:spPr bwMode="auto">
                <a:xfrm>
                  <a:off x="4715027" y="1690335"/>
                  <a:ext cx="41685" cy="212226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</p:grpSp>
        </p:grpSp>
        <p:grpSp>
          <p:nvGrpSpPr>
            <p:cNvPr id="10" name="Group 186"/>
            <p:cNvGrpSpPr/>
            <p:nvPr/>
          </p:nvGrpSpPr>
          <p:grpSpPr>
            <a:xfrm>
              <a:off x="4313187" y="2844792"/>
              <a:ext cx="554139" cy="1138347"/>
              <a:chOff x="4316409" y="1530324"/>
              <a:chExt cx="554139" cy="1138347"/>
            </a:xfrm>
          </p:grpSpPr>
          <p:grpSp>
            <p:nvGrpSpPr>
              <p:cNvPr id="11" name="Group 132"/>
              <p:cNvGrpSpPr/>
              <p:nvPr/>
            </p:nvGrpSpPr>
            <p:grpSpPr>
              <a:xfrm>
                <a:off x="4316409" y="1530324"/>
                <a:ext cx="554139" cy="554139"/>
                <a:chOff x="4207406" y="1523880"/>
                <a:chExt cx="765700" cy="765700"/>
              </a:xfrm>
            </p:grpSpPr>
            <p:sp>
              <p:nvSpPr>
                <p:cNvPr id="196" name="Oval 195"/>
                <p:cNvSpPr/>
                <p:nvPr/>
              </p:nvSpPr>
              <p:spPr bwMode="auto">
                <a:xfrm>
                  <a:off x="4207406" y="1523880"/>
                  <a:ext cx="765700" cy="76570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grpSp>
              <p:nvGrpSpPr>
                <p:cNvPr id="12" name="Group 88"/>
                <p:cNvGrpSpPr/>
                <p:nvPr/>
              </p:nvGrpSpPr>
              <p:grpSpPr>
                <a:xfrm>
                  <a:off x="4513430" y="2023250"/>
                  <a:ext cx="153651" cy="166456"/>
                  <a:chOff x="6981858" y="2187558"/>
                  <a:chExt cx="438156" cy="474669"/>
                </a:xfrm>
              </p:grpSpPr>
              <p:sp>
                <p:nvSpPr>
                  <p:cNvPr id="200" name="Oval 199"/>
                  <p:cNvSpPr/>
                  <p:nvPr/>
                </p:nvSpPr>
                <p:spPr bwMode="auto">
                  <a:xfrm>
                    <a:off x="6981858" y="2187558"/>
                    <a:ext cx="438156" cy="43815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  <p:sp>
                <p:nvSpPr>
                  <p:cNvPr id="201" name="Rectangle 200"/>
                  <p:cNvSpPr/>
                  <p:nvPr/>
                </p:nvSpPr>
                <p:spPr bwMode="auto">
                  <a:xfrm>
                    <a:off x="6981858" y="2406636"/>
                    <a:ext cx="438156" cy="255591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</p:grpSp>
            <p:sp>
              <p:nvSpPr>
                <p:cNvPr id="198" name="Rectangle 197"/>
                <p:cNvSpPr/>
                <p:nvPr/>
              </p:nvSpPr>
              <p:spPr bwMode="auto">
                <a:xfrm>
                  <a:off x="4423800" y="1669524"/>
                  <a:ext cx="41685" cy="253852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99" name="Rectangle 198"/>
                <p:cNvSpPr/>
                <p:nvPr/>
              </p:nvSpPr>
              <p:spPr bwMode="auto">
                <a:xfrm>
                  <a:off x="4715027" y="1690335"/>
                  <a:ext cx="41685" cy="212226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</p:grpSp>
          <p:grpSp>
            <p:nvGrpSpPr>
              <p:cNvPr id="13" name="Group 133"/>
              <p:cNvGrpSpPr/>
              <p:nvPr/>
            </p:nvGrpSpPr>
            <p:grpSpPr>
              <a:xfrm>
                <a:off x="4316409" y="2114532"/>
                <a:ext cx="554139" cy="554139"/>
                <a:chOff x="4207406" y="1523880"/>
                <a:chExt cx="765700" cy="765700"/>
              </a:xfrm>
            </p:grpSpPr>
            <p:sp>
              <p:nvSpPr>
                <p:cNvPr id="190" name="Oval 189"/>
                <p:cNvSpPr/>
                <p:nvPr/>
              </p:nvSpPr>
              <p:spPr bwMode="auto">
                <a:xfrm>
                  <a:off x="4207406" y="1523880"/>
                  <a:ext cx="765700" cy="76570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grpSp>
              <p:nvGrpSpPr>
                <p:cNvPr id="14" name="Group 88"/>
                <p:cNvGrpSpPr/>
                <p:nvPr/>
              </p:nvGrpSpPr>
              <p:grpSpPr>
                <a:xfrm>
                  <a:off x="4513430" y="2023250"/>
                  <a:ext cx="153651" cy="166456"/>
                  <a:chOff x="6981858" y="2187558"/>
                  <a:chExt cx="438156" cy="474669"/>
                </a:xfrm>
              </p:grpSpPr>
              <p:sp>
                <p:nvSpPr>
                  <p:cNvPr id="194" name="Oval 193"/>
                  <p:cNvSpPr/>
                  <p:nvPr/>
                </p:nvSpPr>
                <p:spPr bwMode="auto">
                  <a:xfrm>
                    <a:off x="6981858" y="2187558"/>
                    <a:ext cx="438156" cy="43815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  <p:sp>
                <p:nvSpPr>
                  <p:cNvPr id="195" name="Rectangle 194"/>
                  <p:cNvSpPr/>
                  <p:nvPr/>
                </p:nvSpPr>
                <p:spPr bwMode="auto">
                  <a:xfrm>
                    <a:off x="6981858" y="2406636"/>
                    <a:ext cx="438156" cy="255591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</p:grpSp>
            <p:sp>
              <p:nvSpPr>
                <p:cNvPr id="192" name="Rectangle 191"/>
                <p:cNvSpPr/>
                <p:nvPr/>
              </p:nvSpPr>
              <p:spPr bwMode="auto">
                <a:xfrm>
                  <a:off x="4423800" y="1669524"/>
                  <a:ext cx="41685" cy="253852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93" name="Rectangle 192"/>
                <p:cNvSpPr/>
                <p:nvPr/>
              </p:nvSpPr>
              <p:spPr bwMode="auto">
                <a:xfrm>
                  <a:off x="4715027" y="1690335"/>
                  <a:ext cx="41685" cy="212226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</p:grpSp>
        </p:grpSp>
        <p:grpSp>
          <p:nvGrpSpPr>
            <p:cNvPr id="15" name="Group 201"/>
            <p:cNvGrpSpPr/>
            <p:nvPr/>
          </p:nvGrpSpPr>
          <p:grpSpPr>
            <a:xfrm>
              <a:off x="4313187" y="4159260"/>
              <a:ext cx="554139" cy="1138347"/>
              <a:chOff x="4316409" y="1530324"/>
              <a:chExt cx="554139" cy="1138347"/>
            </a:xfrm>
          </p:grpSpPr>
          <p:grpSp>
            <p:nvGrpSpPr>
              <p:cNvPr id="16" name="Group 132"/>
              <p:cNvGrpSpPr/>
              <p:nvPr/>
            </p:nvGrpSpPr>
            <p:grpSpPr>
              <a:xfrm>
                <a:off x="4316409" y="1530324"/>
                <a:ext cx="554139" cy="554139"/>
                <a:chOff x="4207406" y="1523880"/>
                <a:chExt cx="765700" cy="765700"/>
              </a:xfrm>
            </p:grpSpPr>
            <p:sp>
              <p:nvSpPr>
                <p:cNvPr id="211" name="Oval 210"/>
                <p:cNvSpPr/>
                <p:nvPr/>
              </p:nvSpPr>
              <p:spPr bwMode="auto">
                <a:xfrm>
                  <a:off x="4207406" y="1523880"/>
                  <a:ext cx="765700" cy="76570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grpSp>
              <p:nvGrpSpPr>
                <p:cNvPr id="17" name="Group 88"/>
                <p:cNvGrpSpPr/>
                <p:nvPr/>
              </p:nvGrpSpPr>
              <p:grpSpPr>
                <a:xfrm>
                  <a:off x="4513430" y="2023250"/>
                  <a:ext cx="153651" cy="166456"/>
                  <a:chOff x="6981858" y="2187558"/>
                  <a:chExt cx="438156" cy="474669"/>
                </a:xfrm>
              </p:grpSpPr>
              <p:sp>
                <p:nvSpPr>
                  <p:cNvPr id="215" name="Oval 214"/>
                  <p:cNvSpPr/>
                  <p:nvPr/>
                </p:nvSpPr>
                <p:spPr bwMode="auto">
                  <a:xfrm>
                    <a:off x="6981858" y="2187558"/>
                    <a:ext cx="438156" cy="43815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  <p:sp>
                <p:nvSpPr>
                  <p:cNvPr id="216" name="Rectangle 215"/>
                  <p:cNvSpPr/>
                  <p:nvPr/>
                </p:nvSpPr>
                <p:spPr bwMode="auto">
                  <a:xfrm>
                    <a:off x="6981858" y="2406636"/>
                    <a:ext cx="438156" cy="255591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</p:grpSp>
            <p:sp>
              <p:nvSpPr>
                <p:cNvPr id="213" name="Rectangle 212"/>
                <p:cNvSpPr/>
                <p:nvPr/>
              </p:nvSpPr>
              <p:spPr bwMode="auto">
                <a:xfrm>
                  <a:off x="4423800" y="1669524"/>
                  <a:ext cx="41685" cy="253852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214" name="Rectangle 213"/>
                <p:cNvSpPr/>
                <p:nvPr/>
              </p:nvSpPr>
              <p:spPr bwMode="auto">
                <a:xfrm>
                  <a:off x="4715027" y="1690335"/>
                  <a:ext cx="41685" cy="212226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</p:grpSp>
          <p:grpSp>
            <p:nvGrpSpPr>
              <p:cNvPr id="18" name="Group 133"/>
              <p:cNvGrpSpPr/>
              <p:nvPr/>
            </p:nvGrpSpPr>
            <p:grpSpPr>
              <a:xfrm>
                <a:off x="4316409" y="2114532"/>
                <a:ext cx="554139" cy="554139"/>
                <a:chOff x="4207406" y="1523880"/>
                <a:chExt cx="765700" cy="765700"/>
              </a:xfrm>
            </p:grpSpPr>
            <p:sp>
              <p:nvSpPr>
                <p:cNvPr id="205" name="Oval 204"/>
                <p:cNvSpPr/>
                <p:nvPr/>
              </p:nvSpPr>
              <p:spPr bwMode="auto">
                <a:xfrm>
                  <a:off x="4207406" y="1523880"/>
                  <a:ext cx="765700" cy="76570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grpSp>
              <p:nvGrpSpPr>
                <p:cNvPr id="19" name="Group 88"/>
                <p:cNvGrpSpPr/>
                <p:nvPr/>
              </p:nvGrpSpPr>
              <p:grpSpPr>
                <a:xfrm>
                  <a:off x="4513430" y="2023250"/>
                  <a:ext cx="153651" cy="166456"/>
                  <a:chOff x="6981858" y="2187558"/>
                  <a:chExt cx="438156" cy="474669"/>
                </a:xfrm>
              </p:grpSpPr>
              <p:sp>
                <p:nvSpPr>
                  <p:cNvPr id="209" name="Oval 208"/>
                  <p:cNvSpPr/>
                  <p:nvPr/>
                </p:nvSpPr>
                <p:spPr bwMode="auto">
                  <a:xfrm>
                    <a:off x="6981858" y="2187558"/>
                    <a:ext cx="438156" cy="43815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 bwMode="auto">
                  <a:xfrm>
                    <a:off x="6981858" y="2406636"/>
                    <a:ext cx="438156" cy="255591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</p:grpSp>
            <p:sp>
              <p:nvSpPr>
                <p:cNvPr id="207" name="Rectangle 206"/>
                <p:cNvSpPr/>
                <p:nvPr/>
              </p:nvSpPr>
              <p:spPr bwMode="auto">
                <a:xfrm>
                  <a:off x="4423800" y="1669524"/>
                  <a:ext cx="41685" cy="253852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208" name="Rectangle 207"/>
                <p:cNvSpPr/>
                <p:nvPr/>
              </p:nvSpPr>
              <p:spPr bwMode="auto">
                <a:xfrm>
                  <a:off x="4715027" y="1690335"/>
                  <a:ext cx="41685" cy="212226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</p:grpSp>
        </p:grpSp>
        <p:grpSp>
          <p:nvGrpSpPr>
            <p:cNvPr id="20" name="Group 216"/>
            <p:cNvGrpSpPr/>
            <p:nvPr/>
          </p:nvGrpSpPr>
          <p:grpSpPr>
            <a:xfrm>
              <a:off x="4313187" y="5473728"/>
              <a:ext cx="554139" cy="1138347"/>
              <a:chOff x="4316409" y="1530324"/>
              <a:chExt cx="554139" cy="1138347"/>
            </a:xfrm>
          </p:grpSpPr>
          <p:grpSp>
            <p:nvGrpSpPr>
              <p:cNvPr id="21" name="Group 132"/>
              <p:cNvGrpSpPr/>
              <p:nvPr/>
            </p:nvGrpSpPr>
            <p:grpSpPr>
              <a:xfrm>
                <a:off x="4316409" y="1530324"/>
                <a:ext cx="554139" cy="554139"/>
                <a:chOff x="4207406" y="1523880"/>
                <a:chExt cx="765700" cy="765700"/>
              </a:xfrm>
            </p:grpSpPr>
            <p:sp>
              <p:nvSpPr>
                <p:cNvPr id="226" name="Oval 225"/>
                <p:cNvSpPr/>
                <p:nvPr/>
              </p:nvSpPr>
              <p:spPr bwMode="auto">
                <a:xfrm>
                  <a:off x="4207406" y="1523880"/>
                  <a:ext cx="765700" cy="76570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grpSp>
              <p:nvGrpSpPr>
                <p:cNvPr id="22" name="Group 88"/>
                <p:cNvGrpSpPr/>
                <p:nvPr/>
              </p:nvGrpSpPr>
              <p:grpSpPr>
                <a:xfrm>
                  <a:off x="4513430" y="2023250"/>
                  <a:ext cx="153651" cy="166456"/>
                  <a:chOff x="6981858" y="2187558"/>
                  <a:chExt cx="438156" cy="474669"/>
                </a:xfrm>
              </p:grpSpPr>
              <p:sp>
                <p:nvSpPr>
                  <p:cNvPr id="230" name="Oval 229"/>
                  <p:cNvSpPr/>
                  <p:nvPr/>
                </p:nvSpPr>
                <p:spPr bwMode="auto">
                  <a:xfrm>
                    <a:off x="6981858" y="2187558"/>
                    <a:ext cx="438156" cy="43815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  <p:sp>
                <p:nvSpPr>
                  <p:cNvPr id="231" name="Rectangle 230"/>
                  <p:cNvSpPr/>
                  <p:nvPr/>
                </p:nvSpPr>
                <p:spPr bwMode="auto">
                  <a:xfrm>
                    <a:off x="6981858" y="2406636"/>
                    <a:ext cx="438156" cy="255591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</p:grpSp>
            <p:sp>
              <p:nvSpPr>
                <p:cNvPr id="228" name="Rectangle 227"/>
                <p:cNvSpPr/>
                <p:nvPr/>
              </p:nvSpPr>
              <p:spPr bwMode="auto">
                <a:xfrm>
                  <a:off x="4423800" y="1669524"/>
                  <a:ext cx="41685" cy="253852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229" name="Rectangle 228"/>
                <p:cNvSpPr/>
                <p:nvPr/>
              </p:nvSpPr>
              <p:spPr bwMode="auto">
                <a:xfrm>
                  <a:off x="4715027" y="1690335"/>
                  <a:ext cx="41685" cy="212226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</p:grpSp>
          <p:grpSp>
            <p:nvGrpSpPr>
              <p:cNvPr id="23" name="Group 133"/>
              <p:cNvGrpSpPr/>
              <p:nvPr/>
            </p:nvGrpSpPr>
            <p:grpSpPr>
              <a:xfrm>
                <a:off x="4316409" y="2114532"/>
                <a:ext cx="554139" cy="554139"/>
                <a:chOff x="4207406" y="1523880"/>
                <a:chExt cx="765700" cy="765700"/>
              </a:xfrm>
            </p:grpSpPr>
            <p:sp>
              <p:nvSpPr>
                <p:cNvPr id="220" name="Oval 219"/>
                <p:cNvSpPr/>
                <p:nvPr/>
              </p:nvSpPr>
              <p:spPr bwMode="auto">
                <a:xfrm>
                  <a:off x="4207406" y="1523880"/>
                  <a:ext cx="765700" cy="76570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grpSp>
              <p:nvGrpSpPr>
                <p:cNvPr id="24" name="Group 88"/>
                <p:cNvGrpSpPr/>
                <p:nvPr/>
              </p:nvGrpSpPr>
              <p:grpSpPr>
                <a:xfrm>
                  <a:off x="4513430" y="2023250"/>
                  <a:ext cx="153651" cy="166456"/>
                  <a:chOff x="6981858" y="2187558"/>
                  <a:chExt cx="438156" cy="474669"/>
                </a:xfrm>
              </p:grpSpPr>
              <p:sp>
                <p:nvSpPr>
                  <p:cNvPr id="224" name="Oval 223"/>
                  <p:cNvSpPr/>
                  <p:nvPr/>
                </p:nvSpPr>
                <p:spPr bwMode="auto">
                  <a:xfrm>
                    <a:off x="6981858" y="2187558"/>
                    <a:ext cx="438156" cy="43815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  <p:sp>
                <p:nvSpPr>
                  <p:cNvPr id="225" name="Rectangle 224"/>
                  <p:cNvSpPr/>
                  <p:nvPr/>
                </p:nvSpPr>
                <p:spPr bwMode="auto">
                  <a:xfrm>
                    <a:off x="6981858" y="2406636"/>
                    <a:ext cx="438156" cy="255591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</p:grpSp>
            <p:sp>
              <p:nvSpPr>
                <p:cNvPr id="222" name="Rectangle 221"/>
                <p:cNvSpPr/>
                <p:nvPr/>
              </p:nvSpPr>
              <p:spPr bwMode="auto">
                <a:xfrm>
                  <a:off x="4423800" y="1669524"/>
                  <a:ext cx="41685" cy="253852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223" name="Rectangle 222"/>
                <p:cNvSpPr/>
                <p:nvPr/>
              </p:nvSpPr>
              <p:spPr bwMode="auto">
                <a:xfrm>
                  <a:off x="4715027" y="1690335"/>
                  <a:ext cx="41685" cy="212226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</p:grpSp>
        </p:grpSp>
      </p:grpSp>
      <p:pic>
        <p:nvPicPr>
          <p:cNvPr id="242" name="Picture 241" descr="conduit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75" y="1092168"/>
            <a:ext cx="2701962" cy="2257194"/>
          </a:xfrm>
          <a:prstGeom prst="rect">
            <a:avLst/>
          </a:prstGeom>
        </p:spPr>
      </p:pic>
      <p:cxnSp>
        <p:nvCxnSpPr>
          <p:cNvPr id="244" name="Straight Connector 243"/>
          <p:cNvCxnSpPr/>
          <p:nvPr/>
        </p:nvCxnSpPr>
        <p:spPr bwMode="auto">
          <a:xfrm>
            <a:off x="0" y="1384272"/>
            <a:ext cx="2709837" cy="109539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6" name="Straight Connector 245"/>
          <p:cNvCxnSpPr/>
          <p:nvPr/>
        </p:nvCxnSpPr>
        <p:spPr bwMode="auto">
          <a:xfrm>
            <a:off x="0" y="1749402"/>
            <a:ext cx="2709837" cy="365130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rgbClr val="AE78D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8" name="Straight Connector 247"/>
          <p:cNvCxnSpPr>
            <a:endCxn id="242" idx="1"/>
          </p:cNvCxnSpPr>
          <p:nvPr/>
        </p:nvCxnSpPr>
        <p:spPr bwMode="auto">
          <a:xfrm rot="10800000">
            <a:off x="7875" y="2220765"/>
            <a:ext cx="2701962" cy="441462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0" name="Straight Connector 249"/>
          <p:cNvCxnSpPr/>
          <p:nvPr/>
        </p:nvCxnSpPr>
        <p:spPr bwMode="auto">
          <a:xfrm>
            <a:off x="0" y="2589201"/>
            <a:ext cx="2636811" cy="693747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6" name="Straight Connector 255"/>
          <p:cNvCxnSpPr/>
          <p:nvPr/>
        </p:nvCxnSpPr>
        <p:spPr bwMode="auto">
          <a:xfrm rot="5400000" flipH="1" flipV="1">
            <a:off x="-941462" y="2589203"/>
            <a:ext cx="2336833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7" name="Straight Connector 266"/>
          <p:cNvCxnSpPr/>
          <p:nvPr/>
        </p:nvCxnSpPr>
        <p:spPr bwMode="auto">
          <a:xfrm rot="5400000">
            <a:off x="-302485" y="3118640"/>
            <a:ext cx="1643087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0" name="Straight Connector 269"/>
          <p:cNvCxnSpPr/>
          <p:nvPr/>
        </p:nvCxnSpPr>
        <p:spPr bwMode="auto">
          <a:xfrm rot="5400000" flipH="1" flipV="1">
            <a:off x="135671" y="3301205"/>
            <a:ext cx="1058877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4" name="Straight Connector 83"/>
          <p:cNvCxnSpPr/>
          <p:nvPr/>
        </p:nvCxnSpPr>
        <p:spPr bwMode="auto">
          <a:xfrm flipV="1">
            <a:off x="562603" y="4331433"/>
            <a:ext cx="2037695" cy="1039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Straight Connector 84"/>
          <p:cNvCxnSpPr/>
          <p:nvPr/>
        </p:nvCxnSpPr>
        <p:spPr bwMode="auto">
          <a:xfrm flipV="1">
            <a:off x="555570" y="4414851"/>
            <a:ext cx="2037695" cy="1039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AE78D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/>
          <p:cNvCxnSpPr/>
          <p:nvPr/>
        </p:nvCxnSpPr>
        <p:spPr bwMode="auto">
          <a:xfrm flipV="1">
            <a:off x="555570" y="4806102"/>
            <a:ext cx="2037695" cy="1039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/>
          <p:cNvCxnSpPr/>
          <p:nvPr/>
        </p:nvCxnSpPr>
        <p:spPr bwMode="auto">
          <a:xfrm flipV="1">
            <a:off x="555570" y="4889520"/>
            <a:ext cx="2037695" cy="1039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3" name="Straight Connector 92"/>
          <p:cNvCxnSpPr/>
          <p:nvPr/>
        </p:nvCxnSpPr>
        <p:spPr bwMode="auto">
          <a:xfrm flipV="1">
            <a:off x="562603" y="5244258"/>
            <a:ext cx="2037695" cy="1039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4" name="Straight Connector 93"/>
          <p:cNvCxnSpPr/>
          <p:nvPr/>
        </p:nvCxnSpPr>
        <p:spPr bwMode="auto">
          <a:xfrm flipV="1">
            <a:off x="555570" y="5327676"/>
            <a:ext cx="2037695" cy="1039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Straight Connector 94"/>
          <p:cNvCxnSpPr/>
          <p:nvPr/>
        </p:nvCxnSpPr>
        <p:spPr bwMode="auto">
          <a:xfrm flipV="1">
            <a:off x="562603" y="5718927"/>
            <a:ext cx="2037695" cy="1039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AE78D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6" name="Straight Connector 95"/>
          <p:cNvCxnSpPr/>
          <p:nvPr/>
        </p:nvCxnSpPr>
        <p:spPr bwMode="auto">
          <a:xfrm flipV="1">
            <a:off x="555570" y="5802345"/>
            <a:ext cx="2037695" cy="1039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0" name="Straight Connector 99"/>
          <p:cNvCxnSpPr/>
          <p:nvPr/>
        </p:nvCxnSpPr>
        <p:spPr bwMode="auto">
          <a:xfrm rot="5400000">
            <a:off x="811161" y="3611565"/>
            <a:ext cx="503879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25" name="Group 113"/>
          <p:cNvGrpSpPr/>
          <p:nvPr/>
        </p:nvGrpSpPr>
        <p:grpSpPr>
          <a:xfrm>
            <a:off x="5886468" y="1566837"/>
            <a:ext cx="2190780" cy="849243"/>
            <a:chOff x="5886468" y="1566837"/>
            <a:chExt cx="2190780" cy="849243"/>
          </a:xfrm>
        </p:grpSpPr>
        <p:pic>
          <p:nvPicPr>
            <p:cNvPr id="102" name="Picture 101" descr="rack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46988" y="1566837"/>
              <a:ext cx="730260" cy="849243"/>
            </a:xfrm>
            <a:prstGeom prst="rect">
              <a:avLst/>
            </a:prstGeom>
          </p:spPr>
        </p:pic>
        <p:pic>
          <p:nvPicPr>
            <p:cNvPr id="103" name="Picture 102" descr="rack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16728" y="1566837"/>
              <a:ext cx="730260" cy="849243"/>
            </a:xfrm>
            <a:prstGeom prst="rect">
              <a:avLst/>
            </a:prstGeom>
          </p:spPr>
        </p:pic>
        <p:pic>
          <p:nvPicPr>
            <p:cNvPr id="104" name="Picture 103" descr="rack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86468" y="1566837"/>
              <a:ext cx="730260" cy="849243"/>
            </a:xfrm>
            <a:prstGeom prst="rect">
              <a:avLst/>
            </a:prstGeom>
          </p:spPr>
        </p:pic>
      </p:grpSp>
      <p:grpSp>
        <p:nvGrpSpPr>
          <p:cNvPr id="26" name="Group 40"/>
          <p:cNvGrpSpPr/>
          <p:nvPr/>
        </p:nvGrpSpPr>
        <p:grpSpPr>
          <a:xfrm>
            <a:off x="4608513" y="1347759"/>
            <a:ext cx="739435" cy="729591"/>
            <a:chOff x="3561544" y="1255689"/>
            <a:chExt cx="1063373" cy="1045677"/>
          </a:xfrm>
        </p:grpSpPr>
        <p:sp>
          <p:nvSpPr>
            <p:cNvPr id="108" name="Rectangle 107"/>
            <p:cNvSpPr/>
            <p:nvPr/>
          </p:nvSpPr>
          <p:spPr>
            <a:xfrm>
              <a:off x="3561544" y="1255689"/>
              <a:ext cx="1063373" cy="104567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9" name="Picture 1" descr="Filename: j0379767.wmf&#10;Keywords: electrical plugs, electricity, household ...&#10;File Size: 11 KB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96752" y="1322162"/>
              <a:ext cx="811249" cy="850698"/>
            </a:xfrm>
            <a:prstGeom prst="rect">
              <a:avLst/>
            </a:prstGeom>
            <a:noFill/>
          </p:spPr>
        </p:pic>
      </p:grpSp>
      <p:grpSp>
        <p:nvGrpSpPr>
          <p:cNvPr id="27" name="Group 114"/>
          <p:cNvGrpSpPr/>
          <p:nvPr/>
        </p:nvGrpSpPr>
        <p:grpSpPr>
          <a:xfrm>
            <a:off x="5922981" y="2625714"/>
            <a:ext cx="2190780" cy="849243"/>
            <a:chOff x="5886468" y="1566837"/>
            <a:chExt cx="2190780" cy="849243"/>
          </a:xfrm>
        </p:grpSpPr>
        <p:pic>
          <p:nvPicPr>
            <p:cNvPr id="116" name="Picture 115" descr="rack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46988" y="1566837"/>
              <a:ext cx="730260" cy="849243"/>
            </a:xfrm>
            <a:prstGeom prst="rect">
              <a:avLst/>
            </a:prstGeom>
          </p:spPr>
        </p:pic>
        <p:pic>
          <p:nvPicPr>
            <p:cNvPr id="117" name="Picture 116" descr="rack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16728" y="1566837"/>
              <a:ext cx="730260" cy="849243"/>
            </a:xfrm>
            <a:prstGeom prst="rect">
              <a:avLst/>
            </a:prstGeom>
          </p:spPr>
        </p:pic>
        <p:pic>
          <p:nvPicPr>
            <p:cNvPr id="118" name="Picture 117" descr="rack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86468" y="1566837"/>
              <a:ext cx="730260" cy="849243"/>
            </a:xfrm>
            <a:prstGeom prst="rect">
              <a:avLst/>
            </a:prstGeom>
          </p:spPr>
        </p:pic>
      </p:grpSp>
      <p:grpSp>
        <p:nvGrpSpPr>
          <p:cNvPr id="29" name="Group 118"/>
          <p:cNvGrpSpPr/>
          <p:nvPr/>
        </p:nvGrpSpPr>
        <p:grpSpPr>
          <a:xfrm>
            <a:off x="5922981" y="4743468"/>
            <a:ext cx="2190780" cy="849243"/>
            <a:chOff x="5886468" y="1566837"/>
            <a:chExt cx="2190780" cy="849243"/>
          </a:xfrm>
        </p:grpSpPr>
        <p:pic>
          <p:nvPicPr>
            <p:cNvPr id="120" name="Picture 119" descr="rack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46988" y="1566837"/>
              <a:ext cx="730260" cy="849243"/>
            </a:xfrm>
            <a:prstGeom prst="rect">
              <a:avLst/>
            </a:prstGeom>
          </p:spPr>
        </p:pic>
        <p:pic>
          <p:nvPicPr>
            <p:cNvPr id="121" name="Picture 120" descr="rack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16728" y="1566837"/>
              <a:ext cx="730260" cy="849243"/>
            </a:xfrm>
            <a:prstGeom prst="rect">
              <a:avLst/>
            </a:prstGeom>
          </p:spPr>
        </p:pic>
        <p:pic>
          <p:nvPicPr>
            <p:cNvPr id="122" name="Picture 121" descr="rack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86468" y="1566837"/>
              <a:ext cx="730260" cy="849243"/>
            </a:xfrm>
            <a:prstGeom prst="rect">
              <a:avLst/>
            </a:prstGeom>
          </p:spPr>
        </p:pic>
      </p:grpSp>
      <p:grpSp>
        <p:nvGrpSpPr>
          <p:cNvPr id="30" name="Group 122"/>
          <p:cNvGrpSpPr/>
          <p:nvPr/>
        </p:nvGrpSpPr>
        <p:grpSpPr>
          <a:xfrm>
            <a:off x="5886468" y="3684591"/>
            <a:ext cx="2190780" cy="849243"/>
            <a:chOff x="5886468" y="1566837"/>
            <a:chExt cx="2190780" cy="849243"/>
          </a:xfrm>
        </p:grpSpPr>
        <p:pic>
          <p:nvPicPr>
            <p:cNvPr id="124" name="Picture 123" descr="rack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46988" y="1566837"/>
              <a:ext cx="730260" cy="849243"/>
            </a:xfrm>
            <a:prstGeom prst="rect">
              <a:avLst/>
            </a:prstGeom>
          </p:spPr>
        </p:pic>
        <p:pic>
          <p:nvPicPr>
            <p:cNvPr id="125" name="Picture 124" descr="rack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16728" y="1566837"/>
              <a:ext cx="730260" cy="849243"/>
            </a:xfrm>
            <a:prstGeom prst="rect">
              <a:avLst/>
            </a:prstGeom>
          </p:spPr>
        </p:pic>
        <p:pic>
          <p:nvPicPr>
            <p:cNvPr id="126" name="Picture 125" descr="rack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86468" y="1566837"/>
              <a:ext cx="730260" cy="849243"/>
            </a:xfrm>
            <a:prstGeom prst="rect">
              <a:avLst/>
            </a:prstGeom>
          </p:spPr>
        </p:pic>
      </p:grpSp>
      <p:grpSp>
        <p:nvGrpSpPr>
          <p:cNvPr id="31" name="Group 40"/>
          <p:cNvGrpSpPr/>
          <p:nvPr/>
        </p:nvGrpSpPr>
        <p:grpSpPr>
          <a:xfrm>
            <a:off x="4608513" y="2430978"/>
            <a:ext cx="739435" cy="729591"/>
            <a:chOff x="3561544" y="1255689"/>
            <a:chExt cx="1063373" cy="1045677"/>
          </a:xfrm>
        </p:grpSpPr>
        <p:sp>
          <p:nvSpPr>
            <p:cNvPr id="128" name="Rectangle 127"/>
            <p:cNvSpPr/>
            <p:nvPr/>
          </p:nvSpPr>
          <p:spPr>
            <a:xfrm>
              <a:off x="3561544" y="1255689"/>
              <a:ext cx="1063373" cy="104567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9" name="Picture 1" descr="Filename: j0379767.wmf&#10;Keywords: electrical plugs, electricity, household ...&#10;File Size: 11 KB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96752" y="1322162"/>
              <a:ext cx="811249" cy="850698"/>
            </a:xfrm>
            <a:prstGeom prst="rect">
              <a:avLst/>
            </a:prstGeom>
            <a:noFill/>
          </p:spPr>
        </p:pic>
      </p:grpSp>
      <p:grpSp>
        <p:nvGrpSpPr>
          <p:cNvPr id="227" name="Group 40"/>
          <p:cNvGrpSpPr/>
          <p:nvPr/>
        </p:nvGrpSpPr>
        <p:grpSpPr>
          <a:xfrm>
            <a:off x="4608513" y="3514197"/>
            <a:ext cx="739435" cy="729591"/>
            <a:chOff x="3561544" y="1255689"/>
            <a:chExt cx="1063373" cy="1045677"/>
          </a:xfrm>
        </p:grpSpPr>
        <p:sp>
          <p:nvSpPr>
            <p:cNvPr id="131" name="Rectangle 130"/>
            <p:cNvSpPr/>
            <p:nvPr/>
          </p:nvSpPr>
          <p:spPr>
            <a:xfrm>
              <a:off x="3561544" y="1255689"/>
              <a:ext cx="1063373" cy="104567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/>
            </a:p>
          </p:txBody>
        </p:sp>
        <p:pic>
          <p:nvPicPr>
            <p:cNvPr id="132" name="Picture 1" descr="Filename: j0379767.wmf&#10;Keywords: electrical plugs, electricity, household ...&#10;File Size: 11 KB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96752" y="1322162"/>
              <a:ext cx="811249" cy="850698"/>
            </a:xfrm>
            <a:prstGeom prst="rect">
              <a:avLst/>
            </a:prstGeom>
            <a:noFill/>
          </p:spPr>
        </p:pic>
      </p:grpSp>
      <p:grpSp>
        <p:nvGrpSpPr>
          <p:cNvPr id="232" name="Group 40"/>
          <p:cNvGrpSpPr/>
          <p:nvPr/>
        </p:nvGrpSpPr>
        <p:grpSpPr>
          <a:xfrm>
            <a:off x="4608513" y="4597416"/>
            <a:ext cx="739435" cy="729591"/>
            <a:chOff x="3561544" y="1255689"/>
            <a:chExt cx="1063373" cy="1045677"/>
          </a:xfrm>
        </p:grpSpPr>
        <p:sp>
          <p:nvSpPr>
            <p:cNvPr id="143" name="Rectangle 142"/>
            <p:cNvSpPr/>
            <p:nvPr/>
          </p:nvSpPr>
          <p:spPr>
            <a:xfrm>
              <a:off x="3561544" y="1255689"/>
              <a:ext cx="1063373" cy="104567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4" name="Picture 1" descr="Filename: j0379767.wmf&#10;Keywords: electrical plugs, electricity, household ...&#10;File Size: 11 KB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96752" y="1322162"/>
              <a:ext cx="811249" cy="850698"/>
            </a:xfrm>
            <a:prstGeom prst="rect">
              <a:avLst/>
            </a:prstGeom>
            <a:noFill/>
          </p:spPr>
        </p:pic>
      </p:grpSp>
      <p:cxnSp>
        <p:nvCxnSpPr>
          <p:cNvPr id="146" name="Straight Connector 145"/>
          <p:cNvCxnSpPr/>
          <p:nvPr/>
        </p:nvCxnSpPr>
        <p:spPr bwMode="auto">
          <a:xfrm>
            <a:off x="5338773" y="1457298"/>
            <a:ext cx="277498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8" name="Straight Connector 147"/>
          <p:cNvCxnSpPr/>
          <p:nvPr/>
        </p:nvCxnSpPr>
        <p:spPr bwMode="auto">
          <a:xfrm rot="5400000">
            <a:off x="7493045" y="2078018"/>
            <a:ext cx="1241443" cy="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2" name="Straight Connector 151"/>
          <p:cNvCxnSpPr/>
          <p:nvPr/>
        </p:nvCxnSpPr>
        <p:spPr bwMode="auto">
          <a:xfrm rot="5400000">
            <a:off x="5137952" y="3264691"/>
            <a:ext cx="113190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Straight Connector 153"/>
          <p:cNvCxnSpPr/>
          <p:nvPr/>
        </p:nvCxnSpPr>
        <p:spPr bwMode="auto">
          <a:xfrm>
            <a:off x="5703903" y="3830643"/>
            <a:ext cx="2446371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6" name="Straight Connector 165"/>
          <p:cNvCxnSpPr/>
          <p:nvPr/>
        </p:nvCxnSpPr>
        <p:spPr bwMode="auto">
          <a:xfrm>
            <a:off x="5338773" y="2589201"/>
            <a:ext cx="2884527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AE78D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8" name="Straight Connector 167"/>
          <p:cNvCxnSpPr/>
          <p:nvPr/>
        </p:nvCxnSpPr>
        <p:spPr bwMode="auto">
          <a:xfrm rot="5400000">
            <a:off x="7639094" y="3173408"/>
            <a:ext cx="1168415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AE78D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2" name="Straight Connector 171"/>
          <p:cNvCxnSpPr/>
          <p:nvPr/>
        </p:nvCxnSpPr>
        <p:spPr bwMode="auto">
          <a:xfrm rot="5400000">
            <a:off x="4973646" y="4305312"/>
            <a:ext cx="1095387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AE78D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Straight Connector 173"/>
          <p:cNvCxnSpPr/>
          <p:nvPr/>
        </p:nvCxnSpPr>
        <p:spPr bwMode="auto">
          <a:xfrm>
            <a:off x="5521338" y="4853007"/>
            <a:ext cx="2665449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AE78D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1" name="Straight Connector 180"/>
          <p:cNvCxnSpPr/>
          <p:nvPr/>
        </p:nvCxnSpPr>
        <p:spPr bwMode="auto">
          <a:xfrm>
            <a:off x="5338773" y="3684591"/>
            <a:ext cx="299406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3" name="Straight Connector 182"/>
          <p:cNvCxnSpPr/>
          <p:nvPr/>
        </p:nvCxnSpPr>
        <p:spPr bwMode="auto">
          <a:xfrm rot="5400000">
            <a:off x="7785147" y="4232286"/>
            <a:ext cx="1095387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3" name="Straight Connector 232"/>
          <p:cNvCxnSpPr/>
          <p:nvPr/>
        </p:nvCxnSpPr>
        <p:spPr bwMode="auto">
          <a:xfrm rot="5400000">
            <a:off x="5192724" y="5218137"/>
            <a:ext cx="876309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8" name="Straight Connector 237"/>
          <p:cNvCxnSpPr/>
          <p:nvPr/>
        </p:nvCxnSpPr>
        <p:spPr bwMode="auto">
          <a:xfrm>
            <a:off x="5338773" y="4706953"/>
            <a:ext cx="3103605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0" name="Straight Connector 239"/>
          <p:cNvCxnSpPr/>
          <p:nvPr/>
        </p:nvCxnSpPr>
        <p:spPr bwMode="auto">
          <a:xfrm rot="5400000">
            <a:off x="7967707" y="5181622"/>
            <a:ext cx="949344" cy="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0" name="Straight Connector 129"/>
          <p:cNvCxnSpPr/>
          <p:nvPr/>
        </p:nvCxnSpPr>
        <p:spPr bwMode="auto">
          <a:xfrm rot="5400000" flipH="1" flipV="1">
            <a:off x="-704128" y="2863050"/>
            <a:ext cx="2154268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AE78D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2" name="Trapezoid 251"/>
          <p:cNvSpPr/>
          <p:nvPr/>
        </p:nvSpPr>
        <p:spPr bwMode="auto">
          <a:xfrm rot="10800000">
            <a:off x="153928" y="3735423"/>
            <a:ext cx="584208" cy="423837"/>
          </a:xfrm>
          <a:prstGeom prst="trapezoid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842210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Flash Implications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proposal for join analysis and </a:t>
            </a:r>
            <a:r>
              <a:rPr lang="en-US" dirty="0" smtClean="0"/>
              <a:t>details</a:t>
            </a:r>
          </a:p>
          <a:p>
            <a:r>
              <a:rPr lang="en-US" dirty="0" smtClean="0"/>
              <a:t>Little </a:t>
            </a:r>
            <a:r>
              <a:rPr lang="en-US" dirty="0" smtClean="0"/>
              <a:t>opportunity </a:t>
            </a:r>
            <a:r>
              <a:rPr lang="en-US" dirty="0" smtClean="0"/>
              <a:t>to take </a:t>
            </a:r>
            <a:r>
              <a:rPr lang="en-US" dirty="0" smtClean="0"/>
              <a:t>advantage of device-dependent</a:t>
            </a:r>
            <a:r>
              <a:rPr lang="en-US" baseline="0" dirty="0" smtClean="0"/>
              <a:t> query optimization</a:t>
            </a:r>
          </a:p>
          <a:p>
            <a:pPr lvl="1"/>
            <a:r>
              <a:rPr lang="en-US" dirty="0" smtClean="0"/>
              <a:t>Large access granularity interferes with Flash’s low random read latency</a:t>
            </a:r>
          </a:p>
          <a:p>
            <a:r>
              <a:rPr lang="en-US" dirty="0" smtClean="0"/>
              <a:t>Future NVRAMs provide fine-grained access</a:t>
            </a:r>
          </a:p>
          <a:p>
            <a:pPr lvl="1"/>
            <a:r>
              <a:rPr lang="en-US" dirty="0" smtClean="0"/>
              <a:t>NVRAM holds promise for recovery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0" name="Straight Connector 169"/>
          <p:cNvCxnSpPr/>
          <p:nvPr/>
        </p:nvCxnSpPr>
        <p:spPr bwMode="auto">
          <a:xfrm rot="10800000">
            <a:off x="5521338" y="3757617"/>
            <a:ext cx="270196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AE78D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5" name="Straight Connector 184"/>
          <p:cNvCxnSpPr/>
          <p:nvPr/>
        </p:nvCxnSpPr>
        <p:spPr bwMode="auto">
          <a:xfrm rot="10800000">
            <a:off x="5630877" y="4779981"/>
            <a:ext cx="270196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Straight Connector 149"/>
          <p:cNvCxnSpPr/>
          <p:nvPr/>
        </p:nvCxnSpPr>
        <p:spPr bwMode="auto">
          <a:xfrm rot="10800000">
            <a:off x="5703903" y="2698740"/>
            <a:ext cx="240986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110</a:t>
            </a:fld>
            <a:endParaRPr lang="en-US" dirty="0"/>
          </a:p>
        </p:txBody>
      </p:sp>
      <p:pic>
        <p:nvPicPr>
          <p:cNvPr id="6" name="Picture 5" descr="rac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1161" y="3392487"/>
            <a:ext cx="2229213" cy="2592423"/>
          </a:xfrm>
          <a:prstGeom prst="rect">
            <a:avLst/>
          </a:prstGeom>
        </p:spPr>
      </p:pic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dirty="0" smtClean="0"/>
              <a:t>Feasible topology example: Serpentine</a:t>
            </a:r>
            <a:endParaRPr lang="en-US" dirty="0"/>
          </a:p>
        </p:txBody>
      </p:sp>
      <p:grpSp>
        <p:nvGrpSpPr>
          <p:cNvPr id="2" name="Group 231"/>
          <p:cNvGrpSpPr/>
          <p:nvPr/>
        </p:nvGrpSpPr>
        <p:grpSpPr>
          <a:xfrm>
            <a:off x="263466" y="4154964"/>
            <a:ext cx="401643" cy="1866459"/>
            <a:chOff x="4024304" y="1457298"/>
            <a:chExt cx="1131904" cy="5260028"/>
          </a:xfrm>
        </p:grpSpPr>
        <p:sp>
          <p:nvSpPr>
            <p:cNvPr id="80" name="Rectangle 79"/>
            <p:cNvSpPr/>
            <p:nvPr/>
          </p:nvSpPr>
          <p:spPr bwMode="auto">
            <a:xfrm>
              <a:off x="4024304" y="1457298"/>
              <a:ext cx="1131904" cy="5260028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3" name="Group 140"/>
            <p:cNvGrpSpPr/>
            <p:nvPr/>
          </p:nvGrpSpPr>
          <p:grpSpPr>
            <a:xfrm>
              <a:off x="4313187" y="1530324"/>
              <a:ext cx="554139" cy="1138347"/>
              <a:chOff x="4316409" y="1530324"/>
              <a:chExt cx="554139" cy="1138347"/>
            </a:xfrm>
          </p:grpSpPr>
          <p:grpSp>
            <p:nvGrpSpPr>
              <p:cNvPr id="5" name="Group 132"/>
              <p:cNvGrpSpPr/>
              <p:nvPr/>
            </p:nvGrpSpPr>
            <p:grpSpPr>
              <a:xfrm>
                <a:off x="4316409" y="1530324"/>
                <a:ext cx="554139" cy="554139"/>
                <a:chOff x="4207406" y="1523880"/>
                <a:chExt cx="765700" cy="765700"/>
              </a:xfrm>
            </p:grpSpPr>
            <p:sp>
              <p:nvSpPr>
                <p:cNvPr id="81" name="Oval 80"/>
                <p:cNvSpPr/>
                <p:nvPr/>
              </p:nvSpPr>
              <p:spPr bwMode="auto">
                <a:xfrm>
                  <a:off x="4207406" y="1523880"/>
                  <a:ext cx="765700" cy="76570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grpSp>
              <p:nvGrpSpPr>
                <p:cNvPr id="7" name="Group 88"/>
                <p:cNvGrpSpPr/>
                <p:nvPr/>
              </p:nvGrpSpPr>
              <p:grpSpPr>
                <a:xfrm>
                  <a:off x="4513430" y="2023250"/>
                  <a:ext cx="153651" cy="166456"/>
                  <a:chOff x="6981858" y="2187558"/>
                  <a:chExt cx="438156" cy="474669"/>
                </a:xfrm>
              </p:grpSpPr>
              <p:sp>
                <p:nvSpPr>
                  <p:cNvPr id="87" name="Oval 86"/>
                  <p:cNvSpPr/>
                  <p:nvPr/>
                </p:nvSpPr>
                <p:spPr bwMode="auto">
                  <a:xfrm>
                    <a:off x="6981858" y="2187558"/>
                    <a:ext cx="438156" cy="43815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  <p:sp>
                <p:nvSpPr>
                  <p:cNvPr id="88" name="Rectangle 87"/>
                  <p:cNvSpPr/>
                  <p:nvPr/>
                </p:nvSpPr>
                <p:spPr bwMode="auto">
                  <a:xfrm>
                    <a:off x="6981858" y="2406636"/>
                    <a:ext cx="438156" cy="255591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</p:grpSp>
            <p:sp>
              <p:nvSpPr>
                <p:cNvPr id="90" name="Rectangle 89"/>
                <p:cNvSpPr/>
                <p:nvPr/>
              </p:nvSpPr>
              <p:spPr bwMode="auto">
                <a:xfrm>
                  <a:off x="4423800" y="1669524"/>
                  <a:ext cx="41685" cy="253852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1" name="Rectangle 90"/>
                <p:cNvSpPr/>
                <p:nvPr/>
              </p:nvSpPr>
              <p:spPr bwMode="auto">
                <a:xfrm>
                  <a:off x="4715027" y="1690335"/>
                  <a:ext cx="41685" cy="212226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</p:grpSp>
          <p:grpSp>
            <p:nvGrpSpPr>
              <p:cNvPr id="8" name="Group 133"/>
              <p:cNvGrpSpPr/>
              <p:nvPr/>
            </p:nvGrpSpPr>
            <p:grpSpPr>
              <a:xfrm>
                <a:off x="4316409" y="2114532"/>
                <a:ext cx="554139" cy="554139"/>
                <a:chOff x="4207406" y="1523880"/>
                <a:chExt cx="765700" cy="765700"/>
              </a:xfrm>
            </p:grpSpPr>
            <p:sp>
              <p:nvSpPr>
                <p:cNvPr id="135" name="Oval 134"/>
                <p:cNvSpPr/>
                <p:nvPr/>
              </p:nvSpPr>
              <p:spPr bwMode="auto">
                <a:xfrm>
                  <a:off x="4207406" y="1523880"/>
                  <a:ext cx="765700" cy="76570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grpSp>
              <p:nvGrpSpPr>
                <p:cNvPr id="9" name="Group 88"/>
                <p:cNvGrpSpPr/>
                <p:nvPr/>
              </p:nvGrpSpPr>
              <p:grpSpPr>
                <a:xfrm>
                  <a:off x="4513430" y="2023250"/>
                  <a:ext cx="153651" cy="166456"/>
                  <a:chOff x="6981858" y="2187558"/>
                  <a:chExt cx="438156" cy="474669"/>
                </a:xfrm>
              </p:grpSpPr>
              <p:sp>
                <p:nvSpPr>
                  <p:cNvPr id="139" name="Oval 138"/>
                  <p:cNvSpPr/>
                  <p:nvPr/>
                </p:nvSpPr>
                <p:spPr bwMode="auto">
                  <a:xfrm>
                    <a:off x="6981858" y="2187558"/>
                    <a:ext cx="438156" cy="43815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  <p:sp>
                <p:nvSpPr>
                  <p:cNvPr id="140" name="Rectangle 139"/>
                  <p:cNvSpPr/>
                  <p:nvPr/>
                </p:nvSpPr>
                <p:spPr bwMode="auto">
                  <a:xfrm>
                    <a:off x="6981858" y="2406636"/>
                    <a:ext cx="438156" cy="255591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</p:grpSp>
            <p:sp>
              <p:nvSpPr>
                <p:cNvPr id="137" name="Rectangle 136"/>
                <p:cNvSpPr/>
                <p:nvPr/>
              </p:nvSpPr>
              <p:spPr bwMode="auto">
                <a:xfrm>
                  <a:off x="4423800" y="1669524"/>
                  <a:ext cx="41685" cy="253852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8" name="Rectangle 137"/>
                <p:cNvSpPr/>
                <p:nvPr/>
              </p:nvSpPr>
              <p:spPr bwMode="auto">
                <a:xfrm>
                  <a:off x="4715027" y="1690335"/>
                  <a:ext cx="41685" cy="212226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</p:grpSp>
        </p:grpSp>
        <p:grpSp>
          <p:nvGrpSpPr>
            <p:cNvPr id="10" name="Group 186"/>
            <p:cNvGrpSpPr/>
            <p:nvPr/>
          </p:nvGrpSpPr>
          <p:grpSpPr>
            <a:xfrm>
              <a:off x="4313187" y="2844792"/>
              <a:ext cx="554139" cy="1138347"/>
              <a:chOff x="4316409" y="1530324"/>
              <a:chExt cx="554139" cy="1138347"/>
            </a:xfrm>
          </p:grpSpPr>
          <p:grpSp>
            <p:nvGrpSpPr>
              <p:cNvPr id="11" name="Group 132"/>
              <p:cNvGrpSpPr/>
              <p:nvPr/>
            </p:nvGrpSpPr>
            <p:grpSpPr>
              <a:xfrm>
                <a:off x="4316409" y="1530324"/>
                <a:ext cx="554139" cy="554139"/>
                <a:chOff x="4207406" y="1523880"/>
                <a:chExt cx="765700" cy="765700"/>
              </a:xfrm>
            </p:grpSpPr>
            <p:sp>
              <p:nvSpPr>
                <p:cNvPr id="196" name="Oval 195"/>
                <p:cNvSpPr/>
                <p:nvPr/>
              </p:nvSpPr>
              <p:spPr bwMode="auto">
                <a:xfrm>
                  <a:off x="4207406" y="1523880"/>
                  <a:ext cx="765700" cy="76570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grpSp>
              <p:nvGrpSpPr>
                <p:cNvPr id="12" name="Group 88"/>
                <p:cNvGrpSpPr/>
                <p:nvPr/>
              </p:nvGrpSpPr>
              <p:grpSpPr>
                <a:xfrm>
                  <a:off x="4513430" y="2023250"/>
                  <a:ext cx="153651" cy="166456"/>
                  <a:chOff x="6981858" y="2187558"/>
                  <a:chExt cx="438156" cy="474669"/>
                </a:xfrm>
              </p:grpSpPr>
              <p:sp>
                <p:nvSpPr>
                  <p:cNvPr id="200" name="Oval 199"/>
                  <p:cNvSpPr/>
                  <p:nvPr/>
                </p:nvSpPr>
                <p:spPr bwMode="auto">
                  <a:xfrm>
                    <a:off x="6981858" y="2187558"/>
                    <a:ext cx="438156" cy="43815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  <p:sp>
                <p:nvSpPr>
                  <p:cNvPr id="201" name="Rectangle 200"/>
                  <p:cNvSpPr/>
                  <p:nvPr/>
                </p:nvSpPr>
                <p:spPr bwMode="auto">
                  <a:xfrm>
                    <a:off x="6981858" y="2406636"/>
                    <a:ext cx="438156" cy="255591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</p:grpSp>
            <p:sp>
              <p:nvSpPr>
                <p:cNvPr id="198" name="Rectangle 197"/>
                <p:cNvSpPr/>
                <p:nvPr/>
              </p:nvSpPr>
              <p:spPr bwMode="auto">
                <a:xfrm>
                  <a:off x="4423800" y="1669524"/>
                  <a:ext cx="41685" cy="253852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99" name="Rectangle 198"/>
                <p:cNvSpPr/>
                <p:nvPr/>
              </p:nvSpPr>
              <p:spPr bwMode="auto">
                <a:xfrm>
                  <a:off x="4715027" y="1690335"/>
                  <a:ext cx="41685" cy="212226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</p:grpSp>
          <p:grpSp>
            <p:nvGrpSpPr>
              <p:cNvPr id="13" name="Group 133"/>
              <p:cNvGrpSpPr/>
              <p:nvPr/>
            </p:nvGrpSpPr>
            <p:grpSpPr>
              <a:xfrm>
                <a:off x="4316409" y="2114532"/>
                <a:ext cx="554139" cy="554139"/>
                <a:chOff x="4207406" y="1523880"/>
                <a:chExt cx="765700" cy="765700"/>
              </a:xfrm>
            </p:grpSpPr>
            <p:sp>
              <p:nvSpPr>
                <p:cNvPr id="190" name="Oval 189"/>
                <p:cNvSpPr/>
                <p:nvPr/>
              </p:nvSpPr>
              <p:spPr bwMode="auto">
                <a:xfrm>
                  <a:off x="4207406" y="1523880"/>
                  <a:ext cx="765700" cy="76570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grpSp>
              <p:nvGrpSpPr>
                <p:cNvPr id="14" name="Group 88"/>
                <p:cNvGrpSpPr/>
                <p:nvPr/>
              </p:nvGrpSpPr>
              <p:grpSpPr>
                <a:xfrm>
                  <a:off x="4513430" y="2023250"/>
                  <a:ext cx="153651" cy="166456"/>
                  <a:chOff x="6981858" y="2187558"/>
                  <a:chExt cx="438156" cy="474669"/>
                </a:xfrm>
              </p:grpSpPr>
              <p:sp>
                <p:nvSpPr>
                  <p:cNvPr id="194" name="Oval 193"/>
                  <p:cNvSpPr/>
                  <p:nvPr/>
                </p:nvSpPr>
                <p:spPr bwMode="auto">
                  <a:xfrm>
                    <a:off x="6981858" y="2187558"/>
                    <a:ext cx="438156" cy="43815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  <p:sp>
                <p:nvSpPr>
                  <p:cNvPr id="195" name="Rectangle 194"/>
                  <p:cNvSpPr/>
                  <p:nvPr/>
                </p:nvSpPr>
                <p:spPr bwMode="auto">
                  <a:xfrm>
                    <a:off x="6981858" y="2406636"/>
                    <a:ext cx="438156" cy="255591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</p:grpSp>
            <p:sp>
              <p:nvSpPr>
                <p:cNvPr id="192" name="Rectangle 191"/>
                <p:cNvSpPr/>
                <p:nvPr/>
              </p:nvSpPr>
              <p:spPr bwMode="auto">
                <a:xfrm>
                  <a:off x="4423800" y="1669524"/>
                  <a:ext cx="41685" cy="253852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93" name="Rectangle 192"/>
                <p:cNvSpPr/>
                <p:nvPr/>
              </p:nvSpPr>
              <p:spPr bwMode="auto">
                <a:xfrm>
                  <a:off x="4715027" y="1690335"/>
                  <a:ext cx="41685" cy="212226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</p:grpSp>
        </p:grpSp>
        <p:grpSp>
          <p:nvGrpSpPr>
            <p:cNvPr id="15" name="Group 201"/>
            <p:cNvGrpSpPr/>
            <p:nvPr/>
          </p:nvGrpSpPr>
          <p:grpSpPr>
            <a:xfrm>
              <a:off x="4313187" y="4159260"/>
              <a:ext cx="554139" cy="1138347"/>
              <a:chOff x="4316409" y="1530324"/>
              <a:chExt cx="554139" cy="1138347"/>
            </a:xfrm>
          </p:grpSpPr>
          <p:grpSp>
            <p:nvGrpSpPr>
              <p:cNvPr id="16" name="Group 132"/>
              <p:cNvGrpSpPr/>
              <p:nvPr/>
            </p:nvGrpSpPr>
            <p:grpSpPr>
              <a:xfrm>
                <a:off x="4316409" y="1530324"/>
                <a:ext cx="554139" cy="554139"/>
                <a:chOff x="4207406" y="1523880"/>
                <a:chExt cx="765700" cy="765700"/>
              </a:xfrm>
            </p:grpSpPr>
            <p:sp>
              <p:nvSpPr>
                <p:cNvPr id="211" name="Oval 210"/>
                <p:cNvSpPr/>
                <p:nvPr/>
              </p:nvSpPr>
              <p:spPr bwMode="auto">
                <a:xfrm>
                  <a:off x="4207406" y="1523880"/>
                  <a:ext cx="765700" cy="76570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grpSp>
              <p:nvGrpSpPr>
                <p:cNvPr id="17" name="Group 88"/>
                <p:cNvGrpSpPr/>
                <p:nvPr/>
              </p:nvGrpSpPr>
              <p:grpSpPr>
                <a:xfrm>
                  <a:off x="4513430" y="2023250"/>
                  <a:ext cx="153651" cy="166456"/>
                  <a:chOff x="6981858" y="2187558"/>
                  <a:chExt cx="438156" cy="474669"/>
                </a:xfrm>
              </p:grpSpPr>
              <p:sp>
                <p:nvSpPr>
                  <p:cNvPr id="215" name="Oval 214"/>
                  <p:cNvSpPr/>
                  <p:nvPr/>
                </p:nvSpPr>
                <p:spPr bwMode="auto">
                  <a:xfrm>
                    <a:off x="6981858" y="2187558"/>
                    <a:ext cx="438156" cy="43815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  <p:sp>
                <p:nvSpPr>
                  <p:cNvPr id="216" name="Rectangle 215"/>
                  <p:cNvSpPr/>
                  <p:nvPr/>
                </p:nvSpPr>
                <p:spPr bwMode="auto">
                  <a:xfrm>
                    <a:off x="6981858" y="2406636"/>
                    <a:ext cx="438156" cy="255591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</p:grpSp>
            <p:sp>
              <p:nvSpPr>
                <p:cNvPr id="213" name="Rectangle 212"/>
                <p:cNvSpPr/>
                <p:nvPr/>
              </p:nvSpPr>
              <p:spPr bwMode="auto">
                <a:xfrm>
                  <a:off x="4423800" y="1669524"/>
                  <a:ext cx="41685" cy="253852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214" name="Rectangle 213"/>
                <p:cNvSpPr/>
                <p:nvPr/>
              </p:nvSpPr>
              <p:spPr bwMode="auto">
                <a:xfrm>
                  <a:off x="4715027" y="1690335"/>
                  <a:ext cx="41685" cy="212226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</p:grpSp>
          <p:grpSp>
            <p:nvGrpSpPr>
              <p:cNvPr id="18" name="Group 133"/>
              <p:cNvGrpSpPr/>
              <p:nvPr/>
            </p:nvGrpSpPr>
            <p:grpSpPr>
              <a:xfrm>
                <a:off x="4316409" y="2114532"/>
                <a:ext cx="554139" cy="554139"/>
                <a:chOff x="4207406" y="1523880"/>
                <a:chExt cx="765700" cy="765700"/>
              </a:xfrm>
            </p:grpSpPr>
            <p:sp>
              <p:nvSpPr>
                <p:cNvPr id="205" name="Oval 204"/>
                <p:cNvSpPr/>
                <p:nvPr/>
              </p:nvSpPr>
              <p:spPr bwMode="auto">
                <a:xfrm>
                  <a:off x="4207406" y="1523880"/>
                  <a:ext cx="765700" cy="76570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grpSp>
              <p:nvGrpSpPr>
                <p:cNvPr id="19" name="Group 88"/>
                <p:cNvGrpSpPr/>
                <p:nvPr/>
              </p:nvGrpSpPr>
              <p:grpSpPr>
                <a:xfrm>
                  <a:off x="4513430" y="2023250"/>
                  <a:ext cx="153651" cy="166456"/>
                  <a:chOff x="6981858" y="2187558"/>
                  <a:chExt cx="438156" cy="474669"/>
                </a:xfrm>
              </p:grpSpPr>
              <p:sp>
                <p:nvSpPr>
                  <p:cNvPr id="209" name="Oval 208"/>
                  <p:cNvSpPr/>
                  <p:nvPr/>
                </p:nvSpPr>
                <p:spPr bwMode="auto">
                  <a:xfrm>
                    <a:off x="6981858" y="2187558"/>
                    <a:ext cx="438156" cy="43815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 bwMode="auto">
                  <a:xfrm>
                    <a:off x="6981858" y="2406636"/>
                    <a:ext cx="438156" cy="255591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</p:grpSp>
            <p:sp>
              <p:nvSpPr>
                <p:cNvPr id="207" name="Rectangle 206"/>
                <p:cNvSpPr/>
                <p:nvPr/>
              </p:nvSpPr>
              <p:spPr bwMode="auto">
                <a:xfrm>
                  <a:off x="4423800" y="1669524"/>
                  <a:ext cx="41685" cy="253852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208" name="Rectangle 207"/>
                <p:cNvSpPr/>
                <p:nvPr/>
              </p:nvSpPr>
              <p:spPr bwMode="auto">
                <a:xfrm>
                  <a:off x="4715027" y="1690335"/>
                  <a:ext cx="41685" cy="212226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</p:grpSp>
        </p:grpSp>
        <p:grpSp>
          <p:nvGrpSpPr>
            <p:cNvPr id="20" name="Group 216"/>
            <p:cNvGrpSpPr/>
            <p:nvPr/>
          </p:nvGrpSpPr>
          <p:grpSpPr>
            <a:xfrm>
              <a:off x="4313187" y="5473728"/>
              <a:ext cx="554139" cy="1138347"/>
              <a:chOff x="4316409" y="1530324"/>
              <a:chExt cx="554139" cy="1138347"/>
            </a:xfrm>
          </p:grpSpPr>
          <p:grpSp>
            <p:nvGrpSpPr>
              <p:cNvPr id="21" name="Group 132"/>
              <p:cNvGrpSpPr/>
              <p:nvPr/>
            </p:nvGrpSpPr>
            <p:grpSpPr>
              <a:xfrm>
                <a:off x="4316409" y="1530324"/>
                <a:ext cx="554139" cy="554139"/>
                <a:chOff x="4207406" y="1523880"/>
                <a:chExt cx="765700" cy="765700"/>
              </a:xfrm>
            </p:grpSpPr>
            <p:sp>
              <p:nvSpPr>
                <p:cNvPr id="226" name="Oval 225"/>
                <p:cNvSpPr/>
                <p:nvPr/>
              </p:nvSpPr>
              <p:spPr bwMode="auto">
                <a:xfrm>
                  <a:off x="4207406" y="1523880"/>
                  <a:ext cx="765700" cy="76570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grpSp>
              <p:nvGrpSpPr>
                <p:cNvPr id="22" name="Group 88"/>
                <p:cNvGrpSpPr/>
                <p:nvPr/>
              </p:nvGrpSpPr>
              <p:grpSpPr>
                <a:xfrm>
                  <a:off x="4513430" y="2023250"/>
                  <a:ext cx="153651" cy="166456"/>
                  <a:chOff x="6981858" y="2187558"/>
                  <a:chExt cx="438156" cy="474669"/>
                </a:xfrm>
              </p:grpSpPr>
              <p:sp>
                <p:nvSpPr>
                  <p:cNvPr id="230" name="Oval 229"/>
                  <p:cNvSpPr/>
                  <p:nvPr/>
                </p:nvSpPr>
                <p:spPr bwMode="auto">
                  <a:xfrm>
                    <a:off x="6981858" y="2187558"/>
                    <a:ext cx="438156" cy="43815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  <p:sp>
                <p:nvSpPr>
                  <p:cNvPr id="231" name="Rectangle 230"/>
                  <p:cNvSpPr/>
                  <p:nvPr/>
                </p:nvSpPr>
                <p:spPr bwMode="auto">
                  <a:xfrm>
                    <a:off x="6981858" y="2406636"/>
                    <a:ext cx="438156" cy="255591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</p:grpSp>
            <p:sp>
              <p:nvSpPr>
                <p:cNvPr id="228" name="Rectangle 227"/>
                <p:cNvSpPr/>
                <p:nvPr/>
              </p:nvSpPr>
              <p:spPr bwMode="auto">
                <a:xfrm>
                  <a:off x="4423800" y="1669524"/>
                  <a:ext cx="41685" cy="253852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229" name="Rectangle 228"/>
                <p:cNvSpPr/>
                <p:nvPr/>
              </p:nvSpPr>
              <p:spPr bwMode="auto">
                <a:xfrm>
                  <a:off x="4715027" y="1690335"/>
                  <a:ext cx="41685" cy="212226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</p:grpSp>
          <p:grpSp>
            <p:nvGrpSpPr>
              <p:cNvPr id="23" name="Group 133"/>
              <p:cNvGrpSpPr/>
              <p:nvPr/>
            </p:nvGrpSpPr>
            <p:grpSpPr>
              <a:xfrm>
                <a:off x="4316409" y="2114532"/>
                <a:ext cx="554139" cy="554139"/>
                <a:chOff x="4207406" y="1523880"/>
                <a:chExt cx="765700" cy="765700"/>
              </a:xfrm>
            </p:grpSpPr>
            <p:sp>
              <p:nvSpPr>
                <p:cNvPr id="220" name="Oval 219"/>
                <p:cNvSpPr/>
                <p:nvPr/>
              </p:nvSpPr>
              <p:spPr bwMode="auto">
                <a:xfrm>
                  <a:off x="4207406" y="1523880"/>
                  <a:ext cx="765700" cy="76570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grpSp>
              <p:nvGrpSpPr>
                <p:cNvPr id="24" name="Group 88"/>
                <p:cNvGrpSpPr/>
                <p:nvPr/>
              </p:nvGrpSpPr>
              <p:grpSpPr>
                <a:xfrm>
                  <a:off x="4513430" y="2023250"/>
                  <a:ext cx="153651" cy="166456"/>
                  <a:chOff x="6981858" y="2187558"/>
                  <a:chExt cx="438156" cy="474669"/>
                </a:xfrm>
              </p:grpSpPr>
              <p:sp>
                <p:nvSpPr>
                  <p:cNvPr id="224" name="Oval 223"/>
                  <p:cNvSpPr/>
                  <p:nvPr/>
                </p:nvSpPr>
                <p:spPr bwMode="auto">
                  <a:xfrm>
                    <a:off x="6981858" y="2187558"/>
                    <a:ext cx="438156" cy="43815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  <p:sp>
                <p:nvSpPr>
                  <p:cNvPr id="225" name="Rectangle 224"/>
                  <p:cNvSpPr/>
                  <p:nvPr/>
                </p:nvSpPr>
                <p:spPr bwMode="auto">
                  <a:xfrm>
                    <a:off x="6981858" y="2406636"/>
                    <a:ext cx="438156" cy="255591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</a:endParaRPr>
                  </a:p>
                </p:txBody>
              </p:sp>
            </p:grpSp>
            <p:sp>
              <p:nvSpPr>
                <p:cNvPr id="222" name="Rectangle 221"/>
                <p:cNvSpPr/>
                <p:nvPr/>
              </p:nvSpPr>
              <p:spPr bwMode="auto">
                <a:xfrm>
                  <a:off x="4423800" y="1669524"/>
                  <a:ext cx="41685" cy="253852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223" name="Rectangle 222"/>
                <p:cNvSpPr/>
                <p:nvPr/>
              </p:nvSpPr>
              <p:spPr bwMode="auto">
                <a:xfrm>
                  <a:off x="4715027" y="1690335"/>
                  <a:ext cx="41685" cy="212226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</a:endParaRPr>
                </a:p>
              </p:txBody>
            </p:sp>
          </p:grpSp>
        </p:grpSp>
      </p:grpSp>
      <p:pic>
        <p:nvPicPr>
          <p:cNvPr id="242" name="Picture 241" descr="conduit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75" y="1092168"/>
            <a:ext cx="2701962" cy="2257194"/>
          </a:xfrm>
          <a:prstGeom prst="rect">
            <a:avLst/>
          </a:prstGeom>
        </p:spPr>
      </p:pic>
      <p:cxnSp>
        <p:nvCxnSpPr>
          <p:cNvPr id="244" name="Straight Connector 243"/>
          <p:cNvCxnSpPr/>
          <p:nvPr/>
        </p:nvCxnSpPr>
        <p:spPr bwMode="auto">
          <a:xfrm>
            <a:off x="0" y="1384272"/>
            <a:ext cx="2709837" cy="109539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6" name="Straight Connector 245"/>
          <p:cNvCxnSpPr/>
          <p:nvPr/>
        </p:nvCxnSpPr>
        <p:spPr bwMode="auto">
          <a:xfrm>
            <a:off x="0" y="1749402"/>
            <a:ext cx="2709837" cy="365130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rgbClr val="AE78D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8" name="Straight Connector 247"/>
          <p:cNvCxnSpPr>
            <a:endCxn id="242" idx="1"/>
          </p:cNvCxnSpPr>
          <p:nvPr/>
        </p:nvCxnSpPr>
        <p:spPr bwMode="auto">
          <a:xfrm rot="10800000">
            <a:off x="7875" y="2220765"/>
            <a:ext cx="2701962" cy="441462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0" name="Straight Connector 249"/>
          <p:cNvCxnSpPr/>
          <p:nvPr/>
        </p:nvCxnSpPr>
        <p:spPr bwMode="auto">
          <a:xfrm>
            <a:off x="0" y="2589201"/>
            <a:ext cx="2636811" cy="693747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6" name="Straight Connector 255"/>
          <p:cNvCxnSpPr/>
          <p:nvPr/>
        </p:nvCxnSpPr>
        <p:spPr bwMode="auto">
          <a:xfrm rot="5400000" flipH="1" flipV="1">
            <a:off x="-941462" y="2589203"/>
            <a:ext cx="2336833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7" name="Straight Connector 266"/>
          <p:cNvCxnSpPr/>
          <p:nvPr/>
        </p:nvCxnSpPr>
        <p:spPr bwMode="auto">
          <a:xfrm rot="5400000">
            <a:off x="-302485" y="3118640"/>
            <a:ext cx="1643087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0" name="Straight Connector 269"/>
          <p:cNvCxnSpPr/>
          <p:nvPr/>
        </p:nvCxnSpPr>
        <p:spPr bwMode="auto">
          <a:xfrm rot="5400000" flipH="1" flipV="1">
            <a:off x="135671" y="3301205"/>
            <a:ext cx="1058877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4" name="Straight Connector 83"/>
          <p:cNvCxnSpPr/>
          <p:nvPr/>
        </p:nvCxnSpPr>
        <p:spPr bwMode="auto">
          <a:xfrm flipV="1">
            <a:off x="562603" y="4331433"/>
            <a:ext cx="2037695" cy="1039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Straight Connector 84"/>
          <p:cNvCxnSpPr/>
          <p:nvPr/>
        </p:nvCxnSpPr>
        <p:spPr bwMode="auto">
          <a:xfrm flipV="1">
            <a:off x="555570" y="4414851"/>
            <a:ext cx="2037695" cy="1039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AE78D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/>
          <p:cNvCxnSpPr/>
          <p:nvPr/>
        </p:nvCxnSpPr>
        <p:spPr bwMode="auto">
          <a:xfrm flipV="1">
            <a:off x="555570" y="4806102"/>
            <a:ext cx="2037695" cy="1039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/>
          <p:cNvCxnSpPr/>
          <p:nvPr/>
        </p:nvCxnSpPr>
        <p:spPr bwMode="auto">
          <a:xfrm flipV="1">
            <a:off x="555570" y="4889520"/>
            <a:ext cx="2037695" cy="1039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3" name="Straight Connector 92"/>
          <p:cNvCxnSpPr/>
          <p:nvPr/>
        </p:nvCxnSpPr>
        <p:spPr bwMode="auto">
          <a:xfrm flipV="1">
            <a:off x="562603" y="5244258"/>
            <a:ext cx="2037695" cy="1039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4" name="Straight Connector 93"/>
          <p:cNvCxnSpPr/>
          <p:nvPr/>
        </p:nvCxnSpPr>
        <p:spPr bwMode="auto">
          <a:xfrm flipV="1">
            <a:off x="555570" y="5327676"/>
            <a:ext cx="2037695" cy="1039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Straight Connector 94"/>
          <p:cNvCxnSpPr/>
          <p:nvPr/>
        </p:nvCxnSpPr>
        <p:spPr bwMode="auto">
          <a:xfrm flipV="1">
            <a:off x="562603" y="5718927"/>
            <a:ext cx="2037695" cy="1039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AE78D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6" name="Straight Connector 95"/>
          <p:cNvCxnSpPr/>
          <p:nvPr/>
        </p:nvCxnSpPr>
        <p:spPr bwMode="auto">
          <a:xfrm flipV="1">
            <a:off x="555570" y="5802345"/>
            <a:ext cx="2037695" cy="1039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0" name="Straight Connector 99"/>
          <p:cNvCxnSpPr/>
          <p:nvPr/>
        </p:nvCxnSpPr>
        <p:spPr bwMode="auto">
          <a:xfrm rot="5400000">
            <a:off x="811161" y="3611565"/>
            <a:ext cx="503879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01" name="TextBox 100"/>
          <p:cNvSpPr txBox="1"/>
          <p:nvPr/>
        </p:nvSpPr>
        <p:spPr>
          <a:xfrm>
            <a:off x="850421" y="6057936"/>
            <a:ext cx="74113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i="1" dirty="0" smtClean="0">
                <a:solidFill>
                  <a:srgbClr val="981414"/>
                </a:solidFill>
                <a:latin typeface="Calibri" pitchFamily="34" charset="0"/>
                <a:cs typeface="Calibri" pitchFamily="34" charset="0"/>
              </a:rPr>
              <a:t>Practical Implementation for complex topologies</a:t>
            </a:r>
            <a:endParaRPr lang="en-US" sz="2800" b="1" i="1" dirty="0">
              <a:solidFill>
                <a:srgbClr val="981414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25" name="Group 113"/>
          <p:cNvGrpSpPr/>
          <p:nvPr/>
        </p:nvGrpSpPr>
        <p:grpSpPr>
          <a:xfrm>
            <a:off x="5886468" y="1566837"/>
            <a:ext cx="2190780" cy="849243"/>
            <a:chOff x="5886468" y="1566837"/>
            <a:chExt cx="2190780" cy="849243"/>
          </a:xfrm>
        </p:grpSpPr>
        <p:pic>
          <p:nvPicPr>
            <p:cNvPr id="102" name="Picture 101" descr="rack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46988" y="1566837"/>
              <a:ext cx="730260" cy="849243"/>
            </a:xfrm>
            <a:prstGeom prst="rect">
              <a:avLst/>
            </a:prstGeom>
          </p:spPr>
        </p:pic>
        <p:pic>
          <p:nvPicPr>
            <p:cNvPr id="103" name="Picture 102" descr="rack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16728" y="1566837"/>
              <a:ext cx="730260" cy="849243"/>
            </a:xfrm>
            <a:prstGeom prst="rect">
              <a:avLst/>
            </a:prstGeom>
          </p:spPr>
        </p:pic>
        <p:pic>
          <p:nvPicPr>
            <p:cNvPr id="104" name="Picture 103" descr="rack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86468" y="1566837"/>
              <a:ext cx="730260" cy="849243"/>
            </a:xfrm>
            <a:prstGeom prst="rect">
              <a:avLst/>
            </a:prstGeom>
          </p:spPr>
        </p:pic>
      </p:grpSp>
      <p:grpSp>
        <p:nvGrpSpPr>
          <p:cNvPr id="26" name="Group 40"/>
          <p:cNvGrpSpPr/>
          <p:nvPr/>
        </p:nvGrpSpPr>
        <p:grpSpPr>
          <a:xfrm>
            <a:off x="4608513" y="1347759"/>
            <a:ext cx="739435" cy="729591"/>
            <a:chOff x="3561544" y="1255689"/>
            <a:chExt cx="1063373" cy="1045677"/>
          </a:xfrm>
        </p:grpSpPr>
        <p:sp>
          <p:nvSpPr>
            <p:cNvPr id="108" name="Rectangle 107"/>
            <p:cNvSpPr/>
            <p:nvPr/>
          </p:nvSpPr>
          <p:spPr>
            <a:xfrm>
              <a:off x="3561544" y="1255689"/>
              <a:ext cx="1063373" cy="104567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9" name="Picture 1" descr="Filename: j0379767.wmf&#10;Keywords: electrical plugs, electricity, household ...&#10;File Size: 11 KB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96752" y="1322162"/>
              <a:ext cx="811249" cy="850698"/>
            </a:xfrm>
            <a:prstGeom prst="rect">
              <a:avLst/>
            </a:prstGeom>
            <a:noFill/>
          </p:spPr>
        </p:pic>
      </p:grpSp>
      <p:grpSp>
        <p:nvGrpSpPr>
          <p:cNvPr id="27" name="Group 114"/>
          <p:cNvGrpSpPr/>
          <p:nvPr/>
        </p:nvGrpSpPr>
        <p:grpSpPr>
          <a:xfrm>
            <a:off x="5922981" y="2625714"/>
            <a:ext cx="2190780" cy="849243"/>
            <a:chOff x="5886468" y="1566837"/>
            <a:chExt cx="2190780" cy="849243"/>
          </a:xfrm>
        </p:grpSpPr>
        <p:pic>
          <p:nvPicPr>
            <p:cNvPr id="116" name="Picture 115" descr="rack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46988" y="1566837"/>
              <a:ext cx="730260" cy="849243"/>
            </a:xfrm>
            <a:prstGeom prst="rect">
              <a:avLst/>
            </a:prstGeom>
          </p:spPr>
        </p:pic>
        <p:pic>
          <p:nvPicPr>
            <p:cNvPr id="117" name="Picture 116" descr="rack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16728" y="1566837"/>
              <a:ext cx="730260" cy="849243"/>
            </a:xfrm>
            <a:prstGeom prst="rect">
              <a:avLst/>
            </a:prstGeom>
          </p:spPr>
        </p:pic>
        <p:pic>
          <p:nvPicPr>
            <p:cNvPr id="118" name="Picture 117" descr="rack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86468" y="1566837"/>
              <a:ext cx="730260" cy="849243"/>
            </a:xfrm>
            <a:prstGeom prst="rect">
              <a:avLst/>
            </a:prstGeom>
          </p:spPr>
        </p:pic>
      </p:grpSp>
      <p:grpSp>
        <p:nvGrpSpPr>
          <p:cNvPr id="29" name="Group 118"/>
          <p:cNvGrpSpPr/>
          <p:nvPr/>
        </p:nvGrpSpPr>
        <p:grpSpPr>
          <a:xfrm>
            <a:off x="5922981" y="4743468"/>
            <a:ext cx="2190780" cy="849243"/>
            <a:chOff x="5886468" y="1566837"/>
            <a:chExt cx="2190780" cy="849243"/>
          </a:xfrm>
        </p:grpSpPr>
        <p:pic>
          <p:nvPicPr>
            <p:cNvPr id="120" name="Picture 119" descr="rack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46988" y="1566837"/>
              <a:ext cx="730260" cy="849243"/>
            </a:xfrm>
            <a:prstGeom prst="rect">
              <a:avLst/>
            </a:prstGeom>
          </p:spPr>
        </p:pic>
        <p:pic>
          <p:nvPicPr>
            <p:cNvPr id="121" name="Picture 120" descr="rack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16728" y="1566837"/>
              <a:ext cx="730260" cy="849243"/>
            </a:xfrm>
            <a:prstGeom prst="rect">
              <a:avLst/>
            </a:prstGeom>
          </p:spPr>
        </p:pic>
        <p:pic>
          <p:nvPicPr>
            <p:cNvPr id="122" name="Picture 121" descr="rack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86468" y="1566837"/>
              <a:ext cx="730260" cy="849243"/>
            </a:xfrm>
            <a:prstGeom prst="rect">
              <a:avLst/>
            </a:prstGeom>
          </p:spPr>
        </p:pic>
      </p:grpSp>
      <p:grpSp>
        <p:nvGrpSpPr>
          <p:cNvPr id="30" name="Group 122"/>
          <p:cNvGrpSpPr/>
          <p:nvPr/>
        </p:nvGrpSpPr>
        <p:grpSpPr>
          <a:xfrm>
            <a:off x="5886468" y="3684591"/>
            <a:ext cx="2190780" cy="849243"/>
            <a:chOff x="5886468" y="1566837"/>
            <a:chExt cx="2190780" cy="849243"/>
          </a:xfrm>
        </p:grpSpPr>
        <p:pic>
          <p:nvPicPr>
            <p:cNvPr id="124" name="Picture 123" descr="rack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46988" y="1566837"/>
              <a:ext cx="730260" cy="849243"/>
            </a:xfrm>
            <a:prstGeom prst="rect">
              <a:avLst/>
            </a:prstGeom>
          </p:spPr>
        </p:pic>
        <p:pic>
          <p:nvPicPr>
            <p:cNvPr id="125" name="Picture 124" descr="rack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16728" y="1566837"/>
              <a:ext cx="730260" cy="849243"/>
            </a:xfrm>
            <a:prstGeom prst="rect">
              <a:avLst/>
            </a:prstGeom>
          </p:spPr>
        </p:pic>
        <p:pic>
          <p:nvPicPr>
            <p:cNvPr id="126" name="Picture 125" descr="rack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86468" y="1566837"/>
              <a:ext cx="730260" cy="849243"/>
            </a:xfrm>
            <a:prstGeom prst="rect">
              <a:avLst/>
            </a:prstGeom>
          </p:spPr>
        </p:pic>
      </p:grpSp>
      <p:grpSp>
        <p:nvGrpSpPr>
          <p:cNvPr id="31" name="Group 40"/>
          <p:cNvGrpSpPr/>
          <p:nvPr/>
        </p:nvGrpSpPr>
        <p:grpSpPr>
          <a:xfrm>
            <a:off x="4608513" y="2430978"/>
            <a:ext cx="739435" cy="729591"/>
            <a:chOff x="3561544" y="1255689"/>
            <a:chExt cx="1063373" cy="1045677"/>
          </a:xfrm>
        </p:grpSpPr>
        <p:sp>
          <p:nvSpPr>
            <p:cNvPr id="128" name="Rectangle 127"/>
            <p:cNvSpPr/>
            <p:nvPr/>
          </p:nvSpPr>
          <p:spPr>
            <a:xfrm>
              <a:off x="3561544" y="1255689"/>
              <a:ext cx="1063373" cy="104567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9" name="Picture 1" descr="Filename: j0379767.wmf&#10;Keywords: electrical plugs, electricity, household ...&#10;File Size: 11 KB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96752" y="1322162"/>
              <a:ext cx="811249" cy="850698"/>
            </a:xfrm>
            <a:prstGeom prst="rect">
              <a:avLst/>
            </a:prstGeom>
            <a:noFill/>
          </p:spPr>
        </p:pic>
      </p:grpSp>
      <p:grpSp>
        <p:nvGrpSpPr>
          <p:cNvPr id="227" name="Group 40"/>
          <p:cNvGrpSpPr/>
          <p:nvPr/>
        </p:nvGrpSpPr>
        <p:grpSpPr>
          <a:xfrm>
            <a:off x="4608513" y="3514197"/>
            <a:ext cx="739435" cy="729591"/>
            <a:chOff x="3561544" y="1255689"/>
            <a:chExt cx="1063373" cy="1045677"/>
          </a:xfrm>
        </p:grpSpPr>
        <p:sp>
          <p:nvSpPr>
            <p:cNvPr id="131" name="Rectangle 130"/>
            <p:cNvSpPr/>
            <p:nvPr/>
          </p:nvSpPr>
          <p:spPr>
            <a:xfrm>
              <a:off x="3561544" y="1255689"/>
              <a:ext cx="1063373" cy="104567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/>
            </a:p>
          </p:txBody>
        </p:sp>
        <p:pic>
          <p:nvPicPr>
            <p:cNvPr id="132" name="Picture 1" descr="Filename: j0379767.wmf&#10;Keywords: electrical plugs, electricity, household ...&#10;File Size: 11 KB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96752" y="1322162"/>
              <a:ext cx="811249" cy="850698"/>
            </a:xfrm>
            <a:prstGeom prst="rect">
              <a:avLst/>
            </a:prstGeom>
            <a:noFill/>
          </p:spPr>
        </p:pic>
      </p:grpSp>
      <p:grpSp>
        <p:nvGrpSpPr>
          <p:cNvPr id="232" name="Group 40"/>
          <p:cNvGrpSpPr/>
          <p:nvPr/>
        </p:nvGrpSpPr>
        <p:grpSpPr>
          <a:xfrm>
            <a:off x="4608513" y="4597416"/>
            <a:ext cx="739435" cy="729591"/>
            <a:chOff x="3561544" y="1255689"/>
            <a:chExt cx="1063373" cy="1045677"/>
          </a:xfrm>
        </p:grpSpPr>
        <p:sp>
          <p:nvSpPr>
            <p:cNvPr id="143" name="Rectangle 142"/>
            <p:cNvSpPr/>
            <p:nvPr/>
          </p:nvSpPr>
          <p:spPr>
            <a:xfrm>
              <a:off x="3561544" y="1255689"/>
              <a:ext cx="1063373" cy="104567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4" name="Picture 1" descr="Filename: j0379767.wmf&#10;Keywords: electrical plugs, electricity, household ...&#10;File Size: 11 KB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96752" y="1322162"/>
              <a:ext cx="811249" cy="850698"/>
            </a:xfrm>
            <a:prstGeom prst="rect">
              <a:avLst/>
            </a:prstGeom>
            <a:noFill/>
          </p:spPr>
        </p:pic>
      </p:grpSp>
      <p:cxnSp>
        <p:nvCxnSpPr>
          <p:cNvPr id="146" name="Straight Connector 145"/>
          <p:cNvCxnSpPr/>
          <p:nvPr/>
        </p:nvCxnSpPr>
        <p:spPr bwMode="auto">
          <a:xfrm>
            <a:off x="5338773" y="1457298"/>
            <a:ext cx="277498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8" name="Straight Connector 147"/>
          <p:cNvCxnSpPr/>
          <p:nvPr/>
        </p:nvCxnSpPr>
        <p:spPr bwMode="auto">
          <a:xfrm rot="5400000">
            <a:off x="7493045" y="2078018"/>
            <a:ext cx="1241443" cy="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2" name="Straight Connector 151"/>
          <p:cNvCxnSpPr/>
          <p:nvPr/>
        </p:nvCxnSpPr>
        <p:spPr bwMode="auto">
          <a:xfrm rot="5400000">
            <a:off x="5137952" y="3264691"/>
            <a:ext cx="113190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Straight Connector 153"/>
          <p:cNvCxnSpPr/>
          <p:nvPr/>
        </p:nvCxnSpPr>
        <p:spPr bwMode="auto">
          <a:xfrm>
            <a:off x="5703903" y="3830643"/>
            <a:ext cx="2446371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6" name="Straight Connector 165"/>
          <p:cNvCxnSpPr/>
          <p:nvPr/>
        </p:nvCxnSpPr>
        <p:spPr bwMode="auto">
          <a:xfrm>
            <a:off x="5338773" y="2589201"/>
            <a:ext cx="2884527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AE78D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8" name="Straight Connector 167"/>
          <p:cNvCxnSpPr/>
          <p:nvPr/>
        </p:nvCxnSpPr>
        <p:spPr bwMode="auto">
          <a:xfrm rot="5400000">
            <a:off x="7639094" y="3173408"/>
            <a:ext cx="1168415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AE78D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2" name="Straight Connector 171"/>
          <p:cNvCxnSpPr/>
          <p:nvPr/>
        </p:nvCxnSpPr>
        <p:spPr bwMode="auto">
          <a:xfrm rot="5400000">
            <a:off x="4973646" y="4305312"/>
            <a:ext cx="1095387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AE78D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Straight Connector 173"/>
          <p:cNvCxnSpPr/>
          <p:nvPr/>
        </p:nvCxnSpPr>
        <p:spPr bwMode="auto">
          <a:xfrm>
            <a:off x="5521338" y="4853007"/>
            <a:ext cx="2665449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AE78D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1" name="Straight Connector 180"/>
          <p:cNvCxnSpPr/>
          <p:nvPr/>
        </p:nvCxnSpPr>
        <p:spPr bwMode="auto">
          <a:xfrm>
            <a:off x="5338773" y="3684591"/>
            <a:ext cx="299406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3" name="Straight Connector 182"/>
          <p:cNvCxnSpPr/>
          <p:nvPr/>
        </p:nvCxnSpPr>
        <p:spPr bwMode="auto">
          <a:xfrm rot="5400000">
            <a:off x="7785147" y="4232286"/>
            <a:ext cx="1095387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3" name="Straight Connector 232"/>
          <p:cNvCxnSpPr/>
          <p:nvPr/>
        </p:nvCxnSpPr>
        <p:spPr bwMode="auto">
          <a:xfrm rot="5400000">
            <a:off x="5192724" y="5218137"/>
            <a:ext cx="876309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8" name="Straight Connector 237"/>
          <p:cNvCxnSpPr/>
          <p:nvPr/>
        </p:nvCxnSpPr>
        <p:spPr bwMode="auto">
          <a:xfrm>
            <a:off x="5338773" y="4706953"/>
            <a:ext cx="3103605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0" name="Straight Connector 239"/>
          <p:cNvCxnSpPr/>
          <p:nvPr/>
        </p:nvCxnSpPr>
        <p:spPr bwMode="auto">
          <a:xfrm rot="5400000">
            <a:off x="7967707" y="5181622"/>
            <a:ext cx="949344" cy="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3" name="Straight Connector 132"/>
          <p:cNvCxnSpPr/>
          <p:nvPr/>
        </p:nvCxnSpPr>
        <p:spPr bwMode="auto">
          <a:xfrm rot="5400000" flipH="1" flipV="1">
            <a:off x="-704128" y="2863050"/>
            <a:ext cx="2154268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AE78D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2" name="Trapezoid 251"/>
          <p:cNvSpPr/>
          <p:nvPr/>
        </p:nvSpPr>
        <p:spPr bwMode="auto">
          <a:xfrm rot="10800000">
            <a:off x="153928" y="3735423"/>
            <a:ext cx="584208" cy="423837"/>
          </a:xfrm>
          <a:prstGeom prst="trapezoid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46459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 2: Power Routing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en-US" sz="2800" dirty="0" smtClean="0"/>
              <a:t>Switch servers </a:t>
            </a:r>
            <a:r>
              <a:rPr lang="en-US" sz="2800" b="1" i="1" dirty="0" smtClean="0">
                <a:solidFill>
                  <a:srgbClr val="981414"/>
                </a:solidFill>
              </a:rPr>
              <a:t>deliberately</a:t>
            </a:r>
            <a:r>
              <a:rPr lang="en-US" sz="2800" dirty="0" smtClean="0"/>
              <a:t> between PDU feeds</a:t>
            </a:r>
          </a:p>
          <a:p>
            <a:pPr lvl="1"/>
            <a:r>
              <a:rPr lang="en-US" sz="2400" dirty="0" smtClean="0"/>
              <a:t>Dynamically choose</a:t>
            </a:r>
            <a:r>
              <a:rPr lang="en-US" sz="2400" baseline="0" dirty="0" smtClean="0"/>
              <a:t> the PDU for each server</a:t>
            </a:r>
          </a:p>
          <a:p>
            <a:pPr lvl="1"/>
            <a:r>
              <a:rPr lang="en-US" sz="2400" baseline="0" dirty="0" smtClean="0"/>
              <a:t>Reschedule globally </a:t>
            </a:r>
            <a:r>
              <a:rPr lang="en-US" sz="2400" dirty="0" smtClean="0"/>
              <a:t>to avoid throttling</a:t>
            </a:r>
            <a:endParaRPr lang="en-US" sz="2400" baseline="0" dirty="0" smtClean="0"/>
          </a:p>
          <a:p>
            <a:pPr lvl="1"/>
            <a:r>
              <a:rPr lang="en-US" sz="2400" dirty="0" smtClean="0"/>
              <a:t>But, maintain redundancy against PDU failure</a:t>
            </a:r>
          </a:p>
          <a:p>
            <a:r>
              <a:rPr lang="en-US" sz="2800" baseline="0" dirty="0" smtClean="0"/>
              <a:t>Continue using</a:t>
            </a:r>
            <a:r>
              <a:rPr lang="en-US" sz="2800" dirty="0" smtClean="0"/>
              <a:t> power capping as a safety net</a:t>
            </a:r>
            <a:endParaRPr lang="en-US" sz="2800" baseline="0" dirty="0" smtClean="0"/>
          </a:p>
        </p:txBody>
      </p:sp>
      <p:grpSp>
        <p:nvGrpSpPr>
          <p:cNvPr id="3" name="Group 5"/>
          <p:cNvGrpSpPr/>
          <p:nvPr/>
        </p:nvGrpSpPr>
        <p:grpSpPr>
          <a:xfrm>
            <a:off x="2162142" y="4013208"/>
            <a:ext cx="961469" cy="948669"/>
            <a:chOff x="3561544" y="1255689"/>
            <a:chExt cx="1063373" cy="1045677"/>
          </a:xfrm>
        </p:grpSpPr>
        <p:sp>
          <p:nvSpPr>
            <p:cNvPr id="7" name="Rectangle 6"/>
            <p:cNvSpPr/>
            <p:nvPr/>
          </p:nvSpPr>
          <p:spPr>
            <a:xfrm>
              <a:off x="3561544" y="1255689"/>
              <a:ext cx="1063373" cy="104567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1" descr="Filename: j0379767.wmf&#10;Keywords: electrical plugs, electricity, household ...&#10;File Size: 11 KB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696752" y="1322162"/>
              <a:ext cx="811249" cy="850698"/>
            </a:xfrm>
            <a:prstGeom prst="rect">
              <a:avLst/>
            </a:prstGeom>
            <a:noFill/>
          </p:spPr>
        </p:pic>
      </p:grpSp>
      <p:grpSp>
        <p:nvGrpSpPr>
          <p:cNvPr id="6" name="Group 8"/>
          <p:cNvGrpSpPr/>
          <p:nvPr/>
        </p:nvGrpSpPr>
        <p:grpSpPr>
          <a:xfrm>
            <a:off x="5848769" y="4013208"/>
            <a:ext cx="961469" cy="948669"/>
            <a:chOff x="3561544" y="1255689"/>
            <a:chExt cx="1063373" cy="1045677"/>
          </a:xfrm>
        </p:grpSpPr>
        <p:sp>
          <p:nvSpPr>
            <p:cNvPr id="10" name="Rectangle 9"/>
            <p:cNvSpPr/>
            <p:nvPr/>
          </p:nvSpPr>
          <p:spPr>
            <a:xfrm>
              <a:off x="3561544" y="1255689"/>
              <a:ext cx="1063373" cy="104567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" descr="Filename: j0379767.wmf&#10;Keywords: electrical plugs, electricity, household ...&#10;File Size: 11 KB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696752" y="1322162"/>
              <a:ext cx="811249" cy="850698"/>
            </a:xfrm>
            <a:prstGeom prst="rect">
              <a:avLst/>
            </a:prstGeom>
            <a:noFill/>
          </p:spPr>
        </p:pic>
      </p:grpSp>
      <p:sp>
        <p:nvSpPr>
          <p:cNvPr id="13" name="Right Arrow 12"/>
          <p:cNvSpPr/>
          <p:nvPr/>
        </p:nvSpPr>
        <p:spPr>
          <a:xfrm rot="13673132">
            <a:off x="3100628" y="4590518"/>
            <a:ext cx="1103086" cy="5370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7926868" flipH="1">
            <a:off x="4762508" y="4590518"/>
            <a:ext cx="1103086" cy="5370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232742" y="4376433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latin typeface="Calibri" pitchFamily="34" charset="0"/>
                <a:cs typeface="Calibri" pitchFamily="34" charset="0"/>
              </a:rPr>
              <a:t>?</a:t>
            </a:r>
            <a:endParaRPr lang="en-US" sz="60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fld id="{24EAD923-3004-4A31-84C7-9B440B785588}" type="slidenum">
              <a:rPr lang="en-US" smtClean="0"/>
              <a:pPr/>
              <a:t>111</a:t>
            </a:fld>
            <a:endParaRPr lang="en-US" dirty="0"/>
          </a:p>
        </p:txBody>
      </p:sp>
      <p:pic>
        <p:nvPicPr>
          <p:cNvPr id="17" name="Picture 16" descr="rac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1279" y="5437215"/>
            <a:ext cx="1139778" cy="108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06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Routing Example</a:t>
            </a:r>
            <a:endParaRPr lang="en-US" dirty="0"/>
          </a:p>
        </p:txBody>
      </p:sp>
      <p:sp>
        <p:nvSpPr>
          <p:cNvPr id="51" name="Left Arrow 50"/>
          <p:cNvSpPr/>
          <p:nvPr/>
        </p:nvSpPr>
        <p:spPr>
          <a:xfrm rot="2972391">
            <a:off x="1642738" y="3211551"/>
            <a:ext cx="827314" cy="319314"/>
          </a:xfrm>
          <a:prstGeom prst="leftArrow">
            <a:avLst/>
          </a:prstGeom>
          <a:solidFill>
            <a:srgbClr val="FF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Left Arrow 51"/>
          <p:cNvSpPr/>
          <p:nvPr/>
        </p:nvSpPr>
        <p:spPr>
          <a:xfrm rot="2972391">
            <a:off x="4677008" y="3211551"/>
            <a:ext cx="827314" cy="319314"/>
          </a:xfrm>
          <a:prstGeom prst="leftArrow">
            <a:avLst/>
          </a:prstGeom>
          <a:solidFill>
            <a:srgbClr val="FF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Left Arrow 52"/>
          <p:cNvSpPr/>
          <p:nvPr/>
        </p:nvSpPr>
        <p:spPr>
          <a:xfrm rot="18627609" flipH="1">
            <a:off x="6237467" y="3211551"/>
            <a:ext cx="827314" cy="319314"/>
          </a:xfrm>
          <a:prstGeom prst="leftArrow">
            <a:avLst/>
          </a:prstGeom>
          <a:solidFill>
            <a:srgbClr val="FF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Left Arrow 53"/>
          <p:cNvSpPr/>
          <p:nvPr/>
        </p:nvSpPr>
        <p:spPr>
          <a:xfrm rot="18627609" flipH="1">
            <a:off x="3215263" y="3211551"/>
            <a:ext cx="827314" cy="319314"/>
          </a:xfrm>
          <a:prstGeom prst="leftArrow">
            <a:avLst/>
          </a:prstGeom>
          <a:solidFill>
            <a:srgbClr val="FF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Left Arrow 54"/>
          <p:cNvSpPr/>
          <p:nvPr/>
        </p:nvSpPr>
        <p:spPr>
          <a:xfrm rot="18627609" flipH="1">
            <a:off x="244119" y="3211551"/>
            <a:ext cx="827314" cy="319314"/>
          </a:xfrm>
          <a:prstGeom prst="leftArrow">
            <a:avLst/>
          </a:prstGeom>
          <a:solidFill>
            <a:srgbClr val="FF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Left Arrow 55"/>
          <p:cNvSpPr/>
          <p:nvPr/>
        </p:nvSpPr>
        <p:spPr>
          <a:xfrm rot="2972391">
            <a:off x="7655148" y="3211551"/>
            <a:ext cx="827314" cy="319314"/>
          </a:xfrm>
          <a:prstGeom prst="leftArrow">
            <a:avLst/>
          </a:prstGeom>
          <a:solidFill>
            <a:srgbClr val="FF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824652" y="1944552"/>
            <a:ext cx="961469" cy="948669"/>
            <a:chOff x="3561544" y="1255689"/>
            <a:chExt cx="1063373" cy="1045677"/>
          </a:xfrm>
        </p:grpSpPr>
        <p:sp>
          <p:nvSpPr>
            <p:cNvPr id="6" name="Rectangle 5"/>
            <p:cNvSpPr/>
            <p:nvPr/>
          </p:nvSpPr>
          <p:spPr>
            <a:xfrm>
              <a:off x="3561544" y="1255689"/>
              <a:ext cx="1063373" cy="104567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1" descr="Filename: j0379767.wmf&#10;Keywords: electrical plugs, electricity, household ...&#10;File Size: 11 KB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696752" y="1322162"/>
              <a:ext cx="811249" cy="850698"/>
            </a:xfrm>
            <a:prstGeom prst="rect">
              <a:avLst/>
            </a:prstGeom>
            <a:noFill/>
          </p:spPr>
        </p:pic>
      </p:grpSp>
      <p:sp>
        <p:nvSpPr>
          <p:cNvPr id="11" name="Rectangle 10"/>
          <p:cNvSpPr/>
          <p:nvPr/>
        </p:nvSpPr>
        <p:spPr>
          <a:xfrm>
            <a:off x="2013158" y="1948457"/>
            <a:ext cx="132202" cy="9474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013158" y="2347268"/>
            <a:ext cx="132202" cy="5486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935016" y="1393371"/>
            <a:ext cx="1099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Calibri" pitchFamily="34" charset="0"/>
                <a:cs typeface="Calibri" pitchFamily="34" charset="0"/>
              </a:rPr>
              <a:t>PDU 1</a:t>
            </a:r>
            <a:endParaRPr lang="en-US" sz="2800" b="1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5" name="Group 34"/>
          <p:cNvGrpSpPr/>
          <p:nvPr/>
        </p:nvGrpSpPr>
        <p:grpSpPr>
          <a:xfrm>
            <a:off x="3825857" y="1944552"/>
            <a:ext cx="961469" cy="948669"/>
            <a:chOff x="3561544" y="1255689"/>
            <a:chExt cx="1063373" cy="1045677"/>
          </a:xfrm>
        </p:grpSpPr>
        <p:sp>
          <p:nvSpPr>
            <p:cNvPr id="36" name="Rectangle 35"/>
            <p:cNvSpPr/>
            <p:nvPr/>
          </p:nvSpPr>
          <p:spPr>
            <a:xfrm>
              <a:off x="3561544" y="1255689"/>
              <a:ext cx="1063373" cy="104567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1" descr="Filename: j0379767.wmf&#10;Keywords: electrical plugs, electricity, household ...&#10;File Size: 11 KB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696752" y="1322162"/>
              <a:ext cx="811249" cy="850698"/>
            </a:xfrm>
            <a:prstGeom prst="rect">
              <a:avLst/>
            </a:prstGeom>
            <a:noFill/>
          </p:spPr>
        </p:pic>
      </p:grpSp>
      <p:sp>
        <p:nvSpPr>
          <p:cNvPr id="38" name="Rectangle 37"/>
          <p:cNvSpPr/>
          <p:nvPr/>
        </p:nvSpPr>
        <p:spPr>
          <a:xfrm>
            <a:off x="5014363" y="1948457"/>
            <a:ext cx="132202" cy="9474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014363" y="2164388"/>
            <a:ext cx="132202" cy="7315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3936221" y="1393371"/>
            <a:ext cx="1099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Calibri" pitchFamily="34" charset="0"/>
                <a:cs typeface="Calibri" pitchFamily="34" charset="0"/>
              </a:rPr>
              <a:t>PDU 2</a:t>
            </a:r>
            <a:endParaRPr lang="en-US" sz="2800" b="1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9" name="Group 70"/>
          <p:cNvGrpSpPr/>
          <p:nvPr/>
        </p:nvGrpSpPr>
        <p:grpSpPr>
          <a:xfrm>
            <a:off x="6827063" y="1944552"/>
            <a:ext cx="1320708" cy="951356"/>
            <a:chOff x="6862595" y="1944552"/>
            <a:chExt cx="1320708" cy="951356"/>
          </a:xfrm>
        </p:grpSpPr>
        <p:grpSp>
          <p:nvGrpSpPr>
            <p:cNvPr id="10" name="Group 39"/>
            <p:cNvGrpSpPr/>
            <p:nvPr/>
          </p:nvGrpSpPr>
          <p:grpSpPr>
            <a:xfrm>
              <a:off x="6862595" y="1944552"/>
              <a:ext cx="961469" cy="948669"/>
              <a:chOff x="3561544" y="1255689"/>
              <a:chExt cx="1063373" cy="1045677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3561544" y="1255689"/>
                <a:ext cx="1063373" cy="1045677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  <p:pic>
            <p:nvPicPr>
              <p:cNvPr id="42" name="Picture 1" descr="Filename: j0379767.wmf&#10;Keywords: electrical plugs, electricity, household ...&#10;File Size: 11 KB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696752" y="1322162"/>
                <a:ext cx="811249" cy="850698"/>
              </a:xfrm>
              <a:prstGeom prst="rect">
                <a:avLst/>
              </a:prstGeom>
              <a:noFill/>
            </p:spPr>
          </p:pic>
        </p:grpSp>
        <p:sp>
          <p:nvSpPr>
            <p:cNvPr id="43" name="Rectangle 42"/>
            <p:cNvSpPr/>
            <p:nvPr/>
          </p:nvSpPr>
          <p:spPr>
            <a:xfrm>
              <a:off x="8051101" y="1948457"/>
              <a:ext cx="132202" cy="94745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8051101" y="2530148"/>
              <a:ext cx="132202" cy="3657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6937427" y="1393371"/>
            <a:ext cx="1099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Calibri" pitchFamily="34" charset="0"/>
                <a:cs typeface="Calibri" pitchFamily="34" charset="0"/>
              </a:rPr>
              <a:t>PDU 3</a:t>
            </a:r>
            <a:endParaRPr lang="en-US" sz="28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383836" y="1998644"/>
            <a:ext cx="513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Calibri" pitchFamily="34" charset="0"/>
                <a:cs typeface="Calibri" pitchFamily="34" charset="0"/>
              </a:rPr>
              <a:t>…</a:t>
            </a:r>
            <a:endParaRPr lang="en-US" sz="36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18501" y="1998644"/>
            <a:ext cx="513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Calibri" pitchFamily="34" charset="0"/>
                <a:cs typeface="Calibri" pitchFamily="34" charset="0"/>
              </a:rPr>
              <a:t>…</a:t>
            </a:r>
            <a:endParaRPr lang="en-US" sz="36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fld id="{24EAD923-3004-4A31-84C7-9B440B785588}" type="slidenum">
              <a:rPr lang="en-US" smtClean="0"/>
              <a:pPr/>
              <a:t>112</a:t>
            </a:fld>
            <a:endParaRPr lang="en-US" dirty="0"/>
          </a:p>
        </p:txBody>
      </p:sp>
      <p:pic>
        <p:nvPicPr>
          <p:cNvPr id="35" name="Picture 34" descr="rac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93768" y="4104490"/>
            <a:ext cx="1139778" cy="1082790"/>
          </a:xfrm>
          <a:prstGeom prst="rect">
            <a:avLst/>
          </a:prstGeom>
        </p:spPr>
      </p:pic>
      <p:pic>
        <p:nvPicPr>
          <p:cNvPr id="45" name="Picture 44" descr="rac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81220" y="4104490"/>
            <a:ext cx="1139778" cy="1082790"/>
          </a:xfrm>
          <a:prstGeom prst="rect">
            <a:avLst/>
          </a:prstGeom>
        </p:spPr>
      </p:pic>
      <p:pic>
        <p:nvPicPr>
          <p:cNvPr id="49" name="Picture 48" descr="rac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02260" y="4104490"/>
            <a:ext cx="1139778" cy="1082790"/>
          </a:xfrm>
          <a:prstGeom prst="rect">
            <a:avLst/>
          </a:prstGeom>
        </p:spPr>
      </p:pic>
      <p:pic>
        <p:nvPicPr>
          <p:cNvPr id="57" name="Picture 56" descr="rac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74111" y="4104490"/>
            <a:ext cx="1139778" cy="108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57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Routing Example</a:t>
            </a:r>
            <a:endParaRPr lang="en-US" dirty="0"/>
          </a:p>
        </p:txBody>
      </p:sp>
      <p:sp>
        <p:nvSpPr>
          <p:cNvPr id="51" name="Left Arrow 50"/>
          <p:cNvSpPr/>
          <p:nvPr/>
        </p:nvSpPr>
        <p:spPr>
          <a:xfrm rot="2972391">
            <a:off x="1642738" y="3211551"/>
            <a:ext cx="827314" cy="319314"/>
          </a:xfrm>
          <a:prstGeom prst="leftArrow">
            <a:avLst/>
          </a:prstGeom>
          <a:solidFill>
            <a:srgbClr val="FF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Left Arrow 51"/>
          <p:cNvSpPr/>
          <p:nvPr/>
        </p:nvSpPr>
        <p:spPr>
          <a:xfrm rot="2972391">
            <a:off x="4677008" y="3211551"/>
            <a:ext cx="827314" cy="319314"/>
          </a:xfrm>
          <a:prstGeom prst="leftArrow">
            <a:avLst/>
          </a:prstGeom>
          <a:solidFill>
            <a:srgbClr val="FF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Left Arrow 52"/>
          <p:cNvSpPr/>
          <p:nvPr/>
        </p:nvSpPr>
        <p:spPr>
          <a:xfrm rot="18627609" flipH="1">
            <a:off x="6237467" y="3211551"/>
            <a:ext cx="827314" cy="319314"/>
          </a:xfrm>
          <a:prstGeom prst="leftArrow">
            <a:avLst/>
          </a:prstGeom>
          <a:solidFill>
            <a:srgbClr val="FF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Left Arrow 53"/>
          <p:cNvSpPr/>
          <p:nvPr/>
        </p:nvSpPr>
        <p:spPr>
          <a:xfrm rot="18627609" flipH="1">
            <a:off x="3215263" y="3211551"/>
            <a:ext cx="827314" cy="319314"/>
          </a:xfrm>
          <a:prstGeom prst="leftArrow">
            <a:avLst/>
          </a:prstGeom>
          <a:solidFill>
            <a:srgbClr val="FF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Left Arrow 54"/>
          <p:cNvSpPr/>
          <p:nvPr/>
        </p:nvSpPr>
        <p:spPr>
          <a:xfrm rot="18627609" flipH="1">
            <a:off x="244119" y="3211551"/>
            <a:ext cx="827314" cy="319314"/>
          </a:xfrm>
          <a:prstGeom prst="leftArrow">
            <a:avLst/>
          </a:prstGeom>
          <a:solidFill>
            <a:srgbClr val="FF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Left Arrow 55"/>
          <p:cNvSpPr/>
          <p:nvPr/>
        </p:nvSpPr>
        <p:spPr>
          <a:xfrm rot="2972391">
            <a:off x="7655148" y="3211551"/>
            <a:ext cx="827314" cy="319314"/>
          </a:xfrm>
          <a:prstGeom prst="leftArrow">
            <a:avLst/>
          </a:prstGeom>
          <a:solidFill>
            <a:srgbClr val="FF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4"/>
          <p:cNvGrpSpPr/>
          <p:nvPr/>
        </p:nvGrpSpPr>
        <p:grpSpPr>
          <a:xfrm>
            <a:off x="824652" y="1944552"/>
            <a:ext cx="961469" cy="948669"/>
            <a:chOff x="3561544" y="1255689"/>
            <a:chExt cx="1063373" cy="1045677"/>
          </a:xfrm>
        </p:grpSpPr>
        <p:sp>
          <p:nvSpPr>
            <p:cNvPr id="6" name="Rectangle 5"/>
            <p:cNvSpPr/>
            <p:nvPr/>
          </p:nvSpPr>
          <p:spPr>
            <a:xfrm>
              <a:off x="3561544" y="1255689"/>
              <a:ext cx="1063373" cy="104567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1" descr="Filename: j0379767.wmf&#10;Keywords: electrical plugs, electricity, household ...&#10;File Size: 11 KB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696752" y="1322162"/>
              <a:ext cx="811249" cy="850698"/>
            </a:xfrm>
            <a:prstGeom prst="rect">
              <a:avLst/>
            </a:prstGeom>
            <a:noFill/>
          </p:spPr>
        </p:pic>
      </p:grpSp>
      <p:sp>
        <p:nvSpPr>
          <p:cNvPr id="11" name="Rectangle 10"/>
          <p:cNvSpPr/>
          <p:nvPr/>
        </p:nvSpPr>
        <p:spPr>
          <a:xfrm>
            <a:off x="2013158" y="1948457"/>
            <a:ext cx="132202" cy="94745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013158" y="2347268"/>
            <a:ext cx="132202" cy="5486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935016" y="1393371"/>
            <a:ext cx="1099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Calibri" pitchFamily="34" charset="0"/>
                <a:cs typeface="Calibri" pitchFamily="34" charset="0"/>
              </a:rPr>
              <a:t>PDU 1</a:t>
            </a:r>
            <a:endParaRPr lang="en-US" sz="2800" b="1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4" name="Group 34"/>
          <p:cNvGrpSpPr/>
          <p:nvPr/>
        </p:nvGrpSpPr>
        <p:grpSpPr>
          <a:xfrm>
            <a:off x="3825857" y="1944552"/>
            <a:ext cx="961469" cy="948669"/>
            <a:chOff x="3561544" y="1255689"/>
            <a:chExt cx="1063373" cy="1045677"/>
          </a:xfrm>
        </p:grpSpPr>
        <p:sp>
          <p:nvSpPr>
            <p:cNvPr id="36" name="Rectangle 35"/>
            <p:cNvSpPr/>
            <p:nvPr/>
          </p:nvSpPr>
          <p:spPr>
            <a:xfrm>
              <a:off x="3561544" y="1255689"/>
              <a:ext cx="1063373" cy="104567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1" descr="Filename: j0379767.wmf&#10;Keywords: electrical plugs, electricity, household ...&#10;File Size: 11 KB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696752" y="1322162"/>
              <a:ext cx="811249" cy="850698"/>
            </a:xfrm>
            <a:prstGeom prst="rect">
              <a:avLst/>
            </a:prstGeom>
            <a:noFill/>
          </p:spPr>
        </p:pic>
      </p:grpSp>
      <p:sp>
        <p:nvSpPr>
          <p:cNvPr id="38" name="Rectangle 37"/>
          <p:cNvSpPr/>
          <p:nvPr/>
        </p:nvSpPr>
        <p:spPr>
          <a:xfrm>
            <a:off x="5014363" y="1948457"/>
            <a:ext cx="132202" cy="9474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014363" y="2164388"/>
            <a:ext cx="132202" cy="7315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3936221" y="1393371"/>
            <a:ext cx="1099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Calibri" pitchFamily="34" charset="0"/>
                <a:cs typeface="Calibri" pitchFamily="34" charset="0"/>
              </a:rPr>
              <a:t>PDU 2</a:t>
            </a:r>
            <a:endParaRPr lang="en-US" sz="2800" b="1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5" name="Group 70"/>
          <p:cNvGrpSpPr/>
          <p:nvPr/>
        </p:nvGrpSpPr>
        <p:grpSpPr>
          <a:xfrm>
            <a:off x="6827063" y="1944552"/>
            <a:ext cx="1320708" cy="951356"/>
            <a:chOff x="6862595" y="1944552"/>
            <a:chExt cx="1320708" cy="951356"/>
          </a:xfrm>
        </p:grpSpPr>
        <p:grpSp>
          <p:nvGrpSpPr>
            <p:cNvPr id="8" name="Group 39"/>
            <p:cNvGrpSpPr/>
            <p:nvPr/>
          </p:nvGrpSpPr>
          <p:grpSpPr>
            <a:xfrm>
              <a:off x="6862595" y="1944552"/>
              <a:ext cx="961469" cy="948669"/>
              <a:chOff x="3561544" y="1255689"/>
              <a:chExt cx="1063373" cy="1045677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3561544" y="1255689"/>
                <a:ext cx="1063373" cy="1045677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  <p:pic>
            <p:nvPicPr>
              <p:cNvPr id="42" name="Picture 1" descr="Filename: j0379767.wmf&#10;Keywords: electrical plugs, electricity, household ...&#10;File Size: 11 KB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696752" y="1322162"/>
                <a:ext cx="811249" cy="850698"/>
              </a:xfrm>
              <a:prstGeom prst="rect">
                <a:avLst/>
              </a:prstGeom>
              <a:noFill/>
            </p:spPr>
          </p:pic>
        </p:grpSp>
        <p:sp>
          <p:nvSpPr>
            <p:cNvPr id="43" name="Rectangle 42"/>
            <p:cNvSpPr/>
            <p:nvPr/>
          </p:nvSpPr>
          <p:spPr>
            <a:xfrm>
              <a:off x="8051101" y="1948457"/>
              <a:ext cx="132202" cy="94745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8051101" y="2530148"/>
              <a:ext cx="132202" cy="3657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6937427" y="1393371"/>
            <a:ext cx="1099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Calibri" pitchFamily="34" charset="0"/>
                <a:cs typeface="Calibri" pitchFamily="34" charset="0"/>
              </a:rPr>
              <a:t>PDU 3</a:t>
            </a:r>
            <a:endParaRPr lang="en-US" sz="28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383836" y="1998644"/>
            <a:ext cx="513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Calibri" pitchFamily="34" charset="0"/>
                <a:cs typeface="Calibri" pitchFamily="34" charset="0"/>
              </a:rPr>
              <a:t>…</a:t>
            </a:r>
            <a:endParaRPr lang="en-US" sz="36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18501" y="1998644"/>
            <a:ext cx="513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Calibri" pitchFamily="34" charset="0"/>
                <a:cs typeface="Calibri" pitchFamily="34" charset="0"/>
              </a:rPr>
              <a:t>…</a:t>
            </a:r>
            <a:endParaRPr lang="en-US" sz="36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fld id="{24EAD923-3004-4A31-84C7-9B440B785588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58" name="Lightning Bolt 57"/>
          <p:cNvSpPr/>
          <p:nvPr/>
        </p:nvSpPr>
        <p:spPr bwMode="auto">
          <a:xfrm>
            <a:off x="884187" y="2078019"/>
            <a:ext cx="912825" cy="693747"/>
          </a:xfrm>
          <a:prstGeom prst="lightningBol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pic>
        <p:nvPicPr>
          <p:cNvPr id="45" name="Picture 44" descr="rac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93768" y="4104490"/>
            <a:ext cx="1139778" cy="1082790"/>
          </a:xfrm>
          <a:prstGeom prst="rect">
            <a:avLst/>
          </a:prstGeom>
        </p:spPr>
      </p:pic>
      <p:pic>
        <p:nvPicPr>
          <p:cNvPr id="49" name="Picture 48" descr="rac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81220" y="4104490"/>
            <a:ext cx="1139778" cy="1082790"/>
          </a:xfrm>
          <a:prstGeom prst="rect">
            <a:avLst/>
          </a:prstGeom>
        </p:spPr>
      </p:pic>
      <p:pic>
        <p:nvPicPr>
          <p:cNvPr id="57" name="Picture 56" descr="rac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02260" y="4104490"/>
            <a:ext cx="1139778" cy="1082790"/>
          </a:xfrm>
          <a:prstGeom prst="rect">
            <a:avLst/>
          </a:prstGeom>
        </p:spPr>
      </p:pic>
      <p:pic>
        <p:nvPicPr>
          <p:cNvPr id="59" name="Picture 58" descr="rac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74111" y="4104490"/>
            <a:ext cx="1139778" cy="108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951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Routing Example</a:t>
            </a:r>
            <a:endParaRPr lang="en-US" dirty="0"/>
          </a:p>
        </p:txBody>
      </p:sp>
      <p:sp>
        <p:nvSpPr>
          <p:cNvPr id="51" name="Left Arrow 50"/>
          <p:cNvSpPr/>
          <p:nvPr/>
        </p:nvSpPr>
        <p:spPr>
          <a:xfrm rot="2972391">
            <a:off x="1642738" y="3211551"/>
            <a:ext cx="827314" cy="319314"/>
          </a:xfrm>
          <a:prstGeom prst="leftArrow">
            <a:avLst/>
          </a:prstGeom>
          <a:solidFill>
            <a:srgbClr val="FF0000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Left Arrow 51"/>
          <p:cNvSpPr/>
          <p:nvPr/>
        </p:nvSpPr>
        <p:spPr>
          <a:xfrm rot="2972391">
            <a:off x="4677008" y="3211551"/>
            <a:ext cx="827314" cy="319314"/>
          </a:xfrm>
          <a:prstGeom prst="leftArrow">
            <a:avLst/>
          </a:prstGeom>
          <a:solidFill>
            <a:srgbClr val="FF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Left Arrow 52"/>
          <p:cNvSpPr/>
          <p:nvPr/>
        </p:nvSpPr>
        <p:spPr>
          <a:xfrm rot="18627609" flipH="1">
            <a:off x="6237467" y="3211551"/>
            <a:ext cx="827314" cy="319314"/>
          </a:xfrm>
          <a:prstGeom prst="leftArrow">
            <a:avLst/>
          </a:prstGeom>
          <a:solidFill>
            <a:srgbClr val="FF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Left Arrow 53"/>
          <p:cNvSpPr/>
          <p:nvPr/>
        </p:nvSpPr>
        <p:spPr>
          <a:xfrm rot="18627609" flipH="1">
            <a:off x="3215263" y="3211551"/>
            <a:ext cx="827314" cy="319314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Left Arrow 54"/>
          <p:cNvSpPr/>
          <p:nvPr/>
        </p:nvSpPr>
        <p:spPr>
          <a:xfrm rot="18627609" flipH="1">
            <a:off x="244119" y="3211551"/>
            <a:ext cx="827314" cy="319314"/>
          </a:xfrm>
          <a:prstGeom prst="leftArrow">
            <a:avLst/>
          </a:prstGeom>
          <a:solidFill>
            <a:srgbClr val="FF0000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Left Arrow 55"/>
          <p:cNvSpPr/>
          <p:nvPr/>
        </p:nvSpPr>
        <p:spPr>
          <a:xfrm rot="2972391">
            <a:off x="7655148" y="3211551"/>
            <a:ext cx="827314" cy="319314"/>
          </a:xfrm>
          <a:prstGeom prst="leftArrow">
            <a:avLst/>
          </a:prstGeom>
          <a:solidFill>
            <a:srgbClr val="FF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824652" y="1944552"/>
            <a:ext cx="961469" cy="948669"/>
            <a:chOff x="3561544" y="1255689"/>
            <a:chExt cx="1063373" cy="1045677"/>
          </a:xfrm>
        </p:grpSpPr>
        <p:sp>
          <p:nvSpPr>
            <p:cNvPr id="6" name="Rectangle 5"/>
            <p:cNvSpPr/>
            <p:nvPr/>
          </p:nvSpPr>
          <p:spPr>
            <a:xfrm>
              <a:off x="3561544" y="1255689"/>
              <a:ext cx="1063373" cy="104567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1" descr="Filename: j0379767.wmf&#10;Keywords: electrical plugs, electricity, household ...&#10;File Size: 11 KB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696752" y="1322162"/>
              <a:ext cx="811249" cy="850698"/>
            </a:xfrm>
            <a:prstGeom prst="rect">
              <a:avLst/>
            </a:prstGeom>
            <a:noFill/>
          </p:spPr>
        </p:pic>
      </p:grpSp>
      <p:sp>
        <p:nvSpPr>
          <p:cNvPr id="11" name="Rectangle 10"/>
          <p:cNvSpPr/>
          <p:nvPr/>
        </p:nvSpPr>
        <p:spPr>
          <a:xfrm>
            <a:off x="2013158" y="1948457"/>
            <a:ext cx="132202" cy="9474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013158" y="2347268"/>
            <a:ext cx="132202" cy="5486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34"/>
          <p:cNvGrpSpPr/>
          <p:nvPr/>
        </p:nvGrpSpPr>
        <p:grpSpPr>
          <a:xfrm>
            <a:off x="3825857" y="1944552"/>
            <a:ext cx="961469" cy="948669"/>
            <a:chOff x="3561544" y="1255689"/>
            <a:chExt cx="1063373" cy="1045677"/>
          </a:xfrm>
        </p:grpSpPr>
        <p:sp>
          <p:nvSpPr>
            <p:cNvPr id="36" name="Rectangle 35"/>
            <p:cNvSpPr/>
            <p:nvPr/>
          </p:nvSpPr>
          <p:spPr>
            <a:xfrm>
              <a:off x="3561544" y="1255689"/>
              <a:ext cx="1063373" cy="104567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1" descr="Filename: j0379767.wmf&#10;Keywords: electrical plugs, electricity, household ...&#10;File Size: 11 KB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696752" y="1322162"/>
              <a:ext cx="811249" cy="850698"/>
            </a:xfrm>
            <a:prstGeom prst="rect">
              <a:avLst/>
            </a:prstGeom>
            <a:noFill/>
          </p:spPr>
        </p:pic>
      </p:grpSp>
      <p:sp>
        <p:nvSpPr>
          <p:cNvPr id="38" name="Rectangle 37"/>
          <p:cNvSpPr/>
          <p:nvPr/>
        </p:nvSpPr>
        <p:spPr>
          <a:xfrm>
            <a:off x="5014363" y="1948457"/>
            <a:ext cx="132202" cy="9474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014363" y="1948457"/>
            <a:ext cx="132202" cy="95097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70"/>
          <p:cNvGrpSpPr/>
          <p:nvPr/>
        </p:nvGrpSpPr>
        <p:grpSpPr>
          <a:xfrm>
            <a:off x="6827063" y="1944552"/>
            <a:ext cx="1320708" cy="951356"/>
            <a:chOff x="6862595" y="1944552"/>
            <a:chExt cx="1320708" cy="951356"/>
          </a:xfrm>
        </p:grpSpPr>
        <p:grpSp>
          <p:nvGrpSpPr>
            <p:cNvPr id="10" name="Group 39"/>
            <p:cNvGrpSpPr/>
            <p:nvPr/>
          </p:nvGrpSpPr>
          <p:grpSpPr>
            <a:xfrm>
              <a:off x="6862595" y="1944552"/>
              <a:ext cx="961469" cy="948669"/>
              <a:chOff x="3561544" y="1255689"/>
              <a:chExt cx="1063373" cy="1045677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3561544" y="1255689"/>
                <a:ext cx="1063373" cy="1045677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2" name="Picture 1" descr="Filename: j0379767.wmf&#10;Keywords: electrical plugs, electricity, household ...&#10;File Size: 11 KB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696752" y="1322162"/>
                <a:ext cx="811249" cy="850698"/>
              </a:xfrm>
              <a:prstGeom prst="rect">
                <a:avLst/>
              </a:prstGeom>
              <a:noFill/>
            </p:spPr>
          </p:pic>
        </p:grpSp>
        <p:sp>
          <p:nvSpPr>
            <p:cNvPr id="43" name="Rectangle 42"/>
            <p:cNvSpPr/>
            <p:nvPr/>
          </p:nvSpPr>
          <p:spPr>
            <a:xfrm>
              <a:off x="8051101" y="1948457"/>
              <a:ext cx="132202" cy="94745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8051101" y="2530148"/>
              <a:ext cx="132202" cy="3657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Curved Up Arrow 44"/>
          <p:cNvSpPr/>
          <p:nvPr/>
        </p:nvSpPr>
        <p:spPr>
          <a:xfrm>
            <a:off x="2082188" y="2919470"/>
            <a:ext cx="1619479" cy="749147"/>
          </a:xfrm>
          <a:prstGeom prst="curved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fld id="{24EAD923-3004-4A31-84C7-9B440B785588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935016" y="1393371"/>
            <a:ext cx="1099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Calibri" pitchFamily="34" charset="0"/>
                <a:cs typeface="Calibri" pitchFamily="34" charset="0"/>
              </a:rPr>
              <a:t>PDU 1</a:t>
            </a:r>
            <a:endParaRPr lang="en-US" sz="28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936221" y="1393371"/>
            <a:ext cx="1099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Calibri" pitchFamily="34" charset="0"/>
                <a:cs typeface="Calibri" pitchFamily="34" charset="0"/>
              </a:rPr>
              <a:t>PDU 2</a:t>
            </a:r>
            <a:endParaRPr lang="en-US" sz="28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937427" y="1393371"/>
            <a:ext cx="1099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Calibri" pitchFamily="34" charset="0"/>
                <a:cs typeface="Calibri" pitchFamily="34" charset="0"/>
              </a:rPr>
              <a:t>PDU 3</a:t>
            </a:r>
            <a:endParaRPr lang="en-US" sz="28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383836" y="1998644"/>
            <a:ext cx="513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Calibri" pitchFamily="34" charset="0"/>
                <a:cs typeface="Calibri" pitchFamily="34" charset="0"/>
              </a:rPr>
              <a:t>…</a:t>
            </a:r>
            <a:endParaRPr lang="en-US" sz="36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18501" y="1998644"/>
            <a:ext cx="513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Calibri" pitchFamily="34" charset="0"/>
                <a:cs typeface="Calibri" pitchFamily="34" charset="0"/>
              </a:rPr>
              <a:t>…</a:t>
            </a:r>
            <a:endParaRPr lang="en-US" sz="36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9" name="Lightning Bolt 78"/>
          <p:cNvSpPr/>
          <p:nvPr/>
        </p:nvSpPr>
        <p:spPr bwMode="auto">
          <a:xfrm>
            <a:off x="3841740" y="2078019"/>
            <a:ext cx="912825" cy="693747"/>
          </a:xfrm>
          <a:prstGeom prst="lightningBol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pic>
        <p:nvPicPr>
          <p:cNvPr id="40" name="Picture 39" descr="rac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93768" y="4104490"/>
            <a:ext cx="1139778" cy="1082790"/>
          </a:xfrm>
          <a:prstGeom prst="rect">
            <a:avLst/>
          </a:prstGeom>
        </p:spPr>
      </p:pic>
      <p:pic>
        <p:nvPicPr>
          <p:cNvPr id="48" name="Picture 47" descr="rac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81220" y="4104490"/>
            <a:ext cx="1139778" cy="1082790"/>
          </a:xfrm>
          <a:prstGeom prst="rect">
            <a:avLst/>
          </a:prstGeom>
        </p:spPr>
      </p:pic>
      <p:pic>
        <p:nvPicPr>
          <p:cNvPr id="49" name="Picture 48" descr="rac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02260" y="4104490"/>
            <a:ext cx="1139778" cy="1082790"/>
          </a:xfrm>
          <a:prstGeom prst="rect">
            <a:avLst/>
          </a:prstGeom>
        </p:spPr>
      </p:pic>
      <p:pic>
        <p:nvPicPr>
          <p:cNvPr id="50" name="Picture 49" descr="rac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74111" y="4104490"/>
            <a:ext cx="1139778" cy="108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512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Routing Example</a:t>
            </a:r>
            <a:endParaRPr lang="en-US" dirty="0"/>
          </a:p>
        </p:txBody>
      </p:sp>
      <p:sp>
        <p:nvSpPr>
          <p:cNvPr id="51" name="Left Arrow 50"/>
          <p:cNvSpPr/>
          <p:nvPr/>
        </p:nvSpPr>
        <p:spPr>
          <a:xfrm rot="2972391">
            <a:off x="1642738" y="3211551"/>
            <a:ext cx="827314" cy="319314"/>
          </a:xfrm>
          <a:prstGeom prst="leftArrow">
            <a:avLst/>
          </a:prstGeom>
          <a:solidFill>
            <a:srgbClr val="FF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Left Arrow 51"/>
          <p:cNvSpPr/>
          <p:nvPr/>
        </p:nvSpPr>
        <p:spPr>
          <a:xfrm rot="2972391">
            <a:off x="4677008" y="3211551"/>
            <a:ext cx="827314" cy="319314"/>
          </a:xfrm>
          <a:prstGeom prst="leftArrow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Left Arrow 52"/>
          <p:cNvSpPr/>
          <p:nvPr/>
        </p:nvSpPr>
        <p:spPr>
          <a:xfrm rot="18627609" flipH="1">
            <a:off x="6237467" y="3211551"/>
            <a:ext cx="827314" cy="319314"/>
          </a:xfrm>
          <a:prstGeom prst="leftArrow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Left Arrow 53"/>
          <p:cNvSpPr/>
          <p:nvPr/>
        </p:nvSpPr>
        <p:spPr>
          <a:xfrm rot="18627609" flipH="1">
            <a:off x="3215263" y="3211551"/>
            <a:ext cx="827314" cy="319314"/>
          </a:xfrm>
          <a:prstGeom prst="leftArrow">
            <a:avLst/>
          </a:prstGeom>
          <a:solidFill>
            <a:srgbClr val="FF00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Left Arrow 54"/>
          <p:cNvSpPr/>
          <p:nvPr/>
        </p:nvSpPr>
        <p:spPr>
          <a:xfrm rot="18627609" flipH="1">
            <a:off x="244119" y="3211551"/>
            <a:ext cx="827314" cy="319314"/>
          </a:xfrm>
          <a:prstGeom prst="leftArrow">
            <a:avLst/>
          </a:prstGeom>
          <a:solidFill>
            <a:srgbClr val="FF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Left Arrow 55"/>
          <p:cNvSpPr/>
          <p:nvPr/>
        </p:nvSpPr>
        <p:spPr>
          <a:xfrm rot="2972391">
            <a:off x="7655148" y="3211551"/>
            <a:ext cx="827314" cy="319314"/>
          </a:xfrm>
          <a:prstGeom prst="leftArrow">
            <a:avLst/>
          </a:prstGeom>
          <a:solidFill>
            <a:srgbClr val="FF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824652" y="1944552"/>
            <a:ext cx="961469" cy="948669"/>
            <a:chOff x="3561544" y="1255689"/>
            <a:chExt cx="1063373" cy="1045677"/>
          </a:xfrm>
        </p:grpSpPr>
        <p:sp>
          <p:nvSpPr>
            <p:cNvPr id="6" name="Rectangle 5"/>
            <p:cNvSpPr/>
            <p:nvPr/>
          </p:nvSpPr>
          <p:spPr>
            <a:xfrm>
              <a:off x="3561544" y="1255689"/>
              <a:ext cx="1063373" cy="104567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1" descr="Filename: j0379767.wmf&#10;Keywords: electrical plugs, electricity, household ...&#10;File Size: 11 KB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696752" y="1322162"/>
              <a:ext cx="811249" cy="850698"/>
            </a:xfrm>
            <a:prstGeom prst="rect">
              <a:avLst/>
            </a:prstGeom>
            <a:noFill/>
          </p:spPr>
        </p:pic>
      </p:grpSp>
      <p:sp>
        <p:nvSpPr>
          <p:cNvPr id="11" name="Rectangle 10"/>
          <p:cNvSpPr/>
          <p:nvPr/>
        </p:nvSpPr>
        <p:spPr>
          <a:xfrm>
            <a:off x="2013158" y="1948457"/>
            <a:ext cx="132202" cy="9474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013158" y="2347268"/>
            <a:ext cx="132202" cy="5486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34"/>
          <p:cNvGrpSpPr/>
          <p:nvPr/>
        </p:nvGrpSpPr>
        <p:grpSpPr>
          <a:xfrm>
            <a:off x="3825857" y="1944552"/>
            <a:ext cx="961469" cy="948669"/>
            <a:chOff x="3561544" y="1255689"/>
            <a:chExt cx="1063373" cy="1045677"/>
          </a:xfrm>
        </p:grpSpPr>
        <p:sp>
          <p:nvSpPr>
            <p:cNvPr id="36" name="Rectangle 35"/>
            <p:cNvSpPr/>
            <p:nvPr/>
          </p:nvSpPr>
          <p:spPr>
            <a:xfrm>
              <a:off x="3561544" y="1255689"/>
              <a:ext cx="1063373" cy="104567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1" descr="Filename: j0379767.wmf&#10;Keywords: electrical plugs, electricity, household ...&#10;File Size: 11 KB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696752" y="1322162"/>
              <a:ext cx="811249" cy="850698"/>
            </a:xfrm>
            <a:prstGeom prst="rect">
              <a:avLst/>
            </a:prstGeom>
            <a:noFill/>
          </p:spPr>
        </p:pic>
      </p:grpSp>
      <p:sp>
        <p:nvSpPr>
          <p:cNvPr id="38" name="Rectangle 37"/>
          <p:cNvSpPr/>
          <p:nvPr/>
        </p:nvSpPr>
        <p:spPr>
          <a:xfrm>
            <a:off x="5014363" y="1948457"/>
            <a:ext cx="132202" cy="9474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014363" y="2347268"/>
            <a:ext cx="132202" cy="5486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39"/>
          <p:cNvGrpSpPr/>
          <p:nvPr/>
        </p:nvGrpSpPr>
        <p:grpSpPr>
          <a:xfrm>
            <a:off x="6827063" y="1944552"/>
            <a:ext cx="961469" cy="948669"/>
            <a:chOff x="3561544" y="1255689"/>
            <a:chExt cx="1063373" cy="1045677"/>
          </a:xfrm>
        </p:grpSpPr>
        <p:sp>
          <p:nvSpPr>
            <p:cNvPr id="41" name="Rectangle 40"/>
            <p:cNvSpPr/>
            <p:nvPr/>
          </p:nvSpPr>
          <p:spPr>
            <a:xfrm>
              <a:off x="3561544" y="1255689"/>
              <a:ext cx="1063373" cy="104567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1" descr="Filename: j0379767.wmf&#10;Keywords: electrical plugs, electricity, household ...&#10;File Size: 11 KB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696752" y="1322162"/>
              <a:ext cx="811249" cy="850698"/>
            </a:xfrm>
            <a:prstGeom prst="rect">
              <a:avLst/>
            </a:prstGeom>
            <a:noFill/>
          </p:spPr>
        </p:pic>
      </p:grpSp>
      <p:sp>
        <p:nvSpPr>
          <p:cNvPr id="43" name="Rectangle 42"/>
          <p:cNvSpPr/>
          <p:nvPr/>
        </p:nvSpPr>
        <p:spPr>
          <a:xfrm>
            <a:off x="8015569" y="1948457"/>
            <a:ext cx="132202" cy="9474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8015569" y="2301548"/>
            <a:ext cx="132202" cy="5943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urved Up Arrow 44"/>
          <p:cNvSpPr/>
          <p:nvPr/>
        </p:nvSpPr>
        <p:spPr>
          <a:xfrm>
            <a:off x="5155894" y="2842352"/>
            <a:ext cx="1619479" cy="749147"/>
          </a:xfrm>
          <a:prstGeom prst="curved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fld id="{24EAD923-3004-4A31-84C7-9B440B785588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935016" y="1393371"/>
            <a:ext cx="1099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Calibri" pitchFamily="34" charset="0"/>
                <a:cs typeface="Calibri" pitchFamily="34" charset="0"/>
              </a:rPr>
              <a:t>PDU 1</a:t>
            </a:r>
            <a:endParaRPr lang="en-US" sz="28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936221" y="1393371"/>
            <a:ext cx="1099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Calibri" pitchFamily="34" charset="0"/>
                <a:cs typeface="Calibri" pitchFamily="34" charset="0"/>
              </a:rPr>
              <a:t>PDU 2</a:t>
            </a:r>
            <a:endParaRPr lang="en-US" sz="28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937427" y="1393371"/>
            <a:ext cx="1099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Calibri" pitchFamily="34" charset="0"/>
                <a:cs typeface="Calibri" pitchFamily="34" charset="0"/>
              </a:rPr>
              <a:t>PDU 3</a:t>
            </a:r>
            <a:endParaRPr lang="en-US" sz="28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383836" y="1998644"/>
            <a:ext cx="513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Calibri" pitchFamily="34" charset="0"/>
                <a:cs typeface="Calibri" pitchFamily="34" charset="0"/>
              </a:rPr>
              <a:t>…</a:t>
            </a:r>
            <a:endParaRPr lang="en-US" sz="36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18501" y="1998644"/>
            <a:ext cx="513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Calibri" pitchFamily="34" charset="0"/>
                <a:cs typeface="Calibri" pitchFamily="34" charset="0"/>
              </a:rPr>
              <a:t>…</a:t>
            </a:r>
            <a:endParaRPr lang="en-US" sz="36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99906" y="5838858"/>
            <a:ext cx="7512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 smtClean="0">
                <a:solidFill>
                  <a:srgbClr val="981414"/>
                </a:solidFill>
                <a:latin typeface="Calibri" pitchFamily="34" charset="0"/>
                <a:cs typeface="Calibri" pitchFamily="34" charset="0"/>
              </a:rPr>
              <a:t>Power Routing resolves local power budget limits</a:t>
            </a:r>
            <a:endParaRPr lang="en-US" sz="2800" b="1" i="1" dirty="0">
              <a:solidFill>
                <a:srgbClr val="98141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7" name="Curved Up Arrow 66"/>
          <p:cNvSpPr/>
          <p:nvPr/>
        </p:nvSpPr>
        <p:spPr>
          <a:xfrm>
            <a:off x="2082188" y="2919470"/>
            <a:ext cx="1619479" cy="749147"/>
          </a:xfrm>
          <a:prstGeom prst="curved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8" name="Picture 47" descr="rac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93768" y="4104490"/>
            <a:ext cx="1139778" cy="1082790"/>
          </a:xfrm>
          <a:prstGeom prst="rect">
            <a:avLst/>
          </a:prstGeom>
        </p:spPr>
      </p:pic>
      <p:pic>
        <p:nvPicPr>
          <p:cNvPr id="49" name="Picture 48" descr="rac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81220" y="4104490"/>
            <a:ext cx="1139778" cy="1082790"/>
          </a:xfrm>
          <a:prstGeom prst="rect">
            <a:avLst/>
          </a:prstGeom>
        </p:spPr>
      </p:pic>
      <p:pic>
        <p:nvPicPr>
          <p:cNvPr id="50" name="Picture 49" descr="rac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02260" y="4104490"/>
            <a:ext cx="1139778" cy="1082790"/>
          </a:xfrm>
          <a:prstGeom prst="rect">
            <a:avLst/>
          </a:prstGeom>
        </p:spPr>
      </p:pic>
      <p:pic>
        <p:nvPicPr>
          <p:cNvPr id="61" name="Picture 60" descr="rac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74111" y="4104490"/>
            <a:ext cx="1139778" cy="108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8731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Scheduling algorithm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400" dirty="0" smtClean="0"/>
              <a:t>Find server-PDU assignments</a:t>
            </a:r>
          </a:p>
          <a:p>
            <a:pPr lvl="1"/>
            <a:r>
              <a:rPr lang="en-US" sz="2400" dirty="0" smtClean="0"/>
              <a:t>Servers choose from 2 PDUs, must draw from only 1</a:t>
            </a:r>
          </a:p>
          <a:p>
            <a:pPr lvl="1"/>
            <a:r>
              <a:rPr lang="en-US" sz="2400" dirty="0" smtClean="0"/>
              <a:t>Must allow for any single-PDU failure</a:t>
            </a:r>
          </a:p>
          <a:p>
            <a:pPr lvl="1"/>
            <a:r>
              <a:rPr lang="en-US" sz="2400" dirty="0" smtClean="0"/>
              <a:t>Problem is similar to bin packing (NP-complete)</a:t>
            </a:r>
          </a:p>
          <a:p>
            <a:pPr lvl="1"/>
            <a:endParaRPr lang="en-US" sz="2400" dirty="0" smtClean="0"/>
          </a:p>
          <a:p>
            <a:r>
              <a:rPr lang="en-US" sz="2400" dirty="0" smtClean="0"/>
              <a:t>Instead, solve </a:t>
            </a:r>
            <a:r>
              <a:rPr lang="en-US" sz="2400" b="1" i="1" dirty="0" smtClean="0">
                <a:solidFill>
                  <a:srgbClr val="981414"/>
                </a:solidFill>
              </a:rPr>
              <a:t>fractional assignment</a:t>
            </a:r>
            <a:r>
              <a:rPr lang="en-US" sz="2400" b="1" i="1" dirty="0" smtClean="0"/>
              <a:t> </a:t>
            </a:r>
            <a:r>
              <a:rPr lang="en-US" sz="2400" dirty="0" smtClean="0"/>
              <a:t>problem</a:t>
            </a:r>
            <a:r>
              <a:rPr lang="en-US" sz="2400" i="1" dirty="0" smtClean="0"/>
              <a:t>:</a:t>
            </a:r>
            <a:br>
              <a:rPr lang="en-US" sz="2400" i="1" dirty="0" smtClean="0"/>
            </a:br>
            <a:r>
              <a:rPr lang="en-US" sz="2400" dirty="0" smtClean="0"/>
              <a:t>Assume servers can draw from both PDUs simultaneously</a:t>
            </a:r>
          </a:p>
          <a:p>
            <a:pPr lvl="1"/>
            <a:r>
              <a:rPr lang="en-US" sz="2400" dirty="0" smtClean="0"/>
              <a:t>Solved via straight-forward linear programming</a:t>
            </a:r>
          </a:p>
          <a:p>
            <a:pPr lvl="1"/>
            <a:r>
              <a:rPr lang="en-US" sz="2400" dirty="0" smtClean="0"/>
              <a:t>Heuristics to “round” to integer assignment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fld id="{24EAD923-3004-4A31-84C7-9B440B785588}" type="slidenum">
              <a:rPr lang="en-US" smtClean="0"/>
              <a:pPr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20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Methodology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600" dirty="0" smtClean="0"/>
              <a:t>Construct utilization scenarios for hypothetical data center using </a:t>
            </a:r>
            <a:r>
              <a:rPr lang="en-US" sz="2600" baseline="0" dirty="0" smtClean="0"/>
              <a:t>traces collected in real facilities</a:t>
            </a:r>
          </a:p>
          <a:p>
            <a:pPr lvl="1"/>
            <a:r>
              <a:rPr lang="en-US" sz="2400" baseline="0" dirty="0" smtClean="0"/>
              <a:t>24 hour utilization traces at 1-minute granularity</a:t>
            </a:r>
          </a:p>
          <a:p>
            <a:pPr lvl="2"/>
            <a:r>
              <a:rPr lang="en-US" dirty="0" smtClean="0"/>
              <a:t>UM Hospital (~100 servers, 400 traces)</a:t>
            </a:r>
          </a:p>
          <a:p>
            <a:pPr lvl="2"/>
            <a:r>
              <a:rPr lang="en-US" baseline="0" dirty="0" smtClean="0"/>
              <a:t>HPC Cluster </a:t>
            </a:r>
            <a:r>
              <a:rPr lang="en-US" dirty="0" smtClean="0"/>
              <a:t>(</a:t>
            </a:r>
            <a:r>
              <a:rPr lang="en-US" baseline="0" dirty="0" smtClean="0"/>
              <a:t>300 servers,</a:t>
            </a:r>
            <a:r>
              <a:rPr lang="en-US" dirty="0" smtClean="0"/>
              <a:t> 300 traces)</a:t>
            </a:r>
          </a:p>
          <a:p>
            <a:pPr lvl="2"/>
            <a:r>
              <a:rPr lang="en-US" baseline="0" dirty="0" smtClean="0"/>
              <a:t>EECS </a:t>
            </a:r>
            <a:r>
              <a:rPr lang="en-US" dirty="0" smtClean="0"/>
              <a:t>Servers (</a:t>
            </a:r>
            <a:r>
              <a:rPr lang="en-US" baseline="0" dirty="0" smtClean="0"/>
              <a:t>10</a:t>
            </a:r>
            <a:r>
              <a:rPr lang="en-US" dirty="0" smtClean="0"/>
              <a:t> servers, 300 traces)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2600" dirty="0" smtClean="0"/>
              <a:t>Convert to power trace via validated models (</a:t>
            </a:r>
            <a:r>
              <a:rPr lang="en-US" sz="2600" dirty="0" err="1" smtClean="0"/>
              <a:t>SPECPower</a:t>
            </a:r>
            <a:r>
              <a:rPr lang="en-US" sz="2600" dirty="0" smtClean="0"/>
              <a:t>)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2600" dirty="0" smtClean="0"/>
              <a:t>Iteratively simulate power routing to determine min.  infrastructure needed to avoid power capping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fld id="{24EAD923-3004-4A31-84C7-9B440B785588}" type="slidenum">
              <a:rPr lang="en-US" smtClean="0"/>
              <a:pPr/>
              <a:t>117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95687" y="5838858"/>
            <a:ext cx="6920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 smtClean="0">
                <a:solidFill>
                  <a:srgbClr val="981414"/>
                </a:solidFill>
                <a:latin typeface="Calibri" pitchFamily="34" charset="0"/>
                <a:cs typeface="Calibri" pitchFamily="34" charset="0"/>
              </a:rPr>
              <a:t>Metric: Minimum capacity to avoid throttling</a:t>
            </a:r>
            <a:endParaRPr lang="en-US" sz="2800" i="1" dirty="0">
              <a:solidFill>
                <a:srgbClr val="981414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59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Routing evaluation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71491" y="5546754"/>
            <a:ext cx="84010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0"/>
              </a:spcBef>
            </a:pPr>
            <a:r>
              <a:rPr lang="en-US" sz="2800" i="1" dirty="0" smtClean="0">
                <a:solidFill>
                  <a:srgbClr val="981414"/>
                </a:solidFill>
                <a:latin typeface="Calibri" pitchFamily="34" charset="0"/>
              </a:rPr>
              <a:t>32% decrease in required power infrastructure capacity</a:t>
            </a:r>
          </a:p>
          <a:p>
            <a:pPr marL="342900" indent="-342900">
              <a:spcBef>
                <a:spcPts val="0"/>
              </a:spcBef>
            </a:pPr>
            <a:r>
              <a:rPr lang="en-US" sz="2800" i="1" dirty="0" smtClean="0">
                <a:solidFill>
                  <a:srgbClr val="981414"/>
                </a:solidFill>
                <a:latin typeface="Calibri" pitchFamily="34" charset="0"/>
              </a:rPr>
              <a:t>47% decrease for future energy-proportional servers</a:t>
            </a:r>
            <a:endParaRPr lang="en-US" sz="2800" i="1" dirty="0">
              <a:solidFill>
                <a:srgbClr val="981414"/>
              </a:solidFill>
              <a:latin typeface="Calibri" pitchFamily="34" charset="0"/>
            </a:endParaRPr>
          </a:p>
        </p:txBody>
      </p:sp>
      <p:graphicFrame>
        <p:nvGraphicFramePr>
          <p:cNvPr id="6" name="Chart 5"/>
          <p:cNvGraphicFramePr/>
          <p:nvPr/>
        </p:nvGraphicFramePr>
        <p:xfrm>
          <a:off x="336492" y="1092168"/>
          <a:ext cx="8471016" cy="42355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fld id="{24EAD923-3004-4A31-84C7-9B440B785588}" type="slidenum">
              <a:rPr lang="en-US" smtClean="0"/>
              <a:pPr/>
              <a:t>118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43702" y="4086234"/>
            <a:ext cx="23523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dirty="0" smtClean="0">
                <a:latin typeface="Calibri" pitchFamily="34" charset="0"/>
                <a:cs typeface="Calibri" pitchFamily="34" charset="0"/>
              </a:rPr>
              <a:t>Energy-Proportional:</a:t>
            </a:r>
          </a:p>
          <a:p>
            <a:pPr algn="l"/>
            <a:r>
              <a:rPr lang="en-US" b="0" dirty="0" err="1" smtClean="0">
                <a:latin typeface="Calibri" pitchFamily="34" charset="0"/>
                <a:cs typeface="Calibri" pitchFamily="34" charset="0"/>
              </a:rPr>
              <a:t>Barroso</a:t>
            </a:r>
            <a:r>
              <a:rPr lang="en-US" b="0" dirty="0" smtClean="0">
                <a:latin typeface="Calibri" pitchFamily="34" charset="0"/>
                <a:cs typeface="Calibri" pitchFamily="34" charset="0"/>
              </a:rPr>
              <a:t> ‘07,</a:t>
            </a:r>
          </a:p>
          <a:p>
            <a:pPr algn="l"/>
            <a:r>
              <a:rPr lang="en-US" b="0" dirty="0" err="1" smtClean="0">
                <a:latin typeface="Calibri" pitchFamily="34" charset="0"/>
                <a:cs typeface="Calibri" pitchFamily="34" charset="0"/>
              </a:rPr>
              <a:t>Meisner</a:t>
            </a:r>
            <a:r>
              <a:rPr lang="en-US" b="0" dirty="0" smtClean="0">
                <a:latin typeface="Calibri" pitchFamily="34" charset="0"/>
                <a:cs typeface="Calibri" pitchFamily="34" charset="0"/>
              </a:rPr>
              <a:t> ‘09</a:t>
            </a:r>
            <a:endParaRPr lang="en-US" b="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3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 infrastructure expensive</a:t>
            </a:r>
          </a:p>
          <a:p>
            <a:pPr lvl="1"/>
            <a:r>
              <a:rPr lang="en-US" dirty="0" smtClean="0"/>
              <a:t>Oversubscribing circuits useful, but insufficient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Shuffled Topologies</a:t>
            </a:r>
          </a:p>
          <a:p>
            <a:pPr lvl="1"/>
            <a:r>
              <a:rPr lang="en-US" dirty="0" smtClean="0"/>
              <a:t>Reduces redundancy margins</a:t>
            </a:r>
          </a:p>
          <a:p>
            <a:r>
              <a:rPr lang="en-US" dirty="0" smtClean="0"/>
              <a:t>Power Routing</a:t>
            </a:r>
          </a:p>
          <a:p>
            <a:pPr lvl="1"/>
            <a:r>
              <a:rPr lang="en-US" dirty="0" smtClean="0"/>
              <a:t>Resolves local power budget limits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49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Briefly: Flash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analytics – leveraging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fast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reads</a:t>
            </a:r>
          </a:p>
          <a:p>
            <a:r>
              <a:rPr lang="en-US" dirty="0" smtClean="0"/>
              <a:t>NVRAM OLTP recovery management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New: Persistent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Memory Consistency (PMC)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Ex: data structure and consistency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models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2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687763"/>
            <a:ext cx="9144000" cy="808037"/>
          </a:xfrm>
        </p:spPr>
        <p:txBody>
          <a:bodyPr/>
          <a:lstStyle/>
          <a:p>
            <a:pPr eaLnBrk="1" hangingPunct="1"/>
            <a:r>
              <a:rPr sz="5400" smtClean="0"/>
              <a:t>For more information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4953000"/>
            <a:ext cx="8229600" cy="1295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buFontTx/>
              <a:buNone/>
            </a:pPr>
            <a:r>
              <a:rPr lang="en-US" dirty="0" smtClean="0"/>
              <a:t>http://www.eecs.umich.edu/~spelley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120</a:t>
            </a:fld>
            <a:endParaRPr lang="en-US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0" y="685800"/>
            <a:ext cx="9144000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3800" kern="0" dirty="0">
                <a:solidFill>
                  <a:srgbClr val="000066"/>
                </a:solidFill>
                <a:latin typeface="Calibri" pitchFamily="34" charset="0"/>
                <a:ea typeface="+mj-ea"/>
                <a:cs typeface="+mj-cs"/>
              </a:rPr>
              <a:t>Sponsors</a:t>
            </a:r>
          </a:p>
        </p:txBody>
      </p:sp>
      <p:pic>
        <p:nvPicPr>
          <p:cNvPr id="83974" name="Picture 6" descr="http://thetechnut.files.wordpress.com/2007/09/intel-logo.jpg?w=300&amp;h=20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3793" y="1676400"/>
            <a:ext cx="13843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975" name="Picture 10" descr="http://www.kyb.mpg.de/bs/people/pgehler/NSF_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1161" y="1447800"/>
            <a:ext cx="1371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 descr="LABSh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08513" y="1609725"/>
            <a:ext cx="1714500" cy="1047751"/>
          </a:xfrm>
          <a:prstGeom prst="rect">
            <a:avLst/>
          </a:prstGeom>
          <a:noFill/>
        </p:spPr>
      </p:pic>
      <p:pic>
        <p:nvPicPr>
          <p:cNvPr id="11" name="Picture 10" descr="google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99293" y="1746246"/>
            <a:ext cx="1859299" cy="77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Challenge: Stranded capacity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121</a:t>
            </a:fld>
            <a:endParaRPr lang="en-US" dirty="0"/>
          </a:p>
        </p:txBody>
      </p:sp>
      <p:grpSp>
        <p:nvGrpSpPr>
          <p:cNvPr id="3" name="Group 46"/>
          <p:cNvGrpSpPr/>
          <p:nvPr/>
        </p:nvGrpSpPr>
        <p:grpSpPr>
          <a:xfrm>
            <a:off x="2344707" y="1931966"/>
            <a:ext cx="1166060" cy="1643085"/>
            <a:chOff x="3184506" y="1785915"/>
            <a:chExt cx="1166060" cy="1643085"/>
          </a:xfrm>
        </p:grpSpPr>
        <p:pic>
          <p:nvPicPr>
            <p:cNvPr id="48" name="Picture 2" descr="Liebert PPC is a Power Conditioning and Distribution Cabinet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184506" y="2224071"/>
              <a:ext cx="1166060" cy="1204929"/>
            </a:xfrm>
            <a:prstGeom prst="rect">
              <a:avLst/>
            </a:prstGeom>
            <a:noFill/>
          </p:spPr>
        </p:pic>
        <p:sp>
          <p:nvSpPr>
            <p:cNvPr id="55" name="TextBox 54"/>
            <p:cNvSpPr txBox="1"/>
            <p:nvPr/>
          </p:nvSpPr>
          <p:spPr>
            <a:xfrm>
              <a:off x="3403494" y="1785915"/>
              <a:ext cx="7280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PDU</a:t>
              </a:r>
              <a:endParaRPr lang="en-US" dirty="0"/>
            </a:p>
          </p:txBody>
        </p:sp>
      </p:grpSp>
      <p:cxnSp>
        <p:nvCxnSpPr>
          <p:cNvPr id="57" name="Straight Connector 56"/>
          <p:cNvCxnSpPr/>
          <p:nvPr/>
        </p:nvCxnSpPr>
        <p:spPr bwMode="auto">
          <a:xfrm flipV="1">
            <a:off x="3367071" y="2881304"/>
            <a:ext cx="876312" cy="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 bwMode="auto">
          <a:xfrm rot="5400000" flipH="1" flipV="1">
            <a:off x="3421843" y="2936074"/>
            <a:ext cx="1643084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9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19695" y="1712888"/>
            <a:ext cx="1332725" cy="888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0" name="Straight Connector 69"/>
          <p:cNvCxnSpPr/>
          <p:nvPr/>
        </p:nvCxnSpPr>
        <p:spPr bwMode="auto">
          <a:xfrm>
            <a:off x="4243383" y="2114531"/>
            <a:ext cx="876312" cy="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6689754" y="1712889"/>
            <a:ext cx="1287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itchFamily="34" charset="0"/>
              </a:rPr>
              <a:t>4 kW each</a:t>
            </a:r>
            <a:endParaRPr lang="en-US" dirty="0">
              <a:latin typeface="Calibri" pitchFamily="34" charset="0"/>
            </a:endParaRPr>
          </a:p>
        </p:txBody>
      </p:sp>
      <p:pic>
        <p:nvPicPr>
          <p:cNvPr id="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19695" y="2723081"/>
            <a:ext cx="1332725" cy="888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46988" y="2260583"/>
            <a:ext cx="1332725" cy="888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6" name="Straight Connector 75"/>
          <p:cNvCxnSpPr/>
          <p:nvPr/>
        </p:nvCxnSpPr>
        <p:spPr bwMode="auto">
          <a:xfrm>
            <a:off x="4243383" y="2662226"/>
            <a:ext cx="3103605" cy="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5244" y="3355973"/>
            <a:ext cx="1332725" cy="888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9" name="Straight Connector 78"/>
          <p:cNvCxnSpPr/>
          <p:nvPr/>
        </p:nvCxnSpPr>
        <p:spPr bwMode="auto">
          <a:xfrm>
            <a:off x="4718052" y="3757616"/>
            <a:ext cx="2647192" cy="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 bwMode="auto">
          <a:xfrm>
            <a:off x="4243383" y="3173408"/>
            <a:ext cx="912825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45" name="Chart 44"/>
          <p:cNvGraphicFramePr/>
          <p:nvPr/>
        </p:nvGraphicFramePr>
        <p:xfrm>
          <a:off x="592083" y="2041505"/>
          <a:ext cx="1697019" cy="22638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1" name="Rounded Rectangular Callout 60"/>
          <p:cNvSpPr>
            <a:spLocks noChangeArrowheads="1"/>
          </p:cNvSpPr>
          <p:nvPr/>
        </p:nvSpPr>
        <p:spPr bwMode="auto">
          <a:xfrm>
            <a:off x="957213" y="1420785"/>
            <a:ext cx="1606571" cy="620722"/>
          </a:xfrm>
          <a:prstGeom prst="wedgeRoundRectCallout">
            <a:avLst>
              <a:gd name="adj1" fmla="val 9449"/>
              <a:gd name="adj2" fmla="val 108304"/>
              <a:gd name="adj3" fmla="val 16667"/>
            </a:avLst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r>
              <a:rPr lang="en-US" sz="2200" dirty="0" smtClean="0">
                <a:solidFill>
                  <a:srgbClr val="000000"/>
                </a:solidFill>
                <a:latin typeface="Calibri" pitchFamily="34" charset="0"/>
              </a:rPr>
              <a:t>3kW stranded</a:t>
            </a:r>
          </a:p>
        </p:txBody>
      </p:sp>
      <p:cxnSp>
        <p:nvCxnSpPr>
          <p:cNvPr id="62" name="Straight Connector 61"/>
          <p:cNvCxnSpPr/>
          <p:nvPr/>
        </p:nvCxnSpPr>
        <p:spPr bwMode="auto">
          <a:xfrm>
            <a:off x="4425948" y="3502026"/>
            <a:ext cx="328617" cy="25559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5" name="Rounded Rectangular Callout 64"/>
          <p:cNvSpPr>
            <a:spLocks noChangeArrowheads="1"/>
          </p:cNvSpPr>
          <p:nvPr/>
        </p:nvSpPr>
        <p:spPr bwMode="auto">
          <a:xfrm>
            <a:off x="4754565" y="3976695"/>
            <a:ext cx="1606571" cy="620722"/>
          </a:xfrm>
          <a:prstGeom prst="wedgeRoundRectCallout">
            <a:avLst>
              <a:gd name="adj1" fmla="val -52824"/>
              <a:gd name="adj2" fmla="val -77136"/>
              <a:gd name="adj3" fmla="val 16667"/>
            </a:avLst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r>
              <a:rPr lang="en-US" sz="2200" dirty="0" smtClean="0">
                <a:solidFill>
                  <a:srgbClr val="000000"/>
                </a:solidFill>
                <a:latin typeface="Calibri" pitchFamily="34" charset="0"/>
              </a:rPr>
              <a:t>Will cause overload</a:t>
            </a:r>
          </a:p>
        </p:txBody>
      </p:sp>
      <p:sp>
        <p:nvSpPr>
          <p:cNvPr id="67" name="Content Placeholder 2"/>
          <p:cNvSpPr>
            <a:spLocks noGrp="1"/>
          </p:cNvSpPr>
          <p:nvPr>
            <p:ph idx="1"/>
          </p:nvPr>
        </p:nvSpPr>
        <p:spPr>
          <a:xfrm>
            <a:off x="409518" y="4670442"/>
            <a:ext cx="8229600" cy="1935189"/>
          </a:xfrm>
        </p:spPr>
        <p:txBody>
          <a:bodyPr/>
          <a:lstStyle/>
          <a:p>
            <a:pPr>
              <a:buNone/>
            </a:pPr>
            <a:r>
              <a:rPr lang="en-US" sz="2600" b="1" dirty="0" smtClean="0">
                <a:solidFill>
                  <a:srgbClr val="002060"/>
                </a:solidFill>
              </a:rPr>
              <a:t>“Quantization” leads to stranded capacity</a:t>
            </a:r>
          </a:p>
          <a:p>
            <a:r>
              <a:rPr lang="en-US" sz="2600" dirty="0" smtClean="0">
                <a:sym typeface="Wingdings" pitchFamily="2" charset="2"/>
              </a:rPr>
              <a:t>High per-enclosure power draw</a:t>
            </a:r>
          </a:p>
          <a:p>
            <a:r>
              <a:rPr lang="en-US" sz="2600" dirty="0" smtClean="0">
                <a:sym typeface="Wingdings" pitchFamily="2" charset="2"/>
              </a:rPr>
              <a:t>Limited per-circuit supply</a:t>
            </a:r>
            <a:endParaRPr lang="en-US" sz="2600" dirty="0" smtClean="0"/>
          </a:p>
          <a:p>
            <a:r>
              <a:rPr lang="en-US" sz="2600" dirty="0" smtClean="0"/>
              <a:t>Overload trips entire circuit (many servers) off line!</a:t>
            </a:r>
          </a:p>
        </p:txBody>
      </p:sp>
    </p:spTree>
    <p:extLst>
      <p:ext uri="{BB962C8B-B14F-4D97-AF65-F5344CB8AC3E}">
        <p14:creationId xmlns:p14="http://schemas.microsoft.com/office/powerpoint/2010/main" val="25042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</a:t>
            </a:r>
            <a:r>
              <a:rPr lang="en-US" baseline="0" dirty="0" smtClean="0"/>
              <a:t>-Proportional Computing</a:t>
            </a:r>
            <a:endParaRPr lang="en-US" dirty="0"/>
          </a:p>
        </p:txBody>
      </p:sp>
      <p:graphicFrame>
        <p:nvGraphicFramePr>
          <p:cNvPr id="4" name="Chart 3"/>
          <p:cNvGraphicFramePr/>
          <p:nvPr/>
        </p:nvGraphicFramePr>
        <p:xfrm>
          <a:off x="462707" y="1880779"/>
          <a:ext cx="8681293" cy="42965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122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Energy-</a:t>
            </a:r>
            <a:r>
              <a:rPr lang="en-US" baseline="0" dirty="0" smtClean="0"/>
              <a:t>proportional computing increases variability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86897" y="6253117"/>
            <a:ext cx="7281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47% decrease from baseline to Serpentine w/ PR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6698292" y="217265"/>
            <a:ext cx="3172809" cy="785270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dirty="0"/>
              <a:t>Theoretical lower</a:t>
            </a:r>
            <a:r>
              <a:rPr lang="en-US" sz="1800" b="0" baseline="0" dirty="0"/>
              <a:t> bound</a:t>
            </a:r>
          </a:p>
          <a:p>
            <a:pPr algn="l"/>
            <a:r>
              <a:rPr lang="en-US" sz="1800" b="0" baseline="0" dirty="0" smtClean="0"/>
              <a:t>Actual </a:t>
            </a:r>
            <a:r>
              <a:rPr lang="en-US" sz="1800" b="0" baseline="0" dirty="0"/>
              <a:t>peak IT </a:t>
            </a:r>
            <a:r>
              <a:rPr lang="en-US" sz="1800" b="0" baseline="0" dirty="0" smtClean="0"/>
              <a:t>power</a:t>
            </a:r>
            <a:endParaRPr lang="en-US" sz="1800" b="0" baseline="0" dirty="0"/>
          </a:p>
        </p:txBody>
      </p:sp>
      <p:sp>
        <p:nvSpPr>
          <p:cNvPr id="14" name="Straight Connector 13"/>
          <p:cNvSpPr/>
          <p:nvPr/>
        </p:nvSpPr>
        <p:spPr>
          <a:xfrm flipV="1">
            <a:off x="5835217" y="683884"/>
            <a:ext cx="711099" cy="0"/>
          </a:xfrm>
          <a:prstGeom prst="line">
            <a:avLst/>
          </a:prstGeom>
          <a:effectLst>
            <a:outerShdw dist="23000" sx="1000" sy="1000" rotWithShape="0">
              <a:srgbClr val="000000"/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Straight Connector 14"/>
          <p:cNvSpPr/>
          <p:nvPr/>
        </p:nvSpPr>
        <p:spPr>
          <a:xfrm>
            <a:off x="5863360" y="441440"/>
            <a:ext cx="662178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78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Feeds and Power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123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0" lang="en-US" sz="2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is</a:t>
            </a:r>
            <a:r>
              <a:rPr kumimoji="0" lang="en-US" sz="2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total power from</a:t>
            </a:r>
            <a:r>
              <a:rPr kumimoji="0" lang="en-US" sz="2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servers choosing between PDUs </a:t>
            </a:r>
            <a:r>
              <a:rPr kumimoji="0" lang="en-US" sz="2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kumimoji="0" lang="en-US" sz="2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j</a:t>
            </a:r>
            <a:endParaRPr lang="en-US" dirty="0" smtClean="0"/>
          </a:p>
          <a:p>
            <a:r>
              <a:rPr lang="en-US" dirty="0" smtClean="0"/>
              <a:t>               </a:t>
            </a:r>
            <a:r>
              <a:rPr lang="en-US" baseline="0" dirty="0" smtClean="0"/>
              <a:t>   is the total power from servers choosing between PDUs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and j eventually assigned to PDU I</a:t>
            </a:r>
          </a:p>
          <a:p>
            <a:endParaRPr lang="en-US" dirty="0" smtClean="0"/>
          </a:p>
          <a:p>
            <a:r>
              <a:rPr lang="en-US" baseline="0" dirty="0" smtClean="0"/>
              <a:t>Additionally, create variable              to maximize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all power needs to be assigned somewhere:</a:t>
            </a:r>
          </a:p>
          <a:p>
            <a:endParaRPr lang="en-US" baseline="0" dirty="0" smtClean="0"/>
          </a:p>
        </p:txBody>
      </p:sp>
      <p:graphicFrame>
        <p:nvGraphicFramePr>
          <p:cNvPr id="75780" name="Object 4"/>
          <p:cNvGraphicFramePr>
            <a:graphicFrameLocks noChangeAspect="1"/>
          </p:cNvGraphicFramePr>
          <p:nvPr/>
        </p:nvGraphicFramePr>
        <p:xfrm>
          <a:off x="864507" y="1210582"/>
          <a:ext cx="1233488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4" name="Equation" r:id="rId3" imgW="545760" imgH="241200" progId="Equation.3">
                  <p:embed/>
                </p:oleObj>
              </mc:Choice>
              <mc:Fallback>
                <p:oleObj name="Equation" r:id="rId3" imgW="5457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4507" y="1210582"/>
                        <a:ext cx="1233488" cy="54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2" name="Object 6"/>
          <p:cNvGraphicFramePr>
            <a:graphicFrameLocks noChangeAspect="1"/>
          </p:cNvGraphicFramePr>
          <p:nvPr/>
        </p:nvGraphicFramePr>
        <p:xfrm>
          <a:off x="963004" y="2090056"/>
          <a:ext cx="1112766" cy="5148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" name="Equation" r:id="rId5" imgW="520560" imgH="241200" progId="Equation.3">
                  <p:embed/>
                </p:oleObj>
              </mc:Choice>
              <mc:Fallback>
                <p:oleObj name="Equation" r:id="rId5" imgW="5205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3004" y="2090056"/>
                        <a:ext cx="1112766" cy="51480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3" name="Object 7"/>
          <p:cNvGraphicFramePr>
            <a:graphicFrameLocks noChangeAspect="1"/>
          </p:cNvGraphicFramePr>
          <p:nvPr/>
        </p:nvGraphicFramePr>
        <p:xfrm>
          <a:off x="4625974" y="3473904"/>
          <a:ext cx="889000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6" name="Equation" r:id="rId7" imgW="393480" imgH="177480" progId="Equation.3">
                  <p:embed/>
                </p:oleObj>
              </mc:Choice>
              <mc:Fallback>
                <p:oleObj name="Equation" r:id="rId7" imgW="3934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5974" y="3473904"/>
                        <a:ext cx="889000" cy="401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4" name="Object 8"/>
          <p:cNvGraphicFramePr>
            <a:graphicFrameLocks noChangeAspect="1"/>
          </p:cNvGraphicFramePr>
          <p:nvPr/>
        </p:nvGraphicFramePr>
        <p:xfrm>
          <a:off x="1114425" y="5119053"/>
          <a:ext cx="407352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7" name="Equation" r:id="rId9" imgW="1803240" imgH="241200" progId="Equation.3">
                  <p:embed/>
                </p:oleObj>
              </mc:Choice>
              <mc:Fallback>
                <p:oleObj name="Equation" r:id="rId9" imgW="18032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4425" y="5119053"/>
                        <a:ext cx="4073525" cy="54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118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Programming Server Assignment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124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For each </a:t>
            </a:r>
            <a:r>
              <a:rPr lang="en-US" dirty="0" err="1" smtClean="0"/>
              <a:t>i</a:t>
            </a:r>
            <a:r>
              <a:rPr lang="en-US" dirty="0" smtClean="0"/>
              <a:t>, j</a:t>
            </a:r>
          </a:p>
          <a:p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73380" y="1761173"/>
          <a:ext cx="2254250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8" name="Equation" r:id="rId3" imgW="939600" imgH="266400" progId="Equation.3">
                  <p:embed/>
                </p:oleObj>
              </mc:Choice>
              <mc:Fallback>
                <p:oleObj name="Equation" r:id="rId3" imgW="93960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" y="1761173"/>
                        <a:ext cx="2254250" cy="639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2646045" y="1763713"/>
          <a:ext cx="1751013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9" name="Equation" r:id="rId5" imgW="660240" imgH="241200" progId="Equation.3">
                  <p:embed/>
                </p:oleObj>
              </mc:Choice>
              <mc:Fallback>
                <p:oleObj name="Equation" r:id="rId5" imgW="6602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6045" y="1763713"/>
                        <a:ext cx="1751013" cy="639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447540" y="1764983"/>
          <a:ext cx="1216025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0" name="Equation" r:id="rId7" imgW="393480" imgH="177480" progId="Equation.3">
                  <p:embed/>
                </p:oleObj>
              </mc:Choice>
              <mc:Fallback>
                <p:oleObj name="Equation" r:id="rId7" imgW="3934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7540" y="1764983"/>
                        <a:ext cx="1216025" cy="549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5775325" y="1762443"/>
          <a:ext cx="2719388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1" name="Equation" r:id="rId9" imgW="863280" imgH="203040" progId="Equation.3">
                  <p:embed/>
                </p:oleObj>
              </mc:Choice>
              <mc:Fallback>
                <p:oleObj name="Equation" r:id="rId9" imgW="8632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5325" y="1762443"/>
                        <a:ext cx="2719388" cy="639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970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Programming Server Assignment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125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For each </a:t>
            </a:r>
            <a:r>
              <a:rPr lang="en-US" dirty="0" err="1" smtClean="0"/>
              <a:t>i</a:t>
            </a:r>
            <a:r>
              <a:rPr lang="en-US" dirty="0" smtClean="0"/>
              <a:t>, j</a:t>
            </a:r>
          </a:p>
          <a:p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73380" y="1761173"/>
          <a:ext cx="2254250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" name="Equation" r:id="rId3" imgW="939600" imgH="266400" progId="Equation.3">
                  <p:embed/>
                </p:oleObj>
              </mc:Choice>
              <mc:Fallback>
                <p:oleObj name="Equation" r:id="rId3" imgW="93960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" y="1761173"/>
                        <a:ext cx="2254250" cy="639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2646045" y="1763713"/>
          <a:ext cx="1751013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3" name="Equation" r:id="rId5" imgW="660240" imgH="241200" progId="Equation.3">
                  <p:embed/>
                </p:oleObj>
              </mc:Choice>
              <mc:Fallback>
                <p:oleObj name="Equation" r:id="rId5" imgW="6602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70000" contrast="-7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6045" y="1763713"/>
                        <a:ext cx="1751013" cy="639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447540" y="1764983"/>
          <a:ext cx="1216025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4" name="Equation" r:id="rId7" imgW="393480" imgH="177480" progId="Equation.3">
                  <p:embed/>
                </p:oleObj>
              </mc:Choice>
              <mc:Fallback>
                <p:oleObj name="Equation" r:id="rId7" imgW="3934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bright="70000" contrast="-7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7540" y="1764983"/>
                        <a:ext cx="1216025" cy="549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5775325" y="1762443"/>
          <a:ext cx="2719388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5" name="Equation" r:id="rId9" imgW="863280" imgH="203040" progId="Equation.3">
                  <p:embed/>
                </p:oleObj>
              </mc:Choice>
              <mc:Fallback>
                <p:oleObj name="Equation" r:id="rId9" imgW="8632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lum bright="70000" contrast="-7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5325" y="1762443"/>
                        <a:ext cx="2719388" cy="639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ular Callout 10"/>
          <p:cNvSpPr/>
          <p:nvPr/>
        </p:nvSpPr>
        <p:spPr>
          <a:xfrm>
            <a:off x="1056640" y="2661920"/>
            <a:ext cx="6634480" cy="3576320"/>
          </a:xfrm>
          <a:prstGeom prst="wedgeRectCallout">
            <a:avLst>
              <a:gd name="adj1" fmla="val -37467"/>
              <a:gd name="adj2" fmla="val -598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305560" y="2880360"/>
            <a:ext cx="6136640" cy="3139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All power assigned to PDU </a:t>
            </a:r>
            <a:r>
              <a:rPr lang="en-US" sz="2800" dirty="0" err="1" smtClean="0">
                <a:solidFill>
                  <a:schemeClr val="tx1"/>
                </a:solidFill>
              </a:rPr>
              <a:t>i</a:t>
            </a:r>
            <a:endParaRPr lang="en-US" sz="2800" dirty="0" smtClean="0">
              <a:solidFill>
                <a:schemeClr val="tx1"/>
              </a:solidFill>
            </a:endParaRPr>
          </a:p>
          <a:p>
            <a:pPr algn="ctr"/>
            <a:endParaRPr lang="en-US" sz="2800" dirty="0" smtClean="0">
              <a:solidFill>
                <a:schemeClr val="tx1"/>
              </a:solidFill>
            </a:endParaRPr>
          </a:p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Server power provided by </a:t>
            </a:r>
          </a:p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PDU </a:t>
            </a:r>
            <a:r>
              <a:rPr lang="en-US" sz="2800" dirty="0" err="1" smtClean="0">
                <a:solidFill>
                  <a:schemeClr val="tx1"/>
                </a:solidFill>
              </a:rPr>
              <a:t>i</a:t>
            </a:r>
            <a:r>
              <a:rPr lang="en-US" sz="2800" dirty="0" smtClean="0">
                <a:solidFill>
                  <a:schemeClr val="tx1"/>
                </a:solidFill>
              </a:rPr>
              <a:t> during normal operation</a:t>
            </a:r>
          </a:p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(no PDU failures)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8120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Programming Server Assignment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126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For each </a:t>
            </a:r>
            <a:r>
              <a:rPr lang="en-US" dirty="0" err="1" smtClean="0"/>
              <a:t>i</a:t>
            </a:r>
            <a:r>
              <a:rPr lang="en-US" dirty="0" smtClean="0"/>
              <a:t>, j</a:t>
            </a:r>
          </a:p>
          <a:p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73380" y="1761173"/>
          <a:ext cx="2254250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6" name="Equation" r:id="rId3" imgW="939600" imgH="266400" progId="Equation.3">
                  <p:embed/>
                </p:oleObj>
              </mc:Choice>
              <mc:Fallback>
                <p:oleObj name="Equation" r:id="rId3" imgW="93960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70000" contrast="-7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" y="1761173"/>
                        <a:ext cx="2254250" cy="639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2646045" y="1763713"/>
          <a:ext cx="1751013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7" name="Equation" r:id="rId5" imgW="660240" imgH="241200" progId="Equation.3">
                  <p:embed/>
                </p:oleObj>
              </mc:Choice>
              <mc:Fallback>
                <p:oleObj name="Equation" r:id="rId5" imgW="6602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6045" y="1763713"/>
                        <a:ext cx="1751013" cy="639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447540" y="1764983"/>
          <a:ext cx="1216025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8" name="Equation" r:id="rId7" imgW="393480" imgH="177480" progId="Equation.3">
                  <p:embed/>
                </p:oleObj>
              </mc:Choice>
              <mc:Fallback>
                <p:oleObj name="Equation" r:id="rId7" imgW="3934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bright="70000" contrast="-7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7540" y="1764983"/>
                        <a:ext cx="1216025" cy="549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5775325" y="1762443"/>
          <a:ext cx="2719388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9" name="Equation" r:id="rId9" imgW="863280" imgH="203040" progId="Equation.3">
                  <p:embed/>
                </p:oleObj>
              </mc:Choice>
              <mc:Fallback>
                <p:oleObj name="Equation" r:id="rId9" imgW="8632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lum bright="70000" contrast="-7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5325" y="1762443"/>
                        <a:ext cx="2719388" cy="639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ular Callout 10"/>
          <p:cNvSpPr/>
          <p:nvPr/>
        </p:nvSpPr>
        <p:spPr>
          <a:xfrm>
            <a:off x="1056640" y="2661920"/>
            <a:ext cx="6634480" cy="3576320"/>
          </a:xfrm>
          <a:prstGeom prst="wedgeRectCallout">
            <a:avLst>
              <a:gd name="adj1" fmla="val -16640"/>
              <a:gd name="adj2" fmla="val -598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05560" y="2880360"/>
            <a:ext cx="6136640" cy="3139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Power assigned to PDU j</a:t>
            </a:r>
          </a:p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that transfers to PDU </a:t>
            </a:r>
            <a:r>
              <a:rPr lang="en-US" sz="2800" dirty="0" err="1" smtClean="0">
                <a:solidFill>
                  <a:schemeClr val="tx1"/>
                </a:solidFill>
              </a:rPr>
              <a:t>i</a:t>
            </a:r>
            <a:endParaRPr lang="en-US" sz="2800" dirty="0" smtClean="0">
              <a:solidFill>
                <a:schemeClr val="tx1"/>
              </a:solidFill>
            </a:endParaRPr>
          </a:p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were PDU j to fail</a:t>
            </a:r>
          </a:p>
          <a:p>
            <a:pPr algn="ctr"/>
            <a:endParaRPr lang="en-US" sz="2800" dirty="0" smtClean="0">
              <a:solidFill>
                <a:schemeClr val="tx1"/>
              </a:solidFill>
            </a:endParaRPr>
          </a:p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Failover capacity</a:t>
            </a:r>
          </a:p>
        </p:txBody>
      </p:sp>
    </p:spTree>
    <p:extLst>
      <p:ext uri="{BB962C8B-B14F-4D97-AF65-F5344CB8AC3E}">
        <p14:creationId xmlns:p14="http://schemas.microsoft.com/office/powerpoint/2010/main" val="25847078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Programming Server Assignment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127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For each </a:t>
            </a:r>
            <a:r>
              <a:rPr lang="en-US" dirty="0" err="1" smtClean="0"/>
              <a:t>i</a:t>
            </a:r>
            <a:r>
              <a:rPr lang="en-US" dirty="0" smtClean="0"/>
              <a:t>, j</a:t>
            </a:r>
          </a:p>
          <a:p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73380" y="1761173"/>
          <a:ext cx="2254250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0" name="Equation" r:id="rId3" imgW="939600" imgH="266400" progId="Equation.3">
                  <p:embed/>
                </p:oleObj>
              </mc:Choice>
              <mc:Fallback>
                <p:oleObj name="Equation" r:id="rId3" imgW="93960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70000" contrast="-7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" y="1761173"/>
                        <a:ext cx="2254250" cy="639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2646045" y="1763713"/>
          <a:ext cx="1751013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1" name="Equation" r:id="rId5" imgW="660240" imgH="241200" progId="Equation.3">
                  <p:embed/>
                </p:oleObj>
              </mc:Choice>
              <mc:Fallback>
                <p:oleObj name="Equation" r:id="rId5" imgW="6602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70000" contrast="-7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6045" y="1763713"/>
                        <a:ext cx="1751013" cy="639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447540" y="1764983"/>
          <a:ext cx="1216025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2" name="Equation" r:id="rId7" imgW="393480" imgH="177480" progId="Equation.3">
                  <p:embed/>
                </p:oleObj>
              </mc:Choice>
              <mc:Fallback>
                <p:oleObj name="Equation" r:id="rId7" imgW="3934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7540" y="1764983"/>
                        <a:ext cx="1216025" cy="549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5775325" y="1762443"/>
          <a:ext cx="2719388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3" name="Equation" r:id="rId9" imgW="863280" imgH="203040" progId="Equation.3">
                  <p:embed/>
                </p:oleObj>
              </mc:Choice>
              <mc:Fallback>
                <p:oleObj name="Equation" r:id="rId9" imgW="8632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lum bright="70000" contrast="-7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5325" y="1762443"/>
                        <a:ext cx="2719388" cy="639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ular Callout 10"/>
          <p:cNvSpPr/>
          <p:nvPr/>
        </p:nvSpPr>
        <p:spPr>
          <a:xfrm>
            <a:off x="1056640" y="2661920"/>
            <a:ext cx="6634480" cy="3576320"/>
          </a:xfrm>
          <a:prstGeom prst="wedgeRectCallout">
            <a:avLst>
              <a:gd name="adj1" fmla="val 11231"/>
              <a:gd name="adj2" fmla="val -604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05560" y="2880360"/>
            <a:ext cx="6136640" cy="3139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Free Variable</a:t>
            </a:r>
          </a:p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Maximized by the Linear Program</a:t>
            </a:r>
          </a:p>
          <a:p>
            <a:pPr algn="ctr"/>
            <a:endParaRPr lang="en-US" sz="2800" dirty="0" smtClean="0">
              <a:solidFill>
                <a:schemeClr val="tx1"/>
              </a:solidFill>
            </a:endParaRPr>
          </a:p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If &gt; 0 we have a possible assignment</a:t>
            </a:r>
          </a:p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If &lt; 0 there is NO assignment that</a:t>
            </a:r>
          </a:p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will not throttle our workload </a:t>
            </a:r>
          </a:p>
        </p:txBody>
      </p:sp>
    </p:spTree>
    <p:extLst>
      <p:ext uri="{BB962C8B-B14F-4D97-AF65-F5344CB8AC3E}">
        <p14:creationId xmlns:p14="http://schemas.microsoft.com/office/powerpoint/2010/main" val="32753051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Programming Server Assignment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128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For each </a:t>
            </a:r>
            <a:r>
              <a:rPr lang="en-US" dirty="0" err="1" smtClean="0"/>
              <a:t>i</a:t>
            </a:r>
            <a:r>
              <a:rPr lang="en-US" dirty="0" smtClean="0"/>
              <a:t>, j</a:t>
            </a:r>
          </a:p>
          <a:p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73380" y="1761173"/>
          <a:ext cx="2254250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4" name="Equation" r:id="rId3" imgW="939600" imgH="266400" progId="Equation.3">
                  <p:embed/>
                </p:oleObj>
              </mc:Choice>
              <mc:Fallback>
                <p:oleObj name="Equation" r:id="rId3" imgW="93960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70000" contrast="-7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" y="1761173"/>
                        <a:ext cx="2254250" cy="639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2646045" y="1763713"/>
          <a:ext cx="1751013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5" name="Equation" r:id="rId5" imgW="660240" imgH="241200" progId="Equation.3">
                  <p:embed/>
                </p:oleObj>
              </mc:Choice>
              <mc:Fallback>
                <p:oleObj name="Equation" r:id="rId5" imgW="6602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70000" contrast="-7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6045" y="1763713"/>
                        <a:ext cx="1751013" cy="639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447540" y="1764983"/>
          <a:ext cx="1216025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6" name="Equation" r:id="rId7" imgW="393480" imgH="177480" progId="Equation.3">
                  <p:embed/>
                </p:oleObj>
              </mc:Choice>
              <mc:Fallback>
                <p:oleObj name="Equation" r:id="rId7" imgW="3934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bright="70000" contrast="-7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7540" y="1764983"/>
                        <a:ext cx="1216025" cy="549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5775325" y="1762443"/>
          <a:ext cx="2719388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7" name="Equation" r:id="rId9" imgW="863280" imgH="203040" progId="Equation.3">
                  <p:embed/>
                </p:oleObj>
              </mc:Choice>
              <mc:Fallback>
                <p:oleObj name="Equation" r:id="rId9" imgW="8632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5325" y="1762443"/>
                        <a:ext cx="2719388" cy="639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ular Callout 10"/>
          <p:cNvSpPr/>
          <p:nvPr/>
        </p:nvSpPr>
        <p:spPr>
          <a:xfrm>
            <a:off x="1056640" y="2661920"/>
            <a:ext cx="6634480" cy="3576320"/>
          </a:xfrm>
          <a:prstGeom prst="wedgeRectCallout">
            <a:avLst>
              <a:gd name="adj1" fmla="val 40022"/>
              <a:gd name="adj2" fmla="val -606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05560" y="2880360"/>
            <a:ext cx="6136640" cy="3139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By enforcing “≤” we effectively</a:t>
            </a:r>
          </a:p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take the maximum failover feed</a:t>
            </a:r>
          </a:p>
        </p:txBody>
      </p:sp>
    </p:spTree>
    <p:extLst>
      <p:ext uri="{BB962C8B-B14F-4D97-AF65-F5344CB8AC3E}">
        <p14:creationId xmlns:p14="http://schemas.microsoft.com/office/powerpoint/2010/main" val="18883928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Finishing the Schedule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129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Create discrete assignments</a:t>
            </a:r>
          </a:p>
          <a:p>
            <a:pPr lvl="1"/>
            <a:r>
              <a:rPr lang="en-US" dirty="0" smtClean="0"/>
              <a:t>Heuristic partitioning of each Feed’s servers to PDUs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Set power caps</a:t>
            </a:r>
          </a:p>
          <a:p>
            <a:pPr lvl="1"/>
            <a:r>
              <a:rPr lang="en-US" dirty="0" smtClean="0"/>
              <a:t>If slack &gt; 0: allocate requested power budget</a:t>
            </a:r>
          </a:p>
          <a:p>
            <a:pPr lvl="1"/>
            <a:r>
              <a:rPr lang="en-US" dirty="0" smtClean="0"/>
              <a:t>If slack &lt; 0: new Linear Program to maximize power usage</a:t>
            </a:r>
          </a:p>
        </p:txBody>
      </p:sp>
    </p:spTree>
    <p:extLst>
      <p:ext uri="{BB962C8B-B14F-4D97-AF65-F5344CB8AC3E}">
        <p14:creationId xmlns:p14="http://schemas.microsoft.com/office/powerpoint/2010/main" val="44654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NVRAM 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Byte addressable reads and persistent writes</a:t>
            </a:r>
          </a:p>
          <a:p>
            <a:pPr lvl="1"/>
            <a:r>
              <a:rPr lang="en-US" dirty="0" smtClean="0"/>
              <a:t>Greater-than-DRAM read latency</a:t>
            </a:r>
          </a:p>
          <a:p>
            <a:pPr lvl="1"/>
            <a:r>
              <a:rPr lang="en-US" dirty="0" smtClean="0"/>
              <a:t>Asymmetric writes/reads (slower writes)</a:t>
            </a:r>
            <a:endParaRPr lang="en-US" baseline="0" dirty="0" smtClean="0"/>
          </a:p>
          <a:p>
            <a:pPr lvl="1"/>
            <a:r>
              <a:rPr lang="en-US" dirty="0" smtClean="0"/>
              <a:t>MLC slows both reads and writes further</a:t>
            </a:r>
          </a:p>
          <a:p>
            <a:r>
              <a:rPr lang="en-US" dirty="0" smtClean="0"/>
              <a:t>Possible interfaces – implies varied latency</a:t>
            </a:r>
          </a:p>
          <a:p>
            <a:pPr lvl="1"/>
            <a:r>
              <a:rPr lang="en-US" dirty="0" smtClean="0"/>
              <a:t>Disk replacement</a:t>
            </a:r>
          </a:p>
          <a:p>
            <a:pPr lvl="1"/>
            <a:r>
              <a:rPr lang="en-US" dirty="0" err="1" smtClean="0"/>
              <a:t>PCIe</a:t>
            </a:r>
            <a:r>
              <a:rPr lang="en-US" dirty="0" smtClean="0"/>
              <a:t> attached</a:t>
            </a:r>
          </a:p>
          <a:p>
            <a:pPr lvl="1"/>
            <a:r>
              <a:rPr lang="en-US" dirty="0" smtClean="0"/>
              <a:t>Main memory bus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3573" y="5769260"/>
            <a:ext cx="8436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i="1" dirty="0" smtClean="0">
                <a:solidFill>
                  <a:srgbClr val="FF0909"/>
                </a:solidFill>
              </a:rPr>
              <a:t>Slower than DRAM, but much faster than disk/Flash</a:t>
            </a:r>
            <a:endParaRPr lang="en-US" sz="2800" b="0" i="1" dirty="0">
              <a:solidFill>
                <a:srgbClr val="FF09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32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Routing evaluation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78104" y="5546754"/>
            <a:ext cx="73877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0"/>
              </a:spcBef>
            </a:pPr>
            <a:r>
              <a:rPr lang="en-US" sz="2800" i="1" dirty="0" smtClean="0">
                <a:solidFill>
                  <a:srgbClr val="981414"/>
                </a:solidFill>
                <a:latin typeface="Calibri" pitchFamily="34" charset="0"/>
              </a:rPr>
              <a:t>32% decrease from baseline to Serpentine w/ PR</a:t>
            </a:r>
          </a:p>
          <a:p>
            <a:pPr marL="342900" indent="-342900">
              <a:spcBef>
                <a:spcPts val="0"/>
              </a:spcBef>
            </a:pPr>
            <a:r>
              <a:rPr lang="en-US" sz="2800" i="1" dirty="0" smtClean="0">
                <a:solidFill>
                  <a:srgbClr val="981414"/>
                </a:solidFill>
                <a:latin typeface="Calibri" pitchFamily="34" charset="0"/>
              </a:rPr>
              <a:t>47% decrease for </a:t>
            </a:r>
            <a:r>
              <a:rPr lang="en-US" sz="2800" i="1" dirty="0" err="1" smtClean="0">
                <a:solidFill>
                  <a:srgbClr val="981414"/>
                </a:solidFill>
                <a:latin typeface="Calibri" pitchFamily="34" charset="0"/>
              </a:rPr>
              <a:t>PowerNap</a:t>
            </a:r>
            <a:r>
              <a:rPr lang="en-US" sz="2800" i="1" dirty="0" smtClean="0">
                <a:solidFill>
                  <a:srgbClr val="981414"/>
                </a:solidFill>
                <a:latin typeface="Calibri" pitchFamily="34" charset="0"/>
              </a:rPr>
              <a:t> servers (not shown)</a:t>
            </a:r>
            <a:endParaRPr lang="en-US" sz="2800" i="1" dirty="0">
              <a:solidFill>
                <a:srgbClr val="981414"/>
              </a:solidFill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9067" y="1206739"/>
            <a:ext cx="752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latin typeface="Calibri" pitchFamily="34" charset="0"/>
              </a:rPr>
              <a:t>Power Routing effectiveness depends on topology</a:t>
            </a:r>
            <a:endParaRPr lang="en-US" sz="2400" b="0" dirty="0">
              <a:latin typeface="Calibri" pitchFamily="34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6420926" y="1895454"/>
            <a:ext cx="2751712" cy="785270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dirty="0"/>
              <a:t>Theoretical lower</a:t>
            </a:r>
            <a:r>
              <a:rPr lang="en-US" sz="1800" b="0" baseline="0" dirty="0"/>
              <a:t> bound</a:t>
            </a:r>
          </a:p>
          <a:p>
            <a:pPr algn="l"/>
            <a:r>
              <a:rPr lang="en-US" sz="1800" b="0" baseline="0" dirty="0" smtClean="0"/>
              <a:t>Actual </a:t>
            </a:r>
            <a:r>
              <a:rPr lang="en-US" sz="1800" b="0" baseline="0" dirty="0"/>
              <a:t>peak IT </a:t>
            </a:r>
            <a:r>
              <a:rPr lang="en-US" sz="1800" b="0" baseline="0" dirty="0" smtClean="0"/>
              <a:t>power</a:t>
            </a:r>
            <a:endParaRPr lang="en-US" sz="1800" b="0" baseline="0" dirty="0"/>
          </a:p>
        </p:txBody>
      </p:sp>
      <p:sp>
        <p:nvSpPr>
          <p:cNvPr id="10" name="Straight Connector 9"/>
          <p:cNvSpPr/>
          <p:nvPr/>
        </p:nvSpPr>
        <p:spPr>
          <a:xfrm flipV="1">
            <a:off x="5557850" y="2393489"/>
            <a:ext cx="711099" cy="0"/>
          </a:xfrm>
          <a:prstGeom prst="line">
            <a:avLst/>
          </a:prstGeom>
          <a:effectLst>
            <a:outerShdw dist="23000" sx="1000" sy="1000" rotWithShape="0">
              <a:srgbClr val="000000"/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/>
          </a:p>
        </p:txBody>
      </p:sp>
      <p:sp>
        <p:nvSpPr>
          <p:cNvPr id="11" name="Straight Connector 10"/>
          <p:cNvSpPr/>
          <p:nvPr/>
        </p:nvSpPr>
        <p:spPr>
          <a:xfrm>
            <a:off x="5585993" y="2151045"/>
            <a:ext cx="662178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/>
          </a:p>
        </p:txBody>
      </p:sp>
      <p:graphicFrame>
        <p:nvGraphicFramePr>
          <p:cNvPr id="13" name="Chart 12"/>
          <p:cNvGraphicFramePr/>
          <p:nvPr/>
        </p:nvGraphicFramePr>
        <p:xfrm>
          <a:off x="484741" y="1817783"/>
          <a:ext cx="8659259" cy="38385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4234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14400"/>
            <a:ext cx="7772400" cy="1470025"/>
          </a:xfrm>
        </p:spPr>
        <p:txBody>
          <a:bodyPr/>
          <a:lstStyle/>
          <a:p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Understanding And Abstracting </a:t>
            </a:r>
            <a:b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Total Data Center Power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2514600"/>
            <a:ext cx="7924800" cy="17526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Steven </a:t>
            </a:r>
            <a:r>
              <a:rPr lang="en-US" dirty="0" err="1" smtClean="0">
                <a:solidFill>
                  <a:srgbClr val="FF0000"/>
                </a:solidFill>
              </a:rPr>
              <a:t>Pelley</a:t>
            </a:r>
            <a:r>
              <a:rPr lang="en-US" dirty="0" smtClean="0"/>
              <a:t>,</a:t>
            </a:r>
            <a:r>
              <a:rPr lang="en-US" baseline="0" dirty="0" smtClean="0"/>
              <a:t> David </a:t>
            </a:r>
            <a:r>
              <a:rPr lang="en-US" baseline="0" dirty="0" err="1" smtClean="0"/>
              <a:t>Meisner</a:t>
            </a:r>
            <a:r>
              <a:rPr lang="en-US" baseline="0" dirty="0" smtClean="0"/>
              <a:t>, </a:t>
            </a:r>
            <a:br>
              <a:rPr lang="en-US" baseline="0" dirty="0" smtClean="0"/>
            </a:br>
            <a:r>
              <a:rPr lang="en-US" baseline="0" dirty="0" smtClean="0"/>
              <a:t>Thomas F. Wenisch, James W. </a:t>
            </a:r>
            <a:r>
              <a:rPr lang="en-US" baseline="0" dirty="0" err="1" smtClean="0"/>
              <a:t>VanGilder</a:t>
            </a:r>
            <a:r>
              <a:rPr lang="en-US" baseline="30000" dirty="0" smtClean="0"/>
              <a:t>*</a:t>
            </a:r>
            <a:endParaRPr lang="en-US" dirty="0"/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3810000" y="4495800"/>
            <a:ext cx="5334000" cy="138499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dirty="0" smtClean="0">
                <a:latin typeface="Calibri" pitchFamily="34" charset="0"/>
              </a:rPr>
              <a:t>Advanced Computer Architecture Lab</a:t>
            </a:r>
            <a:br>
              <a:rPr lang="en-US" sz="2400" dirty="0" smtClean="0">
                <a:latin typeface="Calibri" pitchFamily="34" charset="0"/>
              </a:rPr>
            </a:br>
            <a:r>
              <a:rPr lang="en-US" sz="2400" dirty="0" smtClean="0">
                <a:latin typeface="Calibri" pitchFamily="34" charset="0"/>
              </a:rPr>
              <a:t>University of Michigan</a:t>
            </a:r>
            <a:endParaRPr lang="en-US" sz="2400" dirty="0">
              <a:latin typeface="Calibri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2400" dirty="0" smtClean="0">
                <a:latin typeface="Calibri" pitchFamily="34" charset="0"/>
                <a:cs typeface="Arial" charset="0"/>
              </a:rPr>
              <a:t>* APC by Schneider Electric </a:t>
            </a:r>
          </a:p>
        </p:txBody>
      </p:sp>
    </p:spTree>
    <p:extLst>
      <p:ext uri="{BB962C8B-B14F-4D97-AF65-F5344CB8AC3E}">
        <p14:creationId xmlns:p14="http://schemas.microsoft.com/office/powerpoint/2010/main" val="85060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Total Data Center Power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371600"/>
          <a:ext cx="8229600" cy="4754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Rectangle 15"/>
          <p:cNvSpPr>
            <a:spLocks noChangeArrowheads="1"/>
          </p:cNvSpPr>
          <p:nvPr/>
        </p:nvSpPr>
        <p:spPr bwMode="auto">
          <a:xfrm>
            <a:off x="0" y="6057936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en-US" sz="2800" i="1" dirty="0" smtClean="0">
                <a:solidFill>
                  <a:srgbClr val="CC0000"/>
                </a:solidFill>
                <a:latin typeface="Calibri" pitchFamily="34" charset="0"/>
              </a:rPr>
              <a:t>Architects need to reason about </a:t>
            </a:r>
            <a:r>
              <a:rPr lang="en-US" sz="2800" b="1" i="1" dirty="0" smtClean="0">
                <a:solidFill>
                  <a:srgbClr val="CC0000"/>
                </a:solidFill>
                <a:latin typeface="Calibri" pitchFamily="34" charset="0"/>
              </a:rPr>
              <a:t>total data center power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57200" y="1524000"/>
            <a:ext cx="8534400" cy="4576747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2600" kern="0" dirty="0" smtClean="0">
                <a:latin typeface="Calibri" pitchFamily="34" charset="0"/>
              </a:rPr>
              <a:t>Coupled across sub-systems…</a:t>
            </a:r>
            <a:endParaRPr lang="en-US" sz="2600" b="0" kern="0" dirty="0" smtClean="0">
              <a:latin typeface="Calibri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400" kern="0" dirty="0" smtClean="0">
                <a:latin typeface="Calibri" pitchFamily="34" charset="0"/>
              </a:rPr>
              <a:t>Varying utilization vs. power </a:t>
            </a:r>
            <a:br>
              <a:rPr lang="en-US" sz="2400" kern="0" dirty="0" smtClean="0">
                <a:latin typeface="Calibri" pitchFamily="34" charset="0"/>
              </a:rPr>
            </a:br>
            <a:r>
              <a:rPr lang="en-US" sz="2400" kern="0" dirty="0" smtClean="0">
                <a:latin typeface="Calibri" pitchFamily="34" charset="0"/>
              </a:rPr>
              <a:t>relationship in each sub-system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400" kern="0" dirty="0" smtClean="0">
                <a:latin typeface="Calibri" pitchFamily="34" charset="0"/>
              </a:rPr>
              <a:t>Physical topology creates</a:t>
            </a:r>
            <a:br>
              <a:rPr lang="en-US" sz="2400" kern="0" dirty="0" smtClean="0">
                <a:latin typeface="Calibri" pitchFamily="34" charset="0"/>
              </a:rPr>
            </a:br>
            <a:r>
              <a:rPr lang="en-US" sz="2400" kern="0" dirty="0" smtClean="0">
                <a:latin typeface="Calibri" pitchFamily="34" charset="0"/>
              </a:rPr>
              <a:t>complex interactions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lang="en-US" sz="2600" kern="0" dirty="0" smtClean="0">
              <a:latin typeface="Calibri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lang="en-US" sz="1400" kern="0" dirty="0" smtClean="0">
              <a:latin typeface="Calibri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2600" b="0" kern="0" dirty="0" smtClean="0">
                <a:latin typeface="Calibri" pitchFamily="34" charset="0"/>
              </a:rPr>
              <a:t>Energy management </a:t>
            </a:r>
            <a:r>
              <a:rPr lang="en-US" sz="2600" kern="0" dirty="0" smtClean="0">
                <a:latin typeface="Calibri" pitchFamily="34" charset="0"/>
              </a:rPr>
              <a:t>o</a:t>
            </a:r>
            <a:r>
              <a:rPr lang="en-US" sz="2600" b="0" kern="0" dirty="0" smtClean="0">
                <a:latin typeface="Calibri" pitchFamily="34" charset="0"/>
              </a:rPr>
              <a:t>pportunities </a:t>
            </a:r>
            <a:r>
              <a:rPr lang="en-US" sz="2600" kern="0" dirty="0" smtClean="0">
                <a:latin typeface="Calibri" pitchFamily="34" charset="0"/>
              </a:rPr>
              <a:t>span</a:t>
            </a:r>
            <a:r>
              <a:rPr lang="en-US" sz="2600" b="0" kern="0" dirty="0" smtClean="0">
                <a:latin typeface="Calibri" pitchFamily="34" charset="0"/>
              </a:rPr>
              <a:t> sub-systems:</a:t>
            </a:r>
            <a:endParaRPr kumimoji="0" lang="en-US" sz="2600" b="0" i="0" u="none" strike="noStrike" kern="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8229600" algn="r"/>
              </a:tabLst>
              <a:defRPr/>
            </a:pPr>
            <a:r>
              <a:rPr lang="en-US" sz="2400" kern="0" dirty="0" smtClean="0">
                <a:latin typeface="Calibri" pitchFamily="34" charset="0"/>
              </a:rPr>
              <a:t>Cooling-aware load balancing 	</a:t>
            </a:r>
            <a:r>
              <a:rPr lang="en-US" sz="1600" kern="0" dirty="0" smtClean="0">
                <a:latin typeface="Calibri" pitchFamily="34" charset="0"/>
              </a:rPr>
              <a:t>[Heath 06, Moore 06, </a:t>
            </a:r>
            <a:r>
              <a:rPr lang="en-US" sz="1600" kern="0" dirty="0" err="1" smtClean="0">
                <a:latin typeface="Calibri" pitchFamily="34" charset="0"/>
              </a:rPr>
              <a:t>Parolini</a:t>
            </a:r>
            <a:r>
              <a:rPr lang="en-US" sz="1600" kern="0" dirty="0" smtClean="0">
                <a:latin typeface="Calibri" pitchFamily="34" charset="0"/>
              </a:rPr>
              <a:t> 08, …]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8229600" algn="r"/>
              </a:tabLst>
              <a:defRPr/>
            </a:pPr>
            <a:r>
              <a:rPr lang="en-US" sz="2400" kern="0" dirty="0" smtClean="0">
                <a:latin typeface="Calibri" pitchFamily="34" charset="0"/>
              </a:rPr>
              <a:t>PDU and room-level power capping 	</a:t>
            </a:r>
            <a:r>
              <a:rPr lang="en-US" sz="1600" kern="0" dirty="0" smtClean="0">
                <a:latin typeface="Calibri" pitchFamily="34" charset="0"/>
              </a:rPr>
              <a:t>[</a:t>
            </a:r>
            <a:r>
              <a:rPr lang="en-US" sz="1600" kern="0" dirty="0" err="1" smtClean="0">
                <a:latin typeface="Calibri" pitchFamily="34" charset="0"/>
              </a:rPr>
              <a:t>Raghavendra</a:t>
            </a:r>
            <a:r>
              <a:rPr lang="en-US" sz="1600" kern="0" dirty="0" smtClean="0">
                <a:latin typeface="Calibri" pitchFamily="34" charset="0"/>
              </a:rPr>
              <a:t> 07, Wang 09, …]</a:t>
            </a:r>
            <a:endParaRPr lang="en-US" sz="1600" b="0" kern="0" baseline="0" dirty="0" smtClean="0">
              <a:latin typeface="Calibri" pitchFamily="34" charset="0"/>
            </a:endParaRPr>
          </a:p>
        </p:txBody>
      </p:sp>
      <p:graphicFrame>
        <p:nvGraphicFramePr>
          <p:cNvPr id="10" name="Chart 9"/>
          <p:cNvGraphicFramePr/>
          <p:nvPr/>
        </p:nvGraphicFramePr>
        <p:xfrm>
          <a:off x="4572000" y="990600"/>
          <a:ext cx="4419600" cy="34131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93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Today's power modeling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800" dirty="0" smtClean="0"/>
              <a:t>Power &amp; thermal models with limited scope:</a:t>
            </a:r>
          </a:p>
          <a:p>
            <a:pPr>
              <a:spcBef>
                <a:spcPts val="200"/>
              </a:spcBef>
            </a:pPr>
            <a:r>
              <a:rPr lang="en-US" sz="2600" dirty="0" smtClean="0">
                <a:solidFill>
                  <a:srgbClr val="002060"/>
                </a:solidFill>
              </a:rPr>
              <a:t>CPUs:</a:t>
            </a:r>
            <a:r>
              <a:rPr lang="en-US" sz="2600" dirty="0" smtClean="0"/>
              <a:t> </a:t>
            </a:r>
            <a:r>
              <a:rPr lang="en-US" sz="2600" dirty="0" err="1" smtClean="0"/>
              <a:t>Wattch</a:t>
            </a:r>
            <a:r>
              <a:rPr lang="en-US" sz="2600" dirty="0" smtClean="0"/>
              <a:t> </a:t>
            </a:r>
            <a:r>
              <a:rPr lang="en-US" sz="2000" dirty="0" smtClean="0"/>
              <a:t>[Brooks’00],</a:t>
            </a:r>
            <a:r>
              <a:rPr lang="en-US" sz="2800" dirty="0" smtClean="0"/>
              <a:t> </a:t>
            </a:r>
            <a:r>
              <a:rPr lang="en-US" sz="2600" dirty="0" err="1" smtClean="0"/>
              <a:t>HotSpot</a:t>
            </a:r>
            <a:r>
              <a:rPr lang="en-US" sz="2800" dirty="0" smtClean="0"/>
              <a:t> </a:t>
            </a:r>
            <a:r>
              <a:rPr lang="en-US" sz="2000" dirty="0" smtClean="0"/>
              <a:t>[Skadron’03]</a:t>
            </a:r>
          </a:p>
          <a:p>
            <a:pPr>
              <a:spcBef>
                <a:spcPts val="200"/>
              </a:spcBef>
            </a:pPr>
            <a:r>
              <a:rPr lang="en-US" sz="2600" dirty="0" smtClean="0">
                <a:solidFill>
                  <a:srgbClr val="002060"/>
                </a:solidFill>
              </a:rPr>
              <a:t>Components:</a:t>
            </a:r>
            <a:r>
              <a:rPr lang="en-US" sz="2600" dirty="0" smtClean="0"/>
              <a:t> </a:t>
            </a:r>
            <a:r>
              <a:rPr lang="en-US" sz="2600" dirty="0" err="1" smtClean="0"/>
              <a:t>DiskSim</a:t>
            </a:r>
            <a:r>
              <a:rPr lang="en-US" sz="2800" dirty="0" smtClean="0"/>
              <a:t> </a:t>
            </a:r>
            <a:r>
              <a:rPr lang="en-US" sz="2000" dirty="0" smtClean="0"/>
              <a:t>[Ganger’99],</a:t>
            </a:r>
            <a:r>
              <a:rPr lang="en-US" sz="2600" dirty="0" smtClean="0"/>
              <a:t> </a:t>
            </a:r>
            <a:r>
              <a:rPr lang="en-US" sz="2600" dirty="0" err="1" smtClean="0"/>
              <a:t>DRAMSim</a:t>
            </a:r>
            <a:r>
              <a:rPr lang="en-US" sz="2600" dirty="0" smtClean="0"/>
              <a:t> </a:t>
            </a:r>
            <a:r>
              <a:rPr lang="en-US" sz="2000" dirty="0" smtClean="0"/>
              <a:t>[Wang’05]</a:t>
            </a:r>
          </a:p>
          <a:p>
            <a:pPr>
              <a:spcBef>
                <a:spcPts val="200"/>
              </a:spcBef>
            </a:pPr>
            <a:r>
              <a:rPr lang="en-US" sz="2600" dirty="0" smtClean="0">
                <a:solidFill>
                  <a:srgbClr val="002060"/>
                </a:solidFill>
              </a:rPr>
              <a:t>Enclosure:</a:t>
            </a:r>
            <a:r>
              <a:rPr lang="en-US" sz="2600" dirty="0" smtClean="0"/>
              <a:t> Mercury</a:t>
            </a:r>
            <a:r>
              <a:rPr lang="en-US" sz="2800" dirty="0" smtClean="0"/>
              <a:t> </a:t>
            </a:r>
            <a:r>
              <a:rPr lang="en-US" sz="2000" dirty="0" smtClean="0"/>
              <a:t>[Heath’06],</a:t>
            </a:r>
            <a:r>
              <a:rPr lang="en-US" sz="2800" dirty="0" smtClean="0"/>
              <a:t> </a:t>
            </a:r>
            <a:r>
              <a:rPr lang="en-US" sz="2600" dirty="0" err="1" smtClean="0"/>
              <a:t>BladeSim</a:t>
            </a:r>
            <a:r>
              <a:rPr lang="en-US" sz="2600" dirty="0" smtClean="0"/>
              <a:t> </a:t>
            </a:r>
            <a:r>
              <a:rPr lang="en-US" sz="2000" dirty="0" smtClean="0"/>
              <a:t>[Ranganathan’07]</a:t>
            </a:r>
          </a:p>
          <a:p>
            <a:pPr>
              <a:spcBef>
                <a:spcPts val="200"/>
              </a:spcBef>
            </a:pPr>
            <a:r>
              <a:rPr lang="en-US" sz="2600" dirty="0" smtClean="0">
                <a:solidFill>
                  <a:srgbClr val="002060"/>
                </a:solidFill>
              </a:rPr>
              <a:t>Cooling:</a:t>
            </a:r>
            <a:r>
              <a:rPr lang="en-US" sz="2600" dirty="0" smtClean="0"/>
              <a:t> Weatherman </a:t>
            </a:r>
            <a:r>
              <a:rPr lang="en-US" sz="2000" dirty="0" smtClean="0"/>
              <a:t>[Moore’06],</a:t>
            </a:r>
            <a:r>
              <a:rPr lang="en-US" sz="2800" dirty="0" smtClean="0"/>
              <a:t> </a:t>
            </a:r>
            <a:r>
              <a:rPr lang="en-US" sz="2600" dirty="0" smtClean="0"/>
              <a:t>Commercial CFD</a:t>
            </a:r>
          </a:p>
          <a:p>
            <a:pPr>
              <a:spcBef>
                <a:spcPts val="2000"/>
              </a:spcBef>
              <a:spcAft>
                <a:spcPts val="600"/>
              </a:spcAft>
              <a:buNone/>
            </a:pPr>
            <a:r>
              <a:rPr lang="en-US" sz="2800" b="1" dirty="0" smtClean="0">
                <a:solidFill>
                  <a:srgbClr val="FF0000"/>
                </a:solidFill>
              </a:rPr>
              <a:t>No comprehensive, integrated models</a:t>
            </a:r>
          </a:p>
          <a:p>
            <a:pPr>
              <a:spcBef>
                <a:spcPts val="1400"/>
              </a:spcBef>
              <a:buNone/>
            </a:pPr>
            <a:r>
              <a:rPr lang="en-US" sz="2800" dirty="0" smtClean="0"/>
              <a:t>System architects need:</a:t>
            </a:r>
          </a:p>
          <a:p>
            <a:pPr>
              <a:spcBef>
                <a:spcPts val="200"/>
              </a:spcBef>
            </a:pPr>
            <a:r>
              <a:rPr lang="en-US" sz="2800" b="1" dirty="0" smtClean="0">
                <a:solidFill>
                  <a:srgbClr val="002060"/>
                </a:solidFill>
              </a:rPr>
              <a:t>Analytic models </a:t>
            </a:r>
            <a:r>
              <a:rPr lang="en-US" sz="2800" dirty="0" smtClean="0"/>
              <a:t>for back-of-the-envelope reasoning</a:t>
            </a:r>
          </a:p>
          <a:p>
            <a:pPr>
              <a:spcBef>
                <a:spcPts val="200"/>
              </a:spcBef>
            </a:pPr>
            <a:r>
              <a:rPr lang="en-US" sz="2800" b="1" dirty="0" smtClean="0">
                <a:solidFill>
                  <a:srgbClr val="002060"/>
                </a:solidFill>
              </a:rPr>
              <a:t>Simulation models</a:t>
            </a:r>
            <a:r>
              <a:rPr lang="en-US" sz="2800" dirty="0" smtClean="0"/>
              <a:t> for evaluation studies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68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674" y="1371600"/>
            <a:ext cx="8229600" cy="4754563"/>
          </a:xfrm>
        </p:spPr>
        <p:txBody>
          <a:bodyPr/>
          <a:lstStyle/>
          <a:p>
            <a:pPr>
              <a:buNone/>
            </a:pPr>
            <a:r>
              <a:rPr lang="en-US" sz="3000" dirty="0" smtClean="0"/>
              <a:t>Modeling </a:t>
            </a:r>
            <a:r>
              <a:rPr lang="en-US" sz="3000" b="1" dirty="0" smtClean="0">
                <a:solidFill>
                  <a:srgbClr val="002060"/>
                </a:solidFill>
              </a:rPr>
              <a:t>framework </a:t>
            </a:r>
            <a:r>
              <a:rPr lang="en-US" sz="3000" dirty="0" smtClean="0"/>
              <a:t>for</a:t>
            </a:r>
            <a:r>
              <a:rPr lang="en-US" sz="3000" dirty="0" smtClean="0">
                <a:solidFill>
                  <a:srgbClr val="002060"/>
                </a:solidFill>
              </a:rPr>
              <a:t> </a:t>
            </a:r>
            <a:r>
              <a:rPr lang="en-US" sz="3000" dirty="0" smtClean="0"/>
              <a:t>total data center power</a:t>
            </a:r>
          </a:p>
          <a:p>
            <a:pPr marL="342900" lvl="1" indent="-342900">
              <a:buFontTx/>
              <a:buChar char="•"/>
            </a:pPr>
            <a:r>
              <a:rPr lang="en-US" sz="2600" dirty="0" smtClean="0"/>
              <a:t>Power = </a:t>
            </a:r>
            <a:r>
              <a:rPr lang="en-US" sz="2600" i="1" dirty="0" smtClean="0"/>
              <a:t>f</a:t>
            </a:r>
            <a:r>
              <a:rPr lang="en-US" sz="2600" dirty="0" smtClean="0"/>
              <a:t>(data center design, utilization, outside temp.) </a:t>
            </a:r>
          </a:p>
          <a:p>
            <a:pPr marL="342900" lvl="1" indent="-342900">
              <a:buFontTx/>
              <a:buChar char="•"/>
            </a:pPr>
            <a:endParaRPr lang="en-US" sz="2600" dirty="0" smtClean="0"/>
          </a:p>
          <a:p>
            <a:pPr marL="342900" lvl="1" indent="-342900">
              <a:buNone/>
            </a:pPr>
            <a:r>
              <a:rPr lang="en-US" sz="3000" dirty="0" smtClean="0">
                <a:cs typeface="+mn-cs"/>
              </a:rPr>
              <a:t>Compilation of utilization vs. power analytic models</a:t>
            </a:r>
            <a:endParaRPr lang="en-US" sz="2600" dirty="0" smtClean="0"/>
          </a:p>
          <a:p>
            <a:pPr marL="342900" lvl="1" indent="-342900">
              <a:buFontTx/>
              <a:buChar char="•"/>
            </a:pPr>
            <a:r>
              <a:rPr lang="en-US" sz="2600" dirty="0" smtClean="0"/>
              <a:t>From HVAC, EE &amp; CE literature; industry spec sheets</a:t>
            </a:r>
          </a:p>
          <a:p>
            <a:pPr>
              <a:buNone/>
            </a:pPr>
            <a:endParaRPr lang="en-US" sz="3000" dirty="0" smtClean="0"/>
          </a:p>
          <a:p>
            <a:pPr>
              <a:buNone/>
            </a:pPr>
            <a:r>
              <a:rPr lang="en-US" sz="3000" dirty="0" smtClean="0"/>
              <a:t>Apply framework and models in two ways:</a:t>
            </a:r>
          </a:p>
          <a:p>
            <a:r>
              <a:rPr lang="en-US" sz="2600" dirty="0" smtClean="0"/>
              <a:t>Detailed simulation </a:t>
            </a:r>
            <a:r>
              <a:rPr lang="en-US" sz="2600" dirty="0" smtClean="0">
                <a:solidFill>
                  <a:schemeClr val="bg1">
                    <a:lumMod val="50000"/>
                  </a:schemeClr>
                </a:solidFill>
              </a:rPr>
              <a:t>(implementation in progress)</a:t>
            </a:r>
            <a:endParaRPr lang="en-US" sz="22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600" dirty="0" smtClean="0"/>
              <a:t>Back-of-the-envelope analysis </a:t>
            </a:r>
            <a:r>
              <a:rPr lang="en-US" sz="2600" dirty="0" smtClean="0">
                <a:solidFill>
                  <a:schemeClr val="bg1">
                    <a:lumMod val="50000"/>
                  </a:schemeClr>
                </a:solidFill>
              </a:rPr>
              <a:t>(this talk’s focus)</a:t>
            </a:r>
            <a:endParaRPr lang="en-US" sz="2600" dirty="0" smtClean="0"/>
          </a:p>
          <a:p>
            <a:pPr lvl="1">
              <a:buNone/>
            </a:pPr>
            <a:endParaRPr lang="en-US" sz="2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Understanding</a:t>
            </a:r>
            <a:r>
              <a:rPr lang="en-US" baseline="0" dirty="0" smtClean="0"/>
              <a:t> data center</a:t>
            </a:r>
            <a:r>
              <a:rPr lang="en-US" dirty="0" smtClean="0"/>
              <a:t> infrastructure</a:t>
            </a:r>
            <a:endParaRPr lang="en-US" baseline="0" dirty="0" smtClean="0"/>
          </a:p>
          <a:p>
            <a:r>
              <a:rPr lang="en-US" baseline="0" dirty="0" smtClean="0"/>
              <a:t>Modeling </a:t>
            </a:r>
            <a:r>
              <a:rPr lang="en-US" dirty="0" smtClean="0"/>
              <a:t>f</a:t>
            </a:r>
            <a:r>
              <a:rPr lang="en-US" baseline="0" dirty="0" smtClean="0"/>
              <a:t>ramework</a:t>
            </a:r>
          </a:p>
          <a:p>
            <a:r>
              <a:rPr lang="en-US" baseline="0" dirty="0" smtClean="0"/>
              <a:t>Sub-system</a:t>
            </a:r>
            <a:r>
              <a:rPr lang="en-US" dirty="0" smtClean="0"/>
              <a:t> models</a:t>
            </a:r>
            <a:endParaRPr lang="en-US" baseline="0" dirty="0" smtClean="0"/>
          </a:p>
          <a:p>
            <a:r>
              <a:rPr lang="en-US" baseline="0" dirty="0" smtClean="0"/>
              <a:t>Example case study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r>
              <a:rPr lang="en-US" dirty="0" smtClean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5347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Background: Data center infrastructure</a:t>
            </a:r>
            <a:endParaRPr lang="en-US" dirty="0"/>
          </a:p>
        </p:txBody>
      </p:sp>
      <p:pic>
        <p:nvPicPr>
          <p:cNvPr id="4" name="Picture 3" descr="dc-high_contras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1123192"/>
            <a:ext cx="8763000" cy="57348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43600" y="495300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Source:</a:t>
            </a:r>
          </a:p>
          <a:p>
            <a:r>
              <a:rPr lang="en-US" dirty="0" smtClean="0"/>
              <a:t>The Green Grid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r>
              <a:rPr lang="en-US" dirty="0" smtClean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17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ll_gra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1124712"/>
            <a:ext cx="8760685" cy="5733288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dirty="0" smtClean="0"/>
              <a:t>Background: Data center infrastructure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r>
              <a:rPr lang="en-US" dirty="0" smtClean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5172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ervers_highlighte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124712"/>
            <a:ext cx="8760678" cy="573328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dirty="0" smtClean="0"/>
              <a:t>Background: Data center infrastructure</a:t>
            </a:r>
            <a:endParaRPr lang="en-US" dirty="0"/>
          </a:p>
        </p:txBody>
      </p:sp>
      <p:sp>
        <p:nvSpPr>
          <p:cNvPr id="12" name="Rectangular Callout 11"/>
          <p:cNvSpPr/>
          <p:nvPr/>
        </p:nvSpPr>
        <p:spPr>
          <a:xfrm>
            <a:off x="228600" y="2819400"/>
            <a:ext cx="6096000" cy="1752600"/>
          </a:xfrm>
          <a:prstGeom prst="wedgeRectCallout">
            <a:avLst>
              <a:gd name="adj1" fmla="val 41854"/>
              <a:gd name="adj2" fmla="val -1037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81000" y="2995509"/>
            <a:ext cx="5791200" cy="140038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alibri" pitchFamily="34" charset="0"/>
              </a:rPr>
              <a:t>Servers</a:t>
            </a:r>
          </a:p>
          <a:p>
            <a:endParaRPr lang="en-US" sz="900" dirty="0" smtClean="0">
              <a:latin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Calibri" pitchFamily="34" charset="0"/>
              </a:rPr>
              <a:t> </a:t>
            </a:r>
            <a:r>
              <a:rPr lang="en-US" sz="2000" dirty="0" smtClean="0">
                <a:latin typeface="Calibri" pitchFamily="34" charset="0"/>
              </a:rPr>
              <a:t>Power draw varies with utilization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Calibri" pitchFamily="34" charset="0"/>
              </a:rPr>
              <a:t> </a:t>
            </a:r>
            <a:r>
              <a:rPr lang="en-US" sz="2000" dirty="0" smtClean="0">
                <a:latin typeface="Calibri" pitchFamily="34" charset="0"/>
              </a:rPr>
              <a:t>Per-server utilization depends on load distribution</a:t>
            </a:r>
            <a:endParaRPr lang="en-US" sz="2400" dirty="0" smtClean="0">
              <a:latin typeface="Calibri" pitchFamily="34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r>
              <a:rPr lang="en-US" dirty="0" smtClean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6119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wer_cond_highlighte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1125187"/>
            <a:ext cx="8759952" cy="573281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dirty="0" smtClean="0"/>
              <a:t>Background: Data center infrastructure</a:t>
            </a:r>
            <a:endParaRPr lang="en-US" dirty="0"/>
          </a:p>
        </p:txBody>
      </p:sp>
      <p:sp>
        <p:nvSpPr>
          <p:cNvPr id="7" name="Rectangular Callout 6"/>
          <p:cNvSpPr/>
          <p:nvPr/>
        </p:nvSpPr>
        <p:spPr>
          <a:xfrm>
            <a:off x="2667000" y="3276600"/>
            <a:ext cx="6248400" cy="2057400"/>
          </a:xfrm>
          <a:prstGeom prst="wedgeRectCallout">
            <a:avLst>
              <a:gd name="adj1" fmla="val -30072"/>
              <a:gd name="adj2" fmla="val -730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895600" y="3443526"/>
            <a:ext cx="5867400" cy="172354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alibri" pitchFamily="34" charset="0"/>
              </a:rPr>
              <a:t>Power Distribution/Conditioning</a:t>
            </a:r>
          </a:p>
          <a:p>
            <a:endParaRPr lang="en-US" sz="900" dirty="0" smtClean="0">
              <a:latin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</a:rPr>
              <a:t> Uninterruptable Power Supply (UPS)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</a:rPr>
              <a:t> Power Distribution Unit (PDU)</a:t>
            </a:r>
          </a:p>
          <a:p>
            <a:endParaRPr lang="en-US" sz="900" dirty="0" smtClean="0">
              <a:latin typeface="Calibri" pitchFamily="34" charset="0"/>
            </a:endParaRPr>
          </a:p>
          <a:p>
            <a:r>
              <a:rPr lang="en-US" sz="2000" dirty="0" smtClean="0">
                <a:latin typeface="Calibri" pitchFamily="34" charset="0"/>
              </a:rPr>
              <a:t>Power loss = </a:t>
            </a:r>
            <a:r>
              <a:rPr lang="en-US" sz="2000" i="1" dirty="0" smtClean="0">
                <a:latin typeface="Calibri" pitchFamily="34" charset="0"/>
              </a:rPr>
              <a:t>f</a:t>
            </a:r>
            <a:r>
              <a:rPr lang="en-US" sz="2000" dirty="0" smtClean="0">
                <a:latin typeface="Calibri" pitchFamily="34" charset="0"/>
              </a:rPr>
              <a:t>( idle loss, server power draw ) 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r>
              <a:rPr lang="en-US" dirty="0" smtClean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0473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Accelerating</a:t>
            </a:r>
            <a:r>
              <a:rPr lang="en-US" dirty="0" smtClean="0"/>
              <a:t> transaction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Online Transaction Processing (OLTP) relies on durability for recovery management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ecovery management optimized for disk [ARIES]</a:t>
            </a:r>
          </a:p>
          <a:p>
            <a:r>
              <a:rPr lang="en-US" dirty="0" smtClean="0"/>
              <a:t>Faster storage provides low latency recovery and greater transaction throughput</a:t>
            </a:r>
          </a:p>
          <a:p>
            <a:r>
              <a:rPr lang="en-US" dirty="0" smtClean="0"/>
              <a:t>Define </a:t>
            </a:r>
            <a:r>
              <a:rPr lang="en-US" i="1" dirty="0" smtClean="0"/>
              <a:t>persist</a:t>
            </a:r>
            <a:r>
              <a:rPr lang="en-US" dirty="0"/>
              <a:t>:</a:t>
            </a:r>
            <a:r>
              <a:rPr lang="en-US" dirty="0" smtClean="0"/>
              <a:t> write to NVRAM durably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1973" y="5769260"/>
            <a:ext cx="8020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i="1" dirty="0" smtClean="0">
                <a:solidFill>
                  <a:srgbClr val="FF0909"/>
                </a:solidFill>
              </a:rPr>
              <a:t>Main-memory DB performance, disk DB recovery</a:t>
            </a:r>
            <a:endParaRPr lang="en-US" sz="2800" b="0" i="1" dirty="0">
              <a:solidFill>
                <a:srgbClr val="FF09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25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ooling_highlight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" y="1125187"/>
            <a:ext cx="8759952" cy="5732813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dirty="0" smtClean="0"/>
              <a:t>Background: Data center infrastructure</a:t>
            </a:r>
            <a:endParaRPr lang="en-US" dirty="0"/>
          </a:p>
        </p:txBody>
      </p:sp>
      <p:sp>
        <p:nvSpPr>
          <p:cNvPr id="7" name="Rectangular Callout 6"/>
          <p:cNvSpPr/>
          <p:nvPr/>
        </p:nvSpPr>
        <p:spPr>
          <a:xfrm>
            <a:off x="152400" y="1066800"/>
            <a:ext cx="6248400" cy="2895600"/>
          </a:xfrm>
          <a:prstGeom prst="wedgeRectCallout">
            <a:avLst>
              <a:gd name="adj1" fmla="val 62653"/>
              <a:gd name="adj2" fmla="val -23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04800" y="1219200"/>
            <a:ext cx="5943600" cy="25853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alibri" pitchFamily="34" charset="0"/>
              </a:rPr>
              <a:t>Cooling</a:t>
            </a:r>
          </a:p>
          <a:p>
            <a:endParaRPr lang="en-US" sz="900" dirty="0" smtClean="0">
              <a:latin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</a:rPr>
              <a:t> Computer Room Air Handler (CRAH)</a:t>
            </a:r>
          </a:p>
          <a:p>
            <a:pPr lvl="1"/>
            <a:r>
              <a:rPr lang="en-US" sz="2000" dirty="0" smtClean="0">
                <a:latin typeface="Calibri" pitchFamily="34" charset="0"/>
              </a:rPr>
              <a:t>Removes heat generated by servers</a:t>
            </a:r>
          </a:p>
          <a:p>
            <a:pPr lvl="1"/>
            <a:r>
              <a:rPr lang="en-US" sz="2000" dirty="0" smtClean="0">
                <a:latin typeface="Calibri" pitchFamily="34" charset="0"/>
              </a:rPr>
              <a:t>Power = </a:t>
            </a:r>
            <a:r>
              <a:rPr lang="en-US" sz="2000" i="1" dirty="0" smtClean="0">
                <a:latin typeface="Calibri" pitchFamily="34" charset="0"/>
              </a:rPr>
              <a:t>f</a:t>
            </a:r>
            <a:r>
              <a:rPr lang="en-US" sz="2000" dirty="0" smtClean="0">
                <a:latin typeface="Calibri" pitchFamily="34" charset="0"/>
              </a:rPr>
              <a:t>( fan speed, air ∆T, chilled water ⁰F)</a:t>
            </a:r>
          </a:p>
          <a:p>
            <a:pPr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</a:rPr>
              <a:t> Chiller</a:t>
            </a:r>
          </a:p>
          <a:p>
            <a:pPr lvl="1"/>
            <a:r>
              <a:rPr lang="en-US" sz="2000" dirty="0" smtClean="0">
                <a:latin typeface="Calibri" pitchFamily="34" charset="0"/>
              </a:rPr>
              <a:t>Supplies chilled water</a:t>
            </a:r>
          </a:p>
          <a:p>
            <a:pPr lvl="1"/>
            <a:r>
              <a:rPr lang="en-US" sz="2000" dirty="0" smtClean="0">
                <a:latin typeface="Calibri" pitchFamily="34" charset="0"/>
              </a:rPr>
              <a:t>Power = </a:t>
            </a:r>
            <a:r>
              <a:rPr lang="en-US" sz="2000" i="1" dirty="0" smtClean="0">
                <a:latin typeface="Calibri" pitchFamily="34" charset="0"/>
              </a:rPr>
              <a:t>f</a:t>
            </a:r>
            <a:r>
              <a:rPr lang="en-US" sz="2000" dirty="0" smtClean="0">
                <a:latin typeface="Calibri" pitchFamily="34" charset="0"/>
              </a:rPr>
              <a:t>( outside ⁰F, chilled water ⁰F, heat load)</a:t>
            </a:r>
            <a:endParaRPr lang="en-US" sz="2000" dirty="0">
              <a:latin typeface="Calibri" pitchFamily="34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r>
              <a:rPr lang="en-US" dirty="0" smtClean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6050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29200"/>
            <a:ext cx="8001000" cy="1676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600" dirty="0" smtClean="0"/>
              <a:t>Key variables flow among per-component models </a:t>
            </a:r>
          </a:p>
          <a:p>
            <a:r>
              <a:rPr lang="en-US" sz="2600" dirty="0" smtClean="0"/>
              <a:t>Simulation:  precise (e.g., per-system) accounting</a:t>
            </a:r>
          </a:p>
          <a:p>
            <a:r>
              <a:rPr lang="en-US" sz="2600" dirty="0" smtClean="0"/>
              <a:t>Analysis: parametric model captures avg. behavior</a:t>
            </a:r>
            <a:endParaRPr lang="en-US" sz="2600" dirty="0"/>
          </a:p>
        </p:txBody>
      </p:sp>
      <p:sp>
        <p:nvSpPr>
          <p:cNvPr id="4" name="TextBox 3"/>
          <p:cNvSpPr txBox="1"/>
          <p:nvPr/>
        </p:nvSpPr>
        <p:spPr>
          <a:xfrm>
            <a:off x="1676400" y="4495800"/>
            <a:ext cx="2743200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IT Load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24400" y="4495800"/>
            <a:ext cx="3048000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Outside Temperature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3059668"/>
            <a:ext cx="167640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Server Power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33600" y="2362200"/>
            <a:ext cx="220980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Power Conditioning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48200" y="3581400"/>
            <a:ext cx="228600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Heat and Air Flow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76800" y="2819400"/>
            <a:ext cx="129540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CRAH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34000" y="2133600"/>
            <a:ext cx="144780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Chiller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752600" y="1295400"/>
            <a:ext cx="586740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Total Power</a:t>
            </a:r>
            <a:endParaRPr lang="en-US" dirty="0"/>
          </a:p>
        </p:txBody>
      </p:sp>
      <p:cxnSp>
        <p:nvCxnSpPr>
          <p:cNvPr id="18" name="Elbow Connector 17"/>
          <p:cNvCxnSpPr/>
          <p:nvPr/>
        </p:nvCxnSpPr>
        <p:spPr>
          <a:xfrm rot="5400000" flipH="1" flipV="1">
            <a:off x="1638300" y="2019300"/>
            <a:ext cx="1371600" cy="685800"/>
          </a:xfrm>
          <a:prstGeom prst="bentConnector3">
            <a:avLst>
              <a:gd name="adj1" fmla="val 69858"/>
            </a:avLst>
          </a:prstGeom>
          <a:ln w="15875">
            <a:solidFill>
              <a:srgbClr val="0070C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5400000" flipH="1" flipV="1">
            <a:off x="2781300" y="2019300"/>
            <a:ext cx="685800" cy="1588"/>
          </a:xfrm>
          <a:prstGeom prst="straightConnector1">
            <a:avLst/>
          </a:prstGeom>
          <a:ln w="158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5400000" flipH="1" flipV="1">
            <a:off x="5334000" y="1905000"/>
            <a:ext cx="457200" cy="1588"/>
          </a:xfrm>
          <a:prstGeom prst="straightConnector1">
            <a:avLst/>
          </a:prstGeom>
          <a:ln w="158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5400000" flipH="1" flipV="1">
            <a:off x="4533900" y="2247900"/>
            <a:ext cx="1143000" cy="1588"/>
          </a:xfrm>
          <a:prstGeom prst="straightConnector1">
            <a:avLst/>
          </a:prstGeom>
          <a:ln w="158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5400000" flipH="1" flipV="1">
            <a:off x="5410200" y="2667000"/>
            <a:ext cx="304800" cy="1588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5400000" flipH="1" flipV="1">
            <a:off x="5372100" y="3390900"/>
            <a:ext cx="381000" cy="1588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/>
          <p:nvPr/>
        </p:nvCxnSpPr>
        <p:spPr>
          <a:xfrm rot="16200000" flipV="1">
            <a:off x="6019800" y="3124200"/>
            <a:ext cx="1981200" cy="762000"/>
          </a:xfrm>
          <a:prstGeom prst="bentConnector3">
            <a:avLst>
              <a:gd name="adj1" fmla="val 63257"/>
            </a:avLst>
          </a:prstGeom>
          <a:ln w="12700">
            <a:solidFill>
              <a:srgbClr val="FF0000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/>
          <p:nvPr/>
        </p:nvCxnSpPr>
        <p:spPr>
          <a:xfrm rot="5400000" flipH="1" flipV="1">
            <a:off x="2775466" y="4311134"/>
            <a:ext cx="392668" cy="1588"/>
          </a:xfrm>
          <a:prstGeom prst="bentConnector3">
            <a:avLst>
              <a:gd name="adj1" fmla="val 50000"/>
            </a:avLst>
          </a:prstGeom>
          <a:ln w="15875">
            <a:solidFill>
              <a:srgbClr val="00B05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/>
          <p:nvPr/>
        </p:nvCxnSpPr>
        <p:spPr>
          <a:xfrm rot="5400000" flipH="1" flipV="1">
            <a:off x="2743994" y="2894806"/>
            <a:ext cx="304800" cy="1588"/>
          </a:xfrm>
          <a:prstGeom prst="bentConnector3">
            <a:avLst>
              <a:gd name="adj1" fmla="val 50000"/>
            </a:avLst>
          </a:prstGeom>
          <a:ln w="158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/>
          <p:nvPr/>
        </p:nvCxnSpPr>
        <p:spPr>
          <a:xfrm rot="16200000" flipH="1">
            <a:off x="3276600" y="2895600"/>
            <a:ext cx="1752600" cy="685800"/>
          </a:xfrm>
          <a:prstGeom prst="bentConnector3">
            <a:avLst>
              <a:gd name="adj1" fmla="val -13275"/>
            </a:avLst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rot="5400000" flipH="1" flipV="1">
            <a:off x="4953000" y="4114800"/>
            <a:ext cx="304800" cy="1588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4495800" y="4114800"/>
            <a:ext cx="304800" cy="1588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rot="5400000" flipH="1" flipV="1">
            <a:off x="4724400" y="4038600"/>
            <a:ext cx="152400" cy="1588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03"/>
          <p:cNvCxnSpPr/>
          <p:nvPr/>
        </p:nvCxnSpPr>
        <p:spPr>
          <a:xfrm rot="16200000" flipH="1">
            <a:off x="3124200" y="3276600"/>
            <a:ext cx="1219200" cy="762000"/>
          </a:xfrm>
          <a:prstGeom prst="bentConnector3">
            <a:avLst>
              <a:gd name="adj1" fmla="val -9840"/>
            </a:avLst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4114800" y="4267200"/>
            <a:ext cx="990600" cy="1588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752600" y="3733800"/>
            <a:ext cx="205740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Load Distribution</a:t>
            </a:r>
            <a:endParaRPr lang="en-US" dirty="0"/>
          </a:p>
        </p:txBody>
      </p:sp>
      <p:cxnSp>
        <p:nvCxnSpPr>
          <p:cNvPr id="61" name="Straight Arrow Connector 60"/>
          <p:cNvCxnSpPr/>
          <p:nvPr/>
        </p:nvCxnSpPr>
        <p:spPr bwMode="auto">
          <a:xfrm rot="5400000" flipH="1" flipV="1">
            <a:off x="2819400" y="3581400"/>
            <a:ext cx="304800" cy="1588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rgbClr val="00B050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63" name="Straight Connector 62"/>
          <p:cNvCxnSpPr/>
          <p:nvPr/>
        </p:nvCxnSpPr>
        <p:spPr bwMode="auto">
          <a:xfrm>
            <a:off x="7162800" y="1905000"/>
            <a:ext cx="381000" cy="158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Straight Connector 64"/>
          <p:cNvCxnSpPr/>
          <p:nvPr/>
        </p:nvCxnSpPr>
        <p:spPr bwMode="auto">
          <a:xfrm>
            <a:off x="7162800" y="2286000"/>
            <a:ext cx="38100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/>
          <p:cNvCxnSpPr/>
          <p:nvPr/>
        </p:nvCxnSpPr>
        <p:spPr bwMode="auto">
          <a:xfrm>
            <a:off x="7162800" y="2667000"/>
            <a:ext cx="381000" cy="158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00B05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7620000" y="16764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Power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7620000" y="25146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Utilization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7620000" y="20574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Heat Flow</a:t>
            </a:r>
            <a:endParaRPr lang="en-US" dirty="0"/>
          </a:p>
        </p:txBody>
      </p:sp>
      <p:sp>
        <p:nvSpPr>
          <p:cNvPr id="3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r>
              <a:rPr lang="en-US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35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c-high_contras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1123192"/>
            <a:ext cx="8763000" cy="5734808"/>
          </a:xfrm>
          <a:prstGeom prst="rect">
            <a:avLst/>
          </a:prstGeom>
        </p:spPr>
      </p:pic>
      <p:sp>
        <p:nvSpPr>
          <p:cNvPr id="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r>
              <a:rPr lang="en-US" dirty="0" smtClean="0"/>
              <a:t>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2095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ll_gra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1124712"/>
            <a:ext cx="8760685" cy="5733288"/>
          </a:xfrm>
          <a:prstGeom prst="rect">
            <a:avLst/>
          </a:prstGeom>
        </p:spPr>
      </p:pic>
      <p:sp>
        <p:nvSpPr>
          <p:cNvPr id="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r>
              <a:rPr lang="en-US" dirty="0" smtClean="0"/>
              <a:t>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3961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power</a:t>
            </a:r>
            <a:endParaRPr lang="en-US" dirty="0"/>
          </a:p>
        </p:txBody>
      </p:sp>
      <p:pic>
        <p:nvPicPr>
          <p:cNvPr id="5" name="Picture 4" descr="servers_highlighte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124712"/>
            <a:ext cx="8760678" cy="5733288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304800" y="1143000"/>
            <a:ext cx="6248400" cy="4800600"/>
          </a:xfrm>
          <a:prstGeom prst="wedgeRectCallout">
            <a:avLst>
              <a:gd name="adj1" fmla="val 59446"/>
              <a:gd name="adj2" fmla="val -339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fig_spec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1" y="1295214"/>
            <a:ext cx="5994644" cy="44959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000" y="6096000"/>
            <a:ext cx="8382000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latin typeface="Calibri" pitchFamily="34" charset="0"/>
              </a:rPr>
              <a:t>Server power ≈ linear in utilization; 50% idle power</a:t>
            </a:r>
            <a:endParaRPr lang="en-US" sz="2800" b="1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r>
              <a:rPr lang="en-US" dirty="0" smtClean="0"/>
              <a:t>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774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power</a:t>
            </a:r>
            <a:endParaRPr lang="en-US" dirty="0"/>
          </a:p>
        </p:txBody>
      </p:sp>
      <p:pic>
        <p:nvPicPr>
          <p:cNvPr id="5" name="Picture 4" descr="servers_highlighte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124712"/>
            <a:ext cx="8760678" cy="5733288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304800" y="1143000"/>
            <a:ext cx="6248400" cy="3886200"/>
          </a:xfrm>
          <a:prstGeom prst="wedgeRectCallout">
            <a:avLst>
              <a:gd name="adj1" fmla="val 59446"/>
              <a:gd name="adj2" fmla="val -339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71500" y="1308691"/>
            <a:ext cx="5715000" cy="35548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alibri" pitchFamily="34" charset="0"/>
              </a:rPr>
              <a:t>Load Distribution </a:t>
            </a:r>
          </a:p>
          <a:p>
            <a:pPr marL="117475" lvl="1"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</a:rPr>
              <a:t> </a:t>
            </a:r>
            <a:r>
              <a:rPr lang="en-US" sz="2400" dirty="0" smtClean="0">
                <a:latin typeface="Calibri" pitchFamily="34" charset="0"/>
              </a:rPr>
              <a:t>Capture effect of VM consolidation</a:t>
            </a:r>
          </a:p>
          <a:p>
            <a:pPr marL="117475" lvl="1">
              <a:buFont typeface="Arial" pitchFamily="34" charset="0"/>
              <a:buChar char="•"/>
            </a:pPr>
            <a:r>
              <a:rPr lang="en-US" sz="2400" dirty="0" smtClean="0">
                <a:latin typeface="Calibri" pitchFamily="34" charset="0"/>
              </a:rPr>
              <a:t> Inactive servers assumed OFF</a:t>
            </a:r>
          </a:p>
          <a:p>
            <a:pPr marL="0" lvl="1">
              <a:spcBef>
                <a:spcPts val="600"/>
              </a:spcBef>
            </a:pP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Calibri" pitchFamily="34" charset="0"/>
              </a:rPr>
              <a:t>Simulation:</a:t>
            </a:r>
            <a:r>
              <a:rPr lang="en-US" sz="2400" dirty="0" smtClean="0">
                <a:latin typeface="Calibri" pitchFamily="34" charset="0"/>
              </a:rPr>
              <a:t> precise accounting</a:t>
            </a:r>
          </a:p>
          <a:p>
            <a:pPr marL="0" lvl="1"/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Calibri" pitchFamily="34" charset="0"/>
              </a:rPr>
              <a:t>Analysis:</a:t>
            </a:r>
            <a:r>
              <a:rPr lang="en-US" sz="2400" dirty="0" smtClean="0">
                <a:latin typeface="Calibri" pitchFamily="34" charset="0"/>
              </a:rPr>
              <a:t> load distribution parameter</a:t>
            </a:r>
          </a:p>
          <a:p>
            <a:pPr marL="400050" indent="-220663"/>
            <a:r>
              <a:rPr lang="en-US" sz="2400" dirty="0" smtClean="0">
                <a:latin typeface="Calibri" pitchFamily="34" charset="0"/>
              </a:rPr>
              <a:t>1 = perfect load balancing </a:t>
            </a:r>
          </a:p>
          <a:p>
            <a:pPr marL="739775" indent="-220663">
              <a:buFont typeface="Arial" pitchFamily="34" charset="0"/>
              <a:buChar char="•"/>
            </a:pPr>
            <a:r>
              <a:rPr lang="en-US" sz="2400" dirty="0" smtClean="0">
                <a:latin typeface="Calibri" pitchFamily="34" charset="0"/>
              </a:rPr>
              <a:t>tasks spread among all servers</a:t>
            </a:r>
          </a:p>
          <a:p>
            <a:pPr marL="400050" indent="-220663"/>
            <a:r>
              <a:rPr lang="en-US" sz="2400" dirty="0" smtClean="0">
                <a:latin typeface="Calibri" pitchFamily="34" charset="0"/>
              </a:rPr>
              <a:t>0 = maximal consolidation</a:t>
            </a:r>
          </a:p>
          <a:p>
            <a:pPr marL="739775" indent="-220663">
              <a:buFont typeface="Arial" pitchFamily="34" charset="0"/>
              <a:buChar char="•"/>
            </a:pPr>
            <a:r>
              <a:rPr lang="en-US" sz="2400" dirty="0" smtClean="0">
                <a:latin typeface="Calibri" pitchFamily="34" charset="0"/>
              </a:rPr>
              <a:t>pack servers to 100% load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r>
              <a:rPr lang="en-US" dirty="0" smtClean="0"/>
              <a:t>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9458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power</a:t>
            </a:r>
            <a:endParaRPr lang="en-US" dirty="0"/>
          </a:p>
        </p:txBody>
      </p:sp>
      <p:pic>
        <p:nvPicPr>
          <p:cNvPr id="5" name="Picture 4" descr="servers_highlighte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1124712"/>
            <a:ext cx="8760678" cy="5733288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304800" y="1143000"/>
            <a:ext cx="6248400" cy="4800600"/>
          </a:xfrm>
          <a:prstGeom prst="wedgeRectCallout">
            <a:avLst>
              <a:gd name="adj1" fmla="val 59446"/>
              <a:gd name="adj2" fmla="val -339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1000" y="6096000"/>
            <a:ext cx="8382000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latin typeface="Calibri" pitchFamily="34" charset="0"/>
              </a:rPr>
              <a:t>Packing load increases server </a:t>
            </a:r>
            <a:r>
              <a:rPr lang="en-US" sz="2800" b="1" dirty="0" smtClean="0">
                <a:solidFill>
                  <a:srgbClr val="FF0000"/>
                </a:solidFill>
                <a:latin typeface="Calibri" pitchFamily="34" charset="0"/>
                <a:sym typeface="Wingdings" pitchFamily="2" charset="2"/>
              </a:rPr>
              <a:t>utilization &amp; efficiency</a:t>
            </a:r>
            <a:endParaRPr lang="en-US" sz="2800" b="1" dirty="0">
              <a:solidFill>
                <a:srgbClr val="FF0000"/>
              </a:solidFill>
              <a:latin typeface="Calibri" pitchFamily="34" charset="0"/>
            </a:endParaRPr>
          </a:p>
        </p:txBody>
      </p:sp>
      <p:pic>
        <p:nvPicPr>
          <p:cNvPr id="9" name="Picture 8" descr="fig_load_balancin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95214"/>
            <a:ext cx="5994646" cy="4495984"/>
          </a:xfrm>
          <a:prstGeom prst="rect">
            <a:avLst/>
          </a:prstGeom>
        </p:spPr>
      </p:pic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r>
              <a:rPr lang="en-US" dirty="0" smtClean="0"/>
              <a:t>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5363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ll_gra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1124712"/>
            <a:ext cx="8760685" cy="5733288"/>
          </a:xfrm>
          <a:prstGeom prst="rect">
            <a:avLst/>
          </a:prstGeom>
        </p:spPr>
      </p:pic>
      <p:sp>
        <p:nvSpPr>
          <p:cNvPr id="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r>
              <a:rPr lang="en-US" dirty="0" smtClean="0"/>
              <a:t>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3126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conditioning loss</a:t>
            </a:r>
            <a:endParaRPr lang="en-US" dirty="0"/>
          </a:p>
        </p:txBody>
      </p:sp>
      <p:pic>
        <p:nvPicPr>
          <p:cNvPr id="4" name="Picture 3" descr="power_con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1124712"/>
            <a:ext cx="8760678" cy="5733288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2057400" y="1219201"/>
            <a:ext cx="6019800" cy="4572000"/>
          </a:xfrm>
          <a:prstGeom prst="wedgeRectCallout">
            <a:avLst>
              <a:gd name="adj1" fmla="val -58838"/>
              <a:gd name="adj2" fmla="val -16091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1000" y="6019800"/>
            <a:ext cx="8305800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latin typeface="Calibri" pitchFamily="34" charset="0"/>
              </a:rPr>
              <a:t>Losses super-linear in utilization.</a:t>
            </a:r>
            <a:endParaRPr lang="en-US" sz="2800" b="1" dirty="0">
              <a:solidFill>
                <a:srgbClr val="FF0000"/>
              </a:solidFill>
              <a:latin typeface="Calibri" pitchFamily="34" charset="0"/>
            </a:endParaRPr>
          </a:p>
        </p:txBody>
      </p:sp>
      <p:pic>
        <p:nvPicPr>
          <p:cNvPr id="9" name="Picture 8" descr="fig_power_conditionin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295215"/>
            <a:ext cx="5714999" cy="42862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96000" y="1143000"/>
            <a:ext cx="2590800" cy="6463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All calculations assume 10MW peak facility</a:t>
            </a:r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r>
              <a:rPr lang="en-US" dirty="0" smtClean="0"/>
              <a:t>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724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10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ll_gra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1124712"/>
            <a:ext cx="8760685" cy="5733288"/>
          </a:xfrm>
          <a:prstGeom prst="rect">
            <a:avLst/>
          </a:prstGeom>
        </p:spPr>
      </p:pic>
      <p:sp>
        <p:nvSpPr>
          <p:cNvPr id="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r>
              <a:rPr lang="en-US" dirty="0" smtClean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0208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NVRAM</a:t>
            </a:r>
            <a:r>
              <a:rPr lang="en-US" baseline="0" dirty="0" smtClean="0"/>
              <a:t> OLTP opportunity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5255" y="6027675"/>
            <a:ext cx="8293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1" dirty="0" smtClean="0">
                <a:solidFill>
                  <a:srgbClr val="FF0909"/>
                </a:solidFill>
              </a:rPr>
              <a:t>As disk replacement NVRAM enables near-instant recovery</a:t>
            </a:r>
            <a:endParaRPr lang="en-US" sz="2400" b="0" i="1" dirty="0">
              <a:solidFill>
                <a:srgbClr val="FF0909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76817" y="6021288"/>
            <a:ext cx="6777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1" dirty="0" smtClean="0">
                <a:solidFill>
                  <a:srgbClr val="FF0909"/>
                </a:solidFill>
              </a:rPr>
              <a:t>Disk-management overheads impose bottleneck</a:t>
            </a:r>
            <a:endParaRPr lang="en-US" sz="2400" b="0" i="1" dirty="0">
              <a:solidFill>
                <a:srgbClr val="FF0909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089749" y="1304764"/>
            <a:ext cx="5434579" cy="4746199"/>
            <a:chOff x="1979712" y="1275086"/>
            <a:chExt cx="5434579" cy="4746199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9712" y="1275086"/>
              <a:ext cx="5434579" cy="4746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14"/>
            <p:cNvSpPr/>
            <p:nvPr/>
          </p:nvSpPr>
          <p:spPr bwMode="auto">
            <a:xfrm>
              <a:off x="3203849" y="1571020"/>
              <a:ext cx="2375250" cy="120990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endParaRPr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3" y="1399258"/>
            <a:ext cx="2165593" cy="1320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02327" y="1124744"/>
            <a:ext cx="227017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dirty="0" smtClean="0"/>
              <a:t>~ 30 15krpm disks</a:t>
            </a:r>
          </a:p>
          <a:p>
            <a:pPr algn="l"/>
            <a:r>
              <a:rPr lang="en-US" b="0" dirty="0" smtClean="0"/>
              <a:t>or 3 Flash SSDs</a:t>
            </a:r>
          </a:p>
          <a:p>
            <a:pPr algn="l"/>
            <a:r>
              <a:rPr lang="en-US" sz="1200" b="0" dirty="0" smtClean="0"/>
              <a:t>[device IOPS rates: Symantec]</a:t>
            </a:r>
            <a:endParaRPr lang="en-US" sz="1200" b="0" dirty="0"/>
          </a:p>
        </p:txBody>
      </p:sp>
      <p:sp>
        <p:nvSpPr>
          <p:cNvPr id="19" name="Rectangle 18"/>
          <p:cNvSpPr/>
          <p:nvPr/>
        </p:nvSpPr>
        <p:spPr bwMode="auto">
          <a:xfrm>
            <a:off x="5112060" y="2852936"/>
            <a:ext cx="1764195" cy="6480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119851" y="3977444"/>
            <a:ext cx="1764195" cy="6480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807038" y="4655996"/>
            <a:ext cx="1764195" cy="6480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6954549" y="4657888"/>
            <a:ext cx="1764195" cy="6480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0" y="2059576"/>
            <a:ext cx="1764195" cy="6480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7597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4" grpId="0"/>
      <p:bldP spid="19" grpId="0" animBg="1"/>
      <p:bldP spid="20" grpId="0" animBg="1"/>
      <p:bldP spid="21" grpId="0" animBg="1"/>
      <p:bldP spid="22" grpId="0" animBg="1"/>
      <p:bldP spid="9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ooling_highlighte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1125187"/>
            <a:ext cx="8759952" cy="573281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dirty="0" smtClean="0"/>
              <a:t>Cooling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r>
              <a:rPr lang="en-US" dirty="0" smtClean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6827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Chiller Power</a:t>
            </a:r>
            <a:endParaRPr lang="en-US" dirty="0"/>
          </a:p>
        </p:txBody>
      </p:sp>
      <p:pic>
        <p:nvPicPr>
          <p:cNvPr id="4" name="Picture 3" descr="chill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1" y="1124712"/>
            <a:ext cx="8760676" cy="5733287"/>
          </a:xfrm>
          <a:prstGeom prst="rect">
            <a:avLst/>
          </a:prstGeom>
        </p:spPr>
      </p:pic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2205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Chiller Power</a:t>
            </a:r>
            <a:endParaRPr lang="en-US" dirty="0"/>
          </a:p>
        </p:txBody>
      </p:sp>
      <p:pic>
        <p:nvPicPr>
          <p:cNvPr id="4" name="Picture 3" descr="chill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124712"/>
            <a:ext cx="8760678" cy="5733287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457200" y="1143000"/>
            <a:ext cx="6248400" cy="4724400"/>
          </a:xfrm>
          <a:prstGeom prst="wedgeRectCallout">
            <a:avLst>
              <a:gd name="adj1" fmla="val 60077"/>
              <a:gd name="adj2" fmla="val 261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fig_chille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2" y="1295400"/>
            <a:ext cx="5943596" cy="44576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9100" y="6019800"/>
            <a:ext cx="7734300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latin typeface="Calibri" pitchFamily="34" charset="0"/>
              </a:rPr>
              <a:t>Dominates cooling power; highly temp. sensitive</a:t>
            </a:r>
            <a:endParaRPr lang="en-US" sz="2800" b="1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86200" y="13716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45</a:t>
            </a:r>
            <a:r>
              <a:rPr lang="en-US" baseline="30000" dirty="0" smtClean="0"/>
              <a:t>o</a:t>
            </a:r>
            <a:r>
              <a:rPr lang="en-US" dirty="0" smtClean="0"/>
              <a:t>F chilled water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7543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Chiller Power</a:t>
            </a:r>
            <a:endParaRPr lang="en-US" dirty="0"/>
          </a:p>
        </p:txBody>
      </p:sp>
      <p:pic>
        <p:nvPicPr>
          <p:cNvPr id="4" name="Picture 3" descr="chill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124712"/>
            <a:ext cx="8760678" cy="5733287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457200" y="1143000"/>
            <a:ext cx="6248400" cy="4724400"/>
          </a:xfrm>
          <a:prstGeom prst="wedgeRectCallout">
            <a:avLst>
              <a:gd name="adj1" fmla="val 60077"/>
              <a:gd name="adj2" fmla="val 261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fig_chille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2" y="1295400"/>
            <a:ext cx="5943596" cy="44576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9100" y="6019800"/>
            <a:ext cx="7734300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latin typeface="Calibri" pitchFamily="34" charset="0"/>
              </a:rPr>
              <a:t>Lowering water temp reduces efficiency</a:t>
            </a:r>
            <a:endParaRPr lang="en-US" sz="2800" b="1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86200" y="13716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85</a:t>
            </a:r>
            <a:r>
              <a:rPr lang="en-US" baseline="30000" dirty="0" smtClean="0"/>
              <a:t>o</a:t>
            </a:r>
            <a:r>
              <a:rPr lang="en-US" dirty="0" smtClean="0"/>
              <a:t>F outside temp.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5033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ll_gra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1124712"/>
            <a:ext cx="8760685" cy="5733288"/>
          </a:xfrm>
          <a:prstGeom prst="rect">
            <a:avLst/>
          </a:prstGeom>
        </p:spPr>
      </p:pic>
      <p:sp>
        <p:nvSpPr>
          <p:cNvPr id="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r>
              <a:rPr lang="en-US" dirty="0" smtClean="0"/>
              <a:t>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3672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Room Air Handler (CRAH)</a:t>
            </a:r>
            <a:endParaRPr lang="en-US" dirty="0"/>
          </a:p>
        </p:txBody>
      </p:sp>
      <p:pic>
        <p:nvPicPr>
          <p:cNvPr id="4" name="Picture 3" descr="crah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124712"/>
            <a:ext cx="8760678" cy="5733287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152400" y="1143000"/>
            <a:ext cx="6248400" cy="4724400"/>
          </a:xfrm>
          <a:prstGeom prst="wedgeRectCallout">
            <a:avLst>
              <a:gd name="adj1" fmla="val 57411"/>
              <a:gd name="adj2" fmla="val -215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9100" y="6019800"/>
            <a:ext cx="8343900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latin typeface="Calibri" pitchFamily="34" charset="0"/>
              </a:rPr>
              <a:t>Cooler water improves safety margins; less sensitivity</a:t>
            </a:r>
            <a:endParaRPr lang="en-US" sz="2800" b="1" dirty="0">
              <a:solidFill>
                <a:srgbClr val="FF0000"/>
              </a:solidFill>
              <a:latin typeface="Calibri" pitchFamily="34" charset="0"/>
            </a:endParaRPr>
          </a:p>
        </p:txBody>
      </p:sp>
      <p:pic>
        <p:nvPicPr>
          <p:cNvPr id="8" name="Picture 7" descr="fig_cra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295215"/>
            <a:ext cx="5893047" cy="441978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81400" y="1447800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libri" pitchFamily="34" charset="0"/>
              </a:rPr>
              <a:t>77</a:t>
            </a:r>
            <a:r>
              <a:rPr lang="en-US" sz="1600" baseline="30000" dirty="0" smtClean="0">
                <a:latin typeface="Calibri" pitchFamily="34" charset="0"/>
              </a:rPr>
              <a:t>o</a:t>
            </a:r>
            <a:r>
              <a:rPr lang="en-US" sz="1600" dirty="0" smtClean="0">
                <a:latin typeface="Calibri" pitchFamily="34" charset="0"/>
              </a:rPr>
              <a:t>F Cold Air Supply Temp.</a:t>
            </a:r>
            <a:endParaRPr lang="en-US" sz="1600" dirty="0">
              <a:latin typeface="Calibri" pitchFamily="34" charset="0"/>
            </a:endParaRP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r>
              <a:rPr lang="en-US" dirty="0" smtClean="0"/>
              <a:t>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6500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ll_gra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1124712"/>
            <a:ext cx="8760685" cy="5733288"/>
          </a:xfrm>
          <a:prstGeom prst="rect">
            <a:avLst/>
          </a:prstGeom>
        </p:spPr>
      </p:pic>
      <p:sp>
        <p:nvSpPr>
          <p:cNvPr id="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r>
              <a:rPr lang="en-US" dirty="0" smtClean="0"/>
              <a:t>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8435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Air Flow</a:t>
            </a:r>
            <a:endParaRPr lang="en-US" dirty="0"/>
          </a:p>
        </p:txBody>
      </p:sp>
      <p:pic>
        <p:nvPicPr>
          <p:cNvPr id="4" name="Picture 3" descr="air_flow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124712"/>
            <a:ext cx="8760678" cy="5733287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228600" y="1143001"/>
            <a:ext cx="6248400" cy="4724399"/>
          </a:xfrm>
          <a:prstGeom prst="wedgeRectCallout">
            <a:avLst>
              <a:gd name="adj1" fmla="val 59649"/>
              <a:gd name="adj2" fmla="val -220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1000" y="1335375"/>
            <a:ext cx="5943600" cy="43396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Calibri" pitchFamily="34" charset="0"/>
              </a:rPr>
              <a:t> Hottest server inlet must remain ≤ 77</a:t>
            </a:r>
            <a:r>
              <a:rPr lang="en-US" sz="2400" baseline="30000" dirty="0" smtClean="0">
                <a:latin typeface="Calibri" pitchFamily="34" charset="0"/>
              </a:rPr>
              <a:t>o</a:t>
            </a:r>
            <a:r>
              <a:rPr lang="en-US" sz="2400" dirty="0" smtClean="0">
                <a:latin typeface="Calibri" pitchFamily="34" charset="0"/>
              </a:rPr>
              <a:t>F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Calibri" pitchFamily="34" charset="0"/>
              </a:rPr>
              <a:t> Hot exhaust recirculation raises inlet temp.</a:t>
            </a:r>
          </a:p>
          <a:p>
            <a:pPr lvl="1"/>
            <a:r>
              <a:rPr lang="en-US" sz="2400" dirty="0" smtClean="0">
                <a:latin typeface="Calibri" pitchFamily="34" charset="0"/>
                <a:sym typeface="Wingdings" pitchFamily="2" charset="2"/>
              </a:rPr>
              <a:t>…r</a:t>
            </a:r>
            <a:r>
              <a:rPr lang="en-US" sz="2400" dirty="0" smtClean="0">
                <a:latin typeface="Calibri" pitchFamily="34" charset="0"/>
              </a:rPr>
              <a:t>equires colder air supply temp.</a:t>
            </a:r>
          </a:p>
          <a:p>
            <a:pPr lvl="1"/>
            <a:r>
              <a:rPr lang="en-US" sz="2400" dirty="0" smtClean="0">
                <a:latin typeface="Calibri" pitchFamily="34" charset="0"/>
                <a:sym typeface="Wingdings" pitchFamily="2" charset="2"/>
              </a:rPr>
              <a:t>…f</a:t>
            </a:r>
            <a:r>
              <a:rPr lang="en-US" sz="2400" dirty="0" smtClean="0">
                <a:latin typeface="Calibri" pitchFamily="34" charset="0"/>
              </a:rPr>
              <a:t>orces cooling system to work harder</a:t>
            </a:r>
          </a:p>
          <a:p>
            <a:pPr lvl="1">
              <a:buFont typeface="Arial" pitchFamily="34" charset="0"/>
              <a:buChar char="•"/>
            </a:pPr>
            <a:endParaRPr lang="en-US" sz="2400" dirty="0" smtClean="0">
              <a:latin typeface="Calibri" pitchFamily="34" charset="0"/>
            </a:endParaRPr>
          </a:p>
          <a:p>
            <a:endParaRPr lang="en-US" sz="2400" dirty="0" smtClean="0">
              <a:latin typeface="Calibri" pitchFamily="34" charset="0"/>
            </a:endParaRPr>
          </a:p>
          <a:p>
            <a:endParaRPr lang="en-US" sz="2400" dirty="0" smtClean="0">
              <a:latin typeface="Calibri" pitchFamily="34" charset="0"/>
            </a:endParaRPr>
          </a:p>
          <a:p>
            <a:endParaRPr lang="en-US" sz="2400" dirty="0" smtClean="0">
              <a:latin typeface="Calibri" pitchFamily="34" charset="0"/>
            </a:endParaRPr>
          </a:p>
          <a:p>
            <a:endParaRPr lang="en-US" sz="2400" dirty="0" smtClean="0">
              <a:latin typeface="Calibri" pitchFamily="34" charset="0"/>
            </a:endParaRPr>
          </a:p>
          <a:p>
            <a:endParaRPr lang="en-US" sz="2400" dirty="0" smtClean="0">
              <a:latin typeface="Calibri" pitchFamily="34" charset="0"/>
            </a:endParaRPr>
          </a:p>
          <a:p>
            <a:endParaRPr lang="en-US" sz="2400" dirty="0" smtClean="0">
              <a:latin typeface="Calibri" pitchFamily="34" charset="0"/>
            </a:endParaRPr>
          </a:p>
          <a:p>
            <a:endParaRPr lang="en-US" sz="1200" dirty="0" smtClean="0">
              <a:latin typeface="+mj-lt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r>
              <a:rPr lang="en-US" dirty="0" smtClean="0"/>
              <a:t>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4533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Air Flow</a:t>
            </a:r>
            <a:endParaRPr lang="en-US" dirty="0"/>
          </a:p>
        </p:txBody>
      </p:sp>
      <p:pic>
        <p:nvPicPr>
          <p:cNvPr id="4" name="Picture 3" descr="air_flow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124712"/>
            <a:ext cx="8760678" cy="5733287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228600" y="1143001"/>
            <a:ext cx="6248400" cy="4724399"/>
          </a:xfrm>
          <a:prstGeom prst="wedgeRectCallout">
            <a:avLst>
              <a:gd name="adj1" fmla="val 59649"/>
              <a:gd name="adj2" fmla="val -220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1000" y="1335375"/>
            <a:ext cx="5943600" cy="43396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Calibri" pitchFamily="34" charset="0"/>
              </a:rPr>
              <a:t> Hottest server inlet must remain ≤ 77</a:t>
            </a:r>
            <a:r>
              <a:rPr lang="en-US" sz="2400" baseline="30000" dirty="0" smtClean="0">
                <a:latin typeface="Calibri" pitchFamily="34" charset="0"/>
              </a:rPr>
              <a:t>o</a:t>
            </a:r>
            <a:r>
              <a:rPr lang="en-US" sz="2400" dirty="0" smtClean="0">
                <a:latin typeface="Calibri" pitchFamily="34" charset="0"/>
              </a:rPr>
              <a:t>F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Calibri" pitchFamily="34" charset="0"/>
              </a:rPr>
              <a:t> Hot exhaust recirculation raises inlet temp.</a:t>
            </a:r>
          </a:p>
          <a:p>
            <a:pPr lvl="1"/>
            <a:r>
              <a:rPr lang="en-US" sz="2400" dirty="0" smtClean="0">
                <a:latin typeface="Calibri" pitchFamily="34" charset="0"/>
                <a:sym typeface="Wingdings" pitchFamily="2" charset="2"/>
              </a:rPr>
              <a:t>…r</a:t>
            </a:r>
            <a:r>
              <a:rPr lang="en-US" sz="2400" dirty="0" smtClean="0">
                <a:latin typeface="Calibri" pitchFamily="34" charset="0"/>
              </a:rPr>
              <a:t>equires colder air supply temp.</a:t>
            </a:r>
          </a:p>
          <a:p>
            <a:pPr lvl="1"/>
            <a:r>
              <a:rPr lang="en-US" sz="2400" dirty="0" smtClean="0">
                <a:latin typeface="Calibri" pitchFamily="34" charset="0"/>
                <a:sym typeface="Wingdings" pitchFamily="2" charset="2"/>
              </a:rPr>
              <a:t>…f</a:t>
            </a:r>
            <a:r>
              <a:rPr lang="en-US" sz="2400" dirty="0" smtClean="0">
                <a:latin typeface="Calibri" pitchFamily="34" charset="0"/>
              </a:rPr>
              <a:t>orces cooling system to work harder</a:t>
            </a:r>
          </a:p>
          <a:p>
            <a:endParaRPr lang="en-US" sz="2400" dirty="0" smtClean="0"/>
          </a:p>
          <a:p>
            <a:endParaRPr lang="en-US" sz="12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23" name="Cube 22"/>
          <p:cNvSpPr/>
          <p:nvPr/>
        </p:nvSpPr>
        <p:spPr bwMode="auto">
          <a:xfrm>
            <a:off x="2438400" y="3810000"/>
            <a:ext cx="1295400" cy="609600"/>
          </a:xfrm>
          <a:prstGeom prst="cube">
            <a:avLst>
              <a:gd name="adj" fmla="val 83724"/>
            </a:avLst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31" name="Cube 30"/>
          <p:cNvSpPr/>
          <p:nvPr/>
        </p:nvSpPr>
        <p:spPr bwMode="auto">
          <a:xfrm>
            <a:off x="4572000" y="3810000"/>
            <a:ext cx="1295400" cy="609600"/>
          </a:xfrm>
          <a:prstGeom prst="cube">
            <a:avLst>
              <a:gd name="adj" fmla="val 83724"/>
            </a:avLst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37" name="U-Turn Arrow 36"/>
          <p:cNvSpPr/>
          <p:nvPr/>
        </p:nvSpPr>
        <p:spPr bwMode="auto">
          <a:xfrm rot="10800000">
            <a:off x="1219200" y="4648200"/>
            <a:ext cx="2971800" cy="381000"/>
          </a:xfrm>
          <a:prstGeom prst="uturnArrow">
            <a:avLst>
              <a:gd name="adj1" fmla="val 26596"/>
              <a:gd name="adj2" fmla="val 25000"/>
              <a:gd name="adj3" fmla="val 25000"/>
              <a:gd name="adj4" fmla="val 50000"/>
              <a:gd name="adj5" fmla="val 75000"/>
            </a:avLst>
          </a:prstGeom>
          <a:solidFill>
            <a:srgbClr val="7A0000">
              <a:alpha val="4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3519856" y="5391584"/>
            <a:ext cx="246888" cy="246888"/>
          </a:xfrm>
          <a:prstGeom prst="ellipse">
            <a:avLst/>
          </a:prstGeom>
          <a:solidFill>
            <a:srgbClr val="F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6" name="Flowchart: Delay 25"/>
          <p:cNvSpPr/>
          <p:nvPr/>
        </p:nvSpPr>
        <p:spPr bwMode="auto">
          <a:xfrm rot="16200000" flipV="1">
            <a:off x="3558540" y="4823460"/>
            <a:ext cx="164592" cy="118872"/>
          </a:xfrm>
          <a:prstGeom prst="flowChartDelay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3581400" y="4961944"/>
            <a:ext cx="118872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3581400" y="5162984"/>
            <a:ext cx="118872" cy="304800"/>
          </a:xfrm>
          <a:prstGeom prst="rect">
            <a:avLst/>
          </a:prstGeom>
          <a:solidFill>
            <a:srgbClr val="F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41" name="Flowchart: Delay 40"/>
          <p:cNvSpPr/>
          <p:nvPr/>
        </p:nvSpPr>
        <p:spPr bwMode="auto">
          <a:xfrm rot="16200000" flipV="1">
            <a:off x="5615940" y="4814516"/>
            <a:ext cx="164592" cy="118872"/>
          </a:xfrm>
          <a:prstGeom prst="flowChartDelay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5638800" y="4953000"/>
            <a:ext cx="118872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5638800" y="5154040"/>
            <a:ext cx="118872" cy="304800"/>
          </a:xfrm>
          <a:prstGeom prst="rect">
            <a:avLst/>
          </a:prstGeom>
          <a:solidFill>
            <a:srgbClr val="F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57200" y="3212068"/>
            <a:ext cx="914400" cy="369332"/>
          </a:xfrm>
          <a:prstGeom prst="rect">
            <a:avLst/>
          </a:prstGeom>
        </p:spPr>
        <p:style>
          <a:lnRef idx="2">
            <a:schemeClr val="accent3"/>
          </a:lnRef>
          <a:fillRef idx="100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CRAH</a:t>
            </a:r>
            <a:endParaRPr lang="en-US" dirty="0"/>
          </a:p>
        </p:txBody>
      </p:sp>
      <p:sp>
        <p:nvSpPr>
          <p:cNvPr id="36" name="U-Turn Arrow 35"/>
          <p:cNvSpPr/>
          <p:nvPr/>
        </p:nvSpPr>
        <p:spPr bwMode="auto">
          <a:xfrm>
            <a:off x="1219200" y="3048000"/>
            <a:ext cx="2971800" cy="381000"/>
          </a:xfrm>
          <a:prstGeom prst="uturnArrow">
            <a:avLst>
              <a:gd name="adj1" fmla="val 26596"/>
              <a:gd name="adj2" fmla="val 25000"/>
              <a:gd name="adj3" fmla="val 25000"/>
              <a:gd name="adj4" fmla="val 50000"/>
              <a:gd name="adj5" fmla="val 75000"/>
            </a:avLst>
          </a:prstGeom>
          <a:solidFill>
            <a:srgbClr val="0277A0">
              <a:alpha val="4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2" name="Cube 21"/>
          <p:cNvSpPr/>
          <p:nvPr/>
        </p:nvSpPr>
        <p:spPr bwMode="auto">
          <a:xfrm>
            <a:off x="838200" y="3581400"/>
            <a:ext cx="609600" cy="1143000"/>
          </a:xfrm>
          <a:prstGeom prst="cube">
            <a:avLst>
              <a:gd name="adj" fmla="val 46277"/>
            </a:avLst>
          </a:prstGeom>
          <a:solidFill>
            <a:srgbClr val="ECEE9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362200" y="3212068"/>
            <a:ext cx="1143000" cy="369332"/>
          </a:xfrm>
          <a:prstGeom prst="rect">
            <a:avLst/>
          </a:prstGeom>
        </p:spPr>
        <p:style>
          <a:lnRef idx="2">
            <a:schemeClr val="accent3"/>
          </a:lnRef>
          <a:fillRef idx="100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Server 1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572000" y="3212068"/>
            <a:ext cx="1143000" cy="369332"/>
          </a:xfrm>
          <a:prstGeom prst="rect">
            <a:avLst/>
          </a:prstGeom>
        </p:spPr>
        <p:style>
          <a:lnRef idx="2">
            <a:schemeClr val="accent3"/>
          </a:lnRef>
          <a:fillRef idx="100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Server 2</a:t>
            </a:r>
            <a:endParaRPr lang="en-US" dirty="0"/>
          </a:p>
        </p:txBody>
      </p:sp>
      <p:sp>
        <p:nvSpPr>
          <p:cNvPr id="49" name="Oval 48"/>
          <p:cNvSpPr/>
          <p:nvPr/>
        </p:nvSpPr>
        <p:spPr bwMode="auto">
          <a:xfrm>
            <a:off x="5582056" y="5391912"/>
            <a:ext cx="246888" cy="246888"/>
          </a:xfrm>
          <a:prstGeom prst="ellipse">
            <a:avLst/>
          </a:prstGeom>
          <a:solidFill>
            <a:srgbClr val="F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59" name="Chord 58"/>
          <p:cNvSpPr/>
          <p:nvPr/>
        </p:nvSpPr>
        <p:spPr bwMode="auto">
          <a:xfrm rot="5400000">
            <a:off x="4679400" y="5130869"/>
            <a:ext cx="755610" cy="685035"/>
          </a:xfrm>
          <a:prstGeom prst="chord">
            <a:avLst>
              <a:gd name="adj1" fmla="val 5397843"/>
              <a:gd name="adj2" fmla="val 16164484"/>
            </a:avLst>
          </a:prstGeom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60" name="Pie 59"/>
          <p:cNvSpPr/>
          <p:nvPr/>
        </p:nvSpPr>
        <p:spPr bwMode="auto">
          <a:xfrm>
            <a:off x="4719829" y="5100259"/>
            <a:ext cx="715538" cy="731520"/>
          </a:xfrm>
          <a:prstGeom prst="pie">
            <a:avLst>
              <a:gd name="adj1" fmla="val 10834915"/>
              <a:gd name="adj2" fmla="val 13686314"/>
            </a:avLst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61" name="Pie 60"/>
          <p:cNvSpPr/>
          <p:nvPr/>
        </p:nvSpPr>
        <p:spPr bwMode="auto">
          <a:xfrm>
            <a:off x="4724400" y="5097011"/>
            <a:ext cx="666344" cy="731520"/>
          </a:xfrm>
          <a:prstGeom prst="pie">
            <a:avLst>
              <a:gd name="adj1" fmla="val 13653973"/>
              <a:gd name="adj2" fmla="val 73506"/>
            </a:avLst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62" name="Chord 61"/>
          <p:cNvSpPr/>
          <p:nvPr/>
        </p:nvSpPr>
        <p:spPr bwMode="auto">
          <a:xfrm rot="5400000">
            <a:off x="726712" y="5147077"/>
            <a:ext cx="755610" cy="685035"/>
          </a:xfrm>
          <a:prstGeom prst="chord">
            <a:avLst>
              <a:gd name="adj1" fmla="val 5397843"/>
              <a:gd name="adj2" fmla="val 16164484"/>
            </a:avLst>
          </a:prstGeom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63" name="Pie 62"/>
          <p:cNvSpPr/>
          <p:nvPr/>
        </p:nvSpPr>
        <p:spPr bwMode="auto">
          <a:xfrm>
            <a:off x="774960" y="5115128"/>
            <a:ext cx="666344" cy="731520"/>
          </a:xfrm>
          <a:prstGeom prst="pie">
            <a:avLst>
              <a:gd name="adj1" fmla="val 10834915"/>
              <a:gd name="adj2" fmla="val 13686314"/>
            </a:avLst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64" name="Pie 63"/>
          <p:cNvSpPr/>
          <p:nvPr/>
        </p:nvSpPr>
        <p:spPr bwMode="auto">
          <a:xfrm>
            <a:off x="771712" y="5113219"/>
            <a:ext cx="666344" cy="731520"/>
          </a:xfrm>
          <a:prstGeom prst="pie">
            <a:avLst>
              <a:gd name="adj1" fmla="val 13653973"/>
              <a:gd name="adj2" fmla="val 73506"/>
            </a:avLst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65" name="Chord 64"/>
          <p:cNvSpPr/>
          <p:nvPr/>
        </p:nvSpPr>
        <p:spPr bwMode="auto">
          <a:xfrm rot="5400000">
            <a:off x="2630104" y="5130869"/>
            <a:ext cx="755610" cy="685035"/>
          </a:xfrm>
          <a:prstGeom prst="chord">
            <a:avLst>
              <a:gd name="adj1" fmla="val 5397843"/>
              <a:gd name="adj2" fmla="val 16164484"/>
            </a:avLst>
          </a:prstGeom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66" name="Pie 65"/>
          <p:cNvSpPr/>
          <p:nvPr/>
        </p:nvSpPr>
        <p:spPr bwMode="auto">
          <a:xfrm>
            <a:off x="2675389" y="5097011"/>
            <a:ext cx="658368" cy="731520"/>
          </a:xfrm>
          <a:prstGeom prst="pie">
            <a:avLst>
              <a:gd name="adj1" fmla="val 13235112"/>
              <a:gd name="adj2" fmla="val 73506"/>
            </a:avLst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67" name="Pie 66"/>
          <p:cNvSpPr/>
          <p:nvPr/>
        </p:nvSpPr>
        <p:spPr bwMode="auto">
          <a:xfrm>
            <a:off x="2669963" y="5100259"/>
            <a:ext cx="666344" cy="731520"/>
          </a:xfrm>
          <a:prstGeom prst="pie">
            <a:avLst>
              <a:gd name="adj1" fmla="val 10834915"/>
              <a:gd name="adj2" fmla="val 13426691"/>
            </a:avLst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6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r>
              <a:rPr lang="en-US" dirty="0" smtClean="0"/>
              <a:t>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9888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Air Flow</a:t>
            </a:r>
            <a:endParaRPr lang="en-US" dirty="0"/>
          </a:p>
        </p:txBody>
      </p:sp>
      <p:pic>
        <p:nvPicPr>
          <p:cNvPr id="4" name="Picture 3" descr="air_flow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124712"/>
            <a:ext cx="8760678" cy="5733287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228600" y="1143001"/>
            <a:ext cx="6248400" cy="4724399"/>
          </a:xfrm>
          <a:prstGeom prst="wedgeRectCallout">
            <a:avLst>
              <a:gd name="adj1" fmla="val 59649"/>
              <a:gd name="adj2" fmla="val -220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381000" y="1335375"/>
            <a:ext cx="5943600" cy="43396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Calibri" pitchFamily="34" charset="0"/>
              </a:rPr>
              <a:t> Hottest server inlet must remain ≤ 77</a:t>
            </a:r>
            <a:r>
              <a:rPr lang="en-US" sz="2400" baseline="30000" dirty="0" smtClean="0">
                <a:latin typeface="Calibri" pitchFamily="34" charset="0"/>
              </a:rPr>
              <a:t>o</a:t>
            </a:r>
            <a:r>
              <a:rPr lang="en-US" sz="2400" dirty="0" smtClean="0">
                <a:latin typeface="Calibri" pitchFamily="34" charset="0"/>
              </a:rPr>
              <a:t>F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Calibri" pitchFamily="34" charset="0"/>
              </a:rPr>
              <a:t> Hot exhaust recirculation raises inlet temp.</a:t>
            </a:r>
          </a:p>
          <a:p>
            <a:pPr lvl="1"/>
            <a:r>
              <a:rPr lang="en-US" sz="2400" dirty="0" smtClean="0">
                <a:latin typeface="Calibri" pitchFamily="34" charset="0"/>
                <a:sym typeface="Wingdings" pitchFamily="2" charset="2"/>
              </a:rPr>
              <a:t>…r</a:t>
            </a:r>
            <a:r>
              <a:rPr lang="en-US" sz="2400" dirty="0" smtClean="0">
                <a:latin typeface="Calibri" pitchFamily="34" charset="0"/>
              </a:rPr>
              <a:t>equires colder air supply temp.</a:t>
            </a:r>
          </a:p>
          <a:p>
            <a:pPr lvl="1"/>
            <a:r>
              <a:rPr lang="en-US" sz="2400" dirty="0" smtClean="0">
                <a:latin typeface="Calibri" pitchFamily="34" charset="0"/>
                <a:sym typeface="Wingdings" pitchFamily="2" charset="2"/>
              </a:rPr>
              <a:t>…f</a:t>
            </a:r>
            <a:r>
              <a:rPr lang="en-US" sz="2400" dirty="0" smtClean="0">
                <a:latin typeface="Calibri" pitchFamily="34" charset="0"/>
              </a:rPr>
              <a:t>orces cooling system to work harder</a:t>
            </a:r>
          </a:p>
          <a:p>
            <a:endParaRPr lang="en-US" sz="2400" dirty="0" smtClean="0"/>
          </a:p>
          <a:p>
            <a:endParaRPr lang="en-US" sz="12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27" name="Rectangle 26"/>
          <p:cNvSpPr/>
          <p:nvPr/>
        </p:nvSpPr>
        <p:spPr bwMode="auto">
          <a:xfrm>
            <a:off x="3581400" y="4968333"/>
            <a:ext cx="118872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41" name="Flowchart: Delay 40"/>
          <p:cNvSpPr/>
          <p:nvPr/>
        </p:nvSpPr>
        <p:spPr bwMode="auto">
          <a:xfrm rot="16200000" flipV="1">
            <a:off x="5615940" y="4820905"/>
            <a:ext cx="164592" cy="118872"/>
          </a:xfrm>
          <a:prstGeom prst="flowChartDelay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5638800" y="4959389"/>
            <a:ext cx="118872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5638800" y="5160429"/>
            <a:ext cx="118872" cy="304800"/>
          </a:xfrm>
          <a:prstGeom prst="rect">
            <a:avLst/>
          </a:prstGeom>
          <a:solidFill>
            <a:srgbClr val="F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520440" y="5398301"/>
            <a:ext cx="246888" cy="246888"/>
          </a:xfrm>
          <a:prstGeom prst="ellipse">
            <a:avLst/>
          </a:prstGeom>
          <a:solidFill>
            <a:srgbClr val="F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5582056" y="5398301"/>
            <a:ext cx="246888" cy="246888"/>
          </a:xfrm>
          <a:prstGeom prst="ellipse">
            <a:avLst/>
          </a:prstGeom>
          <a:solidFill>
            <a:srgbClr val="F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9" name="Chord 28"/>
          <p:cNvSpPr/>
          <p:nvPr/>
        </p:nvSpPr>
        <p:spPr bwMode="auto">
          <a:xfrm rot="5400000">
            <a:off x="726712" y="5147077"/>
            <a:ext cx="755610" cy="685035"/>
          </a:xfrm>
          <a:prstGeom prst="chord">
            <a:avLst>
              <a:gd name="adj1" fmla="val 5397843"/>
              <a:gd name="adj2" fmla="val 16164484"/>
            </a:avLst>
          </a:prstGeom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30" name="Pie 29"/>
          <p:cNvSpPr/>
          <p:nvPr/>
        </p:nvSpPr>
        <p:spPr bwMode="auto">
          <a:xfrm>
            <a:off x="774960" y="5115128"/>
            <a:ext cx="666344" cy="731520"/>
          </a:xfrm>
          <a:prstGeom prst="pie">
            <a:avLst>
              <a:gd name="adj1" fmla="val 10834915"/>
              <a:gd name="adj2" fmla="val 13686314"/>
            </a:avLst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32" name="Pie 31"/>
          <p:cNvSpPr/>
          <p:nvPr/>
        </p:nvSpPr>
        <p:spPr bwMode="auto">
          <a:xfrm>
            <a:off x="771712" y="5113219"/>
            <a:ext cx="666344" cy="731520"/>
          </a:xfrm>
          <a:prstGeom prst="pie">
            <a:avLst>
              <a:gd name="adj1" fmla="val 13653973"/>
              <a:gd name="adj2" fmla="val 73506"/>
            </a:avLst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54" name="Chord 53"/>
          <p:cNvSpPr/>
          <p:nvPr/>
        </p:nvSpPr>
        <p:spPr bwMode="auto">
          <a:xfrm rot="5400000">
            <a:off x="2630104" y="5130869"/>
            <a:ext cx="755610" cy="685035"/>
          </a:xfrm>
          <a:prstGeom prst="chord">
            <a:avLst>
              <a:gd name="adj1" fmla="val 5397843"/>
              <a:gd name="adj2" fmla="val 16164484"/>
            </a:avLst>
          </a:prstGeom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57" name="Chord 56"/>
          <p:cNvSpPr/>
          <p:nvPr/>
        </p:nvSpPr>
        <p:spPr bwMode="auto">
          <a:xfrm rot="5400000">
            <a:off x="4679400" y="5130869"/>
            <a:ext cx="755610" cy="685035"/>
          </a:xfrm>
          <a:prstGeom prst="chord">
            <a:avLst>
              <a:gd name="adj1" fmla="val 5397843"/>
              <a:gd name="adj2" fmla="val 16164484"/>
            </a:avLst>
          </a:prstGeom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58" name="Pie 57"/>
          <p:cNvSpPr/>
          <p:nvPr/>
        </p:nvSpPr>
        <p:spPr bwMode="auto">
          <a:xfrm>
            <a:off x="4719829" y="5100259"/>
            <a:ext cx="715538" cy="731520"/>
          </a:xfrm>
          <a:prstGeom prst="pie">
            <a:avLst>
              <a:gd name="adj1" fmla="val 10834915"/>
              <a:gd name="adj2" fmla="val 13686314"/>
            </a:avLst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63" name="U-Turn Arrow 62"/>
          <p:cNvSpPr/>
          <p:nvPr/>
        </p:nvSpPr>
        <p:spPr bwMode="auto">
          <a:xfrm rot="10800000">
            <a:off x="1219200" y="4648200"/>
            <a:ext cx="2971800" cy="381000"/>
          </a:xfrm>
          <a:prstGeom prst="uturnArrow">
            <a:avLst>
              <a:gd name="adj1" fmla="val 26596"/>
              <a:gd name="adj2" fmla="val 25000"/>
              <a:gd name="adj3" fmla="val 25000"/>
              <a:gd name="adj4" fmla="val 50000"/>
              <a:gd name="adj5" fmla="val 75000"/>
            </a:avLst>
          </a:prstGeom>
          <a:solidFill>
            <a:srgbClr val="7A0000">
              <a:alpha val="4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59" name="Pie 58"/>
          <p:cNvSpPr/>
          <p:nvPr/>
        </p:nvSpPr>
        <p:spPr bwMode="auto">
          <a:xfrm>
            <a:off x="4724400" y="5097011"/>
            <a:ext cx="666344" cy="731520"/>
          </a:xfrm>
          <a:prstGeom prst="pie">
            <a:avLst>
              <a:gd name="adj1" fmla="val 13653973"/>
              <a:gd name="adj2" fmla="val 73506"/>
            </a:avLst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61" name="Cube 60"/>
          <p:cNvSpPr/>
          <p:nvPr/>
        </p:nvSpPr>
        <p:spPr bwMode="auto">
          <a:xfrm>
            <a:off x="2438400" y="3810000"/>
            <a:ext cx="1295400" cy="609600"/>
          </a:xfrm>
          <a:prstGeom prst="cube">
            <a:avLst>
              <a:gd name="adj" fmla="val 83724"/>
            </a:avLst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62" name="Cube 61"/>
          <p:cNvSpPr/>
          <p:nvPr/>
        </p:nvSpPr>
        <p:spPr bwMode="auto">
          <a:xfrm>
            <a:off x="4572000" y="3810000"/>
            <a:ext cx="1295400" cy="609600"/>
          </a:xfrm>
          <a:prstGeom prst="cube">
            <a:avLst>
              <a:gd name="adj" fmla="val 83724"/>
            </a:avLst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57200" y="3212068"/>
            <a:ext cx="914400" cy="369332"/>
          </a:xfrm>
          <a:prstGeom prst="rect">
            <a:avLst/>
          </a:prstGeom>
        </p:spPr>
        <p:style>
          <a:lnRef idx="2">
            <a:schemeClr val="accent3"/>
          </a:lnRef>
          <a:fillRef idx="100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CRAH</a:t>
            </a:r>
            <a:endParaRPr lang="en-US" dirty="0"/>
          </a:p>
        </p:txBody>
      </p:sp>
      <p:sp>
        <p:nvSpPr>
          <p:cNvPr id="65" name="U-Turn Arrow 64"/>
          <p:cNvSpPr/>
          <p:nvPr/>
        </p:nvSpPr>
        <p:spPr bwMode="auto">
          <a:xfrm>
            <a:off x="1219200" y="3048000"/>
            <a:ext cx="2971800" cy="381000"/>
          </a:xfrm>
          <a:prstGeom prst="uturnArrow">
            <a:avLst>
              <a:gd name="adj1" fmla="val 26596"/>
              <a:gd name="adj2" fmla="val 25000"/>
              <a:gd name="adj3" fmla="val 25000"/>
              <a:gd name="adj4" fmla="val 50000"/>
              <a:gd name="adj5" fmla="val 75000"/>
            </a:avLst>
          </a:prstGeom>
          <a:solidFill>
            <a:srgbClr val="0277A0">
              <a:alpha val="4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66" name="Cube 65"/>
          <p:cNvSpPr/>
          <p:nvPr/>
        </p:nvSpPr>
        <p:spPr bwMode="auto">
          <a:xfrm>
            <a:off x="838200" y="3581400"/>
            <a:ext cx="609600" cy="1143000"/>
          </a:xfrm>
          <a:prstGeom prst="cube">
            <a:avLst>
              <a:gd name="adj" fmla="val 46277"/>
            </a:avLst>
          </a:prstGeom>
          <a:solidFill>
            <a:srgbClr val="ECEE9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362200" y="3212068"/>
            <a:ext cx="1143000" cy="369332"/>
          </a:xfrm>
          <a:prstGeom prst="rect">
            <a:avLst/>
          </a:prstGeom>
        </p:spPr>
        <p:style>
          <a:lnRef idx="2">
            <a:schemeClr val="accent3"/>
          </a:lnRef>
          <a:fillRef idx="100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Server 1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4572000" y="3212068"/>
            <a:ext cx="1143000" cy="369332"/>
          </a:xfrm>
          <a:prstGeom prst="rect">
            <a:avLst/>
          </a:prstGeom>
        </p:spPr>
        <p:style>
          <a:lnRef idx="2">
            <a:schemeClr val="accent3"/>
          </a:lnRef>
          <a:fillRef idx="100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Server 2</a:t>
            </a:r>
            <a:endParaRPr lang="en-US" dirty="0"/>
          </a:p>
        </p:txBody>
      </p:sp>
      <p:sp>
        <p:nvSpPr>
          <p:cNvPr id="26" name="Flowchart: Delay 25"/>
          <p:cNvSpPr/>
          <p:nvPr/>
        </p:nvSpPr>
        <p:spPr bwMode="auto">
          <a:xfrm rot="16200000" flipV="1">
            <a:off x="3558540" y="4829849"/>
            <a:ext cx="164592" cy="118872"/>
          </a:xfrm>
          <a:prstGeom prst="flowChartDelay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3581400" y="4901021"/>
            <a:ext cx="118872" cy="594360"/>
          </a:xfrm>
          <a:prstGeom prst="rect">
            <a:avLst/>
          </a:prstGeom>
          <a:solidFill>
            <a:srgbClr val="F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35" name="Circular Arrow 34"/>
          <p:cNvSpPr/>
          <p:nvPr/>
        </p:nvSpPr>
        <p:spPr bwMode="auto">
          <a:xfrm rot="18973835">
            <a:off x="1707981" y="3561667"/>
            <a:ext cx="1322448" cy="1283441"/>
          </a:xfrm>
          <a:prstGeom prst="circularArrow">
            <a:avLst>
              <a:gd name="adj1" fmla="val 5916"/>
              <a:gd name="adj2" fmla="val 1142319"/>
              <a:gd name="adj3" fmla="val 20351320"/>
              <a:gd name="adj4" fmla="val 5533807"/>
              <a:gd name="adj5" fmla="val 6081"/>
            </a:avLst>
          </a:prstGeom>
          <a:solidFill>
            <a:srgbClr val="7A0000">
              <a:alpha val="4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69" name="Pie 68"/>
          <p:cNvSpPr/>
          <p:nvPr/>
        </p:nvSpPr>
        <p:spPr bwMode="auto">
          <a:xfrm>
            <a:off x="2675389" y="5097011"/>
            <a:ext cx="658368" cy="731520"/>
          </a:xfrm>
          <a:prstGeom prst="pie">
            <a:avLst>
              <a:gd name="adj1" fmla="val 13235112"/>
              <a:gd name="adj2" fmla="val 73506"/>
            </a:avLst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55" name="Pie 54"/>
          <p:cNvSpPr/>
          <p:nvPr/>
        </p:nvSpPr>
        <p:spPr bwMode="auto">
          <a:xfrm>
            <a:off x="2678352" y="5100259"/>
            <a:ext cx="666344" cy="731520"/>
          </a:xfrm>
          <a:prstGeom prst="pie">
            <a:avLst>
              <a:gd name="adj1" fmla="val 10834915"/>
              <a:gd name="adj2" fmla="val 18918111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7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r>
              <a:rPr lang="en-US" dirty="0" smtClean="0"/>
              <a:t>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8593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Management for the NVRAM Era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800" dirty="0" smtClean="0"/>
              <a:t>Methodology to evaluate NVRAM on </a:t>
            </a:r>
            <a:r>
              <a:rPr lang="en-US" sz="2800" i="1" dirty="0" smtClean="0"/>
              <a:t>real hardware</a:t>
            </a:r>
            <a:endParaRPr lang="en-US" sz="2800" dirty="0" smtClean="0"/>
          </a:p>
          <a:p>
            <a:pPr lvl="0"/>
            <a:r>
              <a:rPr lang="en-US" sz="2800" dirty="0" smtClean="0"/>
              <a:t>Implement and compare recovery management</a:t>
            </a:r>
          </a:p>
          <a:p>
            <a:pPr lvl="1"/>
            <a:r>
              <a:rPr lang="en-US" sz="2400" i="1" dirty="0" smtClean="0"/>
              <a:t>NVRAM Disk-Replacement </a:t>
            </a:r>
            <a:r>
              <a:rPr lang="en-US" sz="2400" dirty="0" smtClean="0"/>
              <a:t>has software overhead</a:t>
            </a:r>
          </a:p>
          <a:p>
            <a:pPr lvl="1"/>
            <a:r>
              <a:rPr lang="en-US" sz="2400" dirty="0" smtClean="0"/>
              <a:t>Persisting to NVRAM immediately as </a:t>
            </a:r>
            <a:r>
              <a:rPr lang="en-US" sz="2400" i="1" dirty="0" smtClean="0"/>
              <a:t>In-Place Updates</a:t>
            </a:r>
            <a:r>
              <a:rPr lang="en-US" sz="2400" dirty="0" smtClean="0"/>
              <a:t>, enforcing persist order with </a:t>
            </a:r>
            <a:r>
              <a:rPr lang="en-US" sz="2400" i="1" dirty="0" smtClean="0"/>
              <a:t>persist barriers</a:t>
            </a:r>
            <a:r>
              <a:rPr lang="en-US" sz="2400" dirty="0" smtClean="0"/>
              <a:t> incurs frequent synchronization delays</a:t>
            </a:r>
          </a:p>
          <a:p>
            <a:pPr lvl="1"/>
            <a:r>
              <a:rPr lang="en-US" sz="2400" dirty="0" smtClean="0"/>
              <a:t>Introduce new </a:t>
            </a:r>
            <a:r>
              <a:rPr lang="en-US" sz="2400" i="1" dirty="0" smtClean="0"/>
              <a:t>NVRAM Group Commit</a:t>
            </a:r>
            <a:r>
              <a:rPr lang="en-US" sz="2400" dirty="0" smtClean="0"/>
              <a:t> to minimize persist barrier frequency while trading off transaction latency</a:t>
            </a:r>
          </a:p>
          <a:p>
            <a:r>
              <a:rPr lang="en-US" sz="2800" dirty="0" smtClean="0"/>
              <a:t>NVRAM </a:t>
            </a:r>
            <a:r>
              <a:rPr lang="en-US" sz="2800" dirty="0" smtClean="0"/>
              <a:t>Read </a:t>
            </a:r>
            <a:r>
              <a:rPr lang="en-US" sz="2800" dirty="0" smtClean="0"/>
              <a:t>performance analysis (see proposal)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59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Air Flow</a:t>
            </a:r>
            <a:endParaRPr lang="en-US" dirty="0"/>
          </a:p>
        </p:txBody>
      </p:sp>
      <p:pic>
        <p:nvPicPr>
          <p:cNvPr id="4" name="Picture 3" descr="air_flow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124712"/>
            <a:ext cx="8760678" cy="5733287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228600" y="1143001"/>
            <a:ext cx="6248400" cy="4724399"/>
          </a:xfrm>
          <a:prstGeom prst="wedgeRectCallout">
            <a:avLst>
              <a:gd name="adj1" fmla="val 59649"/>
              <a:gd name="adj2" fmla="val -220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81000" y="1335375"/>
            <a:ext cx="5943600" cy="43396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Calibri" pitchFamily="34" charset="0"/>
              </a:rPr>
              <a:t> Hottest server inlet must remain ≤ 77</a:t>
            </a:r>
            <a:r>
              <a:rPr lang="en-US" sz="2400" baseline="30000" dirty="0" smtClean="0">
                <a:latin typeface="Calibri" pitchFamily="34" charset="0"/>
              </a:rPr>
              <a:t>o</a:t>
            </a:r>
            <a:r>
              <a:rPr lang="en-US" sz="2400" dirty="0" smtClean="0">
                <a:latin typeface="Calibri" pitchFamily="34" charset="0"/>
              </a:rPr>
              <a:t>F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Calibri" pitchFamily="34" charset="0"/>
              </a:rPr>
              <a:t> Hot exhaust recirculation raises inlet temp.</a:t>
            </a:r>
          </a:p>
          <a:p>
            <a:pPr lvl="1"/>
            <a:r>
              <a:rPr lang="en-US" sz="2400" dirty="0" smtClean="0">
                <a:latin typeface="Calibri" pitchFamily="34" charset="0"/>
                <a:sym typeface="Wingdings" pitchFamily="2" charset="2"/>
              </a:rPr>
              <a:t>…r</a:t>
            </a:r>
            <a:r>
              <a:rPr lang="en-US" sz="2400" dirty="0" smtClean="0">
                <a:latin typeface="Calibri" pitchFamily="34" charset="0"/>
              </a:rPr>
              <a:t>equires colder air supply temp.</a:t>
            </a:r>
          </a:p>
          <a:p>
            <a:pPr lvl="1"/>
            <a:r>
              <a:rPr lang="en-US" sz="2400" dirty="0" smtClean="0">
                <a:latin typeface="Calibri" pitchFamily="34" charset="0"/>
                <a:sym typeface="Wingdings" pitchFamily="2" charset="2"/>
              </a:rPr>
              <a:t>…f</a:t>
            </a:r>
            <a:r>
              <a:rPr lang="en-US" sz="2400" dirty="0" smtClean="0">
                <a:latin typeface="Calibri" pitchFamily="34" charset="0"/>
              </a:rPr>
              <a:t>orces cooling system to work harder</a:t>
            </a:r>
          </a:p>
          <a:p>
            <a:endParaRPr lang="en-US" sz="2400" dirty="0" smtClean="0"/>
          </a:p>
          <a:p>
            <a:endParaRPr lang="en-US" sz="12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419100" y="6019800"/>
            <a:ext cx="8305800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latin typeface="Calibri" pitchFamily="34" charset="0"/>
              </a:rPr>
              <a:t>Lower cold air supply temp </a:t>
            </a:r>
            <a:r>
              <a:rPr lang="en-US" sz="2800" b="1" dirty="0" smtClean="0">
                <a:solidFill>
                  <a:srgbClr val="FF0000"/>
                </a:solidFill>
                <a:latin typeface="Calibri" pitchFamily="34" charset="0"/>
                <a:sym typeface="Wingdings" pitchFamily="2" charset="2"/>
              </a:rPr>
              <a:t> less efficient cooling </a:t>
            </a:r>
            <a:endParaRPr lang="en-US" sz="2800" b="1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41" name="Flowchart: Delay 40"/>
          <p:cNvSpPr/>
          <p:nvPr/>
        </p:nvSpPr>
        <p:spPr bwMode="auto">
          <a:xfrm rot="16200000" flipV="1">
            <a:off x="5615940" y="4820905"/>
            <a:ext cx="164592" cy="118872"/>
          </a:xfrm>
          <a:prstGeom prst="flowChartDelay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5638800" y="4959389"/>
            <a:ext cx="118872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5638800" y="5340389"/>
            <a:ext cx="118872" cy="124840"/>
          </a:xfrm>
          <a:prstGeom prst="rect">
            <a:avLst/>
          </a:prstGeom>
          <a:solidFill>
            <a:srgbClr val="F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520440" y="5398301"/>
            <a:ext cx="246888" cy="246888"/>
          </a:xfrm>
          <a:prstGeom prst="ellipse">
            <a:avLst/>
          </a:prstGeom>
          <a:solidFill>
            <a:srgbClr val="F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5582056" y="5398301"/>
            <a:ext cx="246888" cy="246888"/>
          </a:xfrm>
          <a:prstGeom prst="ellipse">
            <a:avLst/>
          </a:prstGeom>
          <a:solidFill>
            <a:srgbClr val="F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40" name="Cube 39"/>
          <p:cNvSpPr/>
          <p:nvPr/>
        </p:nvSpPr>
        <p:spPr bwMode="auto">
          <a:xfrm>
            <a:off x="2438400" y="3810000"/>
            <a:ext cx="1295400" cy="609600"/>
          </a:xfrm>
          <a:prstGeom prst="cube">
            <a:avLst>
              <a:gd name="adj" fmla="val 83724"/>
            </a:avLst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45" name="Cube 44"/>
          <p:cNvSpPr/>
          <p:nvPr/>
        </p:nvSpPr>
        <p:spPr bwMode="auto">
          <a:xfrm>
            <a:off x="4572000" y="3810000"/>
            <a:ext cx="1295400" cy="609600"/>
          </a:xfrm>
          <a:prstGeom prst="cube">
            <a:avLst>
              <a:gd name="adj" fmla="val 83724"/>
            </a:avLst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46" name="U-Turn Arrow 45"/>
          <p:cNvSpPr/>
          <p:nvPr/>
        </p:nvSpPr>
        <p:spPr bwMode="auto">
          <a:xfrm rot="10800000">
            <a:off x="1219200" y="4648200"/>
            <a:ext cx="2971800" cy="381000"/>
          </a:xfrm>
          <a:prstGeom prst="uturnArrow">
            <a:avLst>
              <a:gd name="adj1" fmla="val 26596"/>
              <a:gd name="adj2" fmla="val 25000"/>
              <a:gd name="adj3" fmla="val 25000"/>
              <a:gd name="adj4" fmla="val 50000"/>
              <a:gd name="adj5" fmla="val 75000"/>
            </a:avLst>
          </a:prstGeom>
          <a:solidFill>
            <a:srgbClr val="7A0000">
              <a:alpha val="4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57200" y="3212068"/>
            <a:ext cx="914400" cy="369332"/>
          </a:xfrm>
          <a:prstGeom prst="rect">
            <a:avLst/>
          </a:prstGeom>
        </p:spPr>
        <p:style>
          <a:lnRef idx="2">
            <a:schemeClr val="accent3"/>
          </a:lnRef>
          <a:fillRef idx="100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CRAH</a:t>
            </a:r>
            <a:endParaRPr lang="en-US" dirty="0"/>
          </a:p>
        </p:txBody>
      </p:sp>
      <p:sp>
        <p:nvSpPr>
          <p:cNvPr id="51" name="U-Turn Arrow 50"/>
          <p:cNvSpPr/>
          <p:nvPr/>
        </p:nvSpPr>
        <p:spPr bwMode="auto">
          <a:xfrm>
            <a:off x="1219200" y="3048000"/>
            <a:ext cx="2971800" cy="381000"/>
          </a:xfrm>
          <a:prstGeom prst="uturnArrow">
            <a:avLst>
              <a:gd name="adj1" fmla="val 26596"/>
              <a:gd name="adj2" fmla="val 25000"/>
              <a:gd name="adj3" fmla="val 25000"/>
              <a:gd name="adj4" fmla="val 50000"/>
              <a:gd name="adj5" fmla="val 75000"/>
            </a:avLst>
          </a:prstGeom>
          <a:solidFill>
            <a:srgbClr val="0277A0">
              <a:alpha val="4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52" name="Cube 51"/>
          <p:cNvSpPr/>
          <p:nvPr/>
        </p:nvSpPr>
        <p:spPr bwMode="auto">
          <a:xfrm>
            <a:off x="838200" y="3581400"/>
            <a:ext cx="609600" cy="1143000"/>
          </a:xfrm>
          <a:prstGeom prst="cube">
            <a:avLst>
              <a:gd name="adj" fmla="val 46277"/>
            </a:avLst>
          </a:prstGeom>
          <a:solidFill>
            <a:srgbClr val="ECEE9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362200" y="3212068"/>
            <a:ext cx="1143000" cy="369332"/>
          </a:xfrm>
          <a:prstGeom prst="rect">
            <a:avLst/>
          </a:prstGeom>
        </p:spPr>
        <p:style>
          <a:lnRef idx="2">
            <a:schemeClr val="accent3"/>
          </a:lnRef>
          <a:fillRef idx="100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Server 1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4572000" y="3212068"/>
            <a:ext cx="1143000" cy="369332"/>
          </a:xfrm>
          <a:prstGeom prst="rect">
            <a:avLst/>
          </a:prstGeom>
        </p:spPr>
        <p:style>
          <a:lnRef idx="2">
            <a:schemeClr val="accent3"/>
          </a:lnRef>
          <a:fillRef idx="100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Server 2</a:t>
            </a:r>
            <a:endParaRPr lang="en-US" dirty="0"/>
          </a:p>
        </p:txBody>
      </p:sp>
      <p:sp>
        <p:nvSpPr>
          <p:cNvPr id="26" name="Flowchart: Delay 25"/>
          <p:cNvSpPr/>
          <p:nvPr/>
        </p:nvSpPr>
        <p:spPr bwMode="auto">
          <a:xfrm rot="16200000" flipV="1">
            <a:off x="3558540" y="4829849"/>
            <a:ext cx="164592" cy="118872"/>
          </a:xfrm>
          <a:prstGeom prst="flowChartDelay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3581400" y="4968333"/>
            <a:ext cx="118872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3581400" y="5140973"/>
            <a:ext cx="118872" cy="304800"/>
          </a:xfrm>
          <a:prstGeom prst="rect">
            <a:avLst/>
          </a:prstGeom>
          <a:solidFill>
            <a:srgbClr val="F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55" name="Chord 54"/>
          <p:cNvSpPr/>
          <p:nvPr/>
        </p:nvSpPr>
        <p:spPr bwMode="auto">
          <a:xfrm rot="5400000">
            <a:off x="726712" y="5147077"/>
            <a:ext cx="755610" cy="685035"/>
          </a:xfrm>
          <a:prstGeom prst="chord">
            <a:avLst>
              <a:gd name="adj1" fmla="val 5397843"/>
              <a:gd name="adj2" fmla="val 16164484"/>
            </a:avLst>
          </a:prstGeom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57" name="Pie 56"/>
          <p:cNvSpPr/>
          <p:nvPr/>
        </p:nvSpPr>
        <p:spPr bwMode="auto">
          <a:xfrm>
            <a:off x="771712" y="5121608"/>
            <a:ext cx="666344" cy="731520"/>
          </a:xfrm>
          <a:prstGeom prst="pie">
            <a:avLst>
              <a:gd name="adj1" fmla="val 13653973"/>
              <a:gd name="adj2" fmla="val 73506"/>
            </a:avLst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65" name="Pie 64"/>
          <p:cNvSpPr/>
          <p:nvPr/>
        </p:nvSpPr>
        <p:spPr bwMode="auto">
          <a:xfrm>
            <a:off x="771728" y="5115128"/>
            <a:ext cx="666344" cy="731520"/>
          </a:xfrm>
          <a:prstGeom prst="pie">
            <a:avLst>
              <a:gd name="adj1" fmla="val 10834915"/>
              <a:gd name="adj2" fmla="val 18918111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66" name="Chord 65"/>
          <p:cNvSpPr/>
          <p:nvPr/>
        </p:nvSpPr>
        <p:spPr bwMode="auto">
          <a:xfrm rot="5400000">
            <a:off x="4679400" y="5130869"/>
            <a:ext cx="755610" cy="685035"/>
          </a:xfrm>
          <a:prstGeom prst="chord">
            <a:avLst>
              <a:gd name="adj1" fmla="val 5397843"/>
              <a:gd name="adj2" fmla="val 16164484"/>
            </a:avLst>
          </a:prstGeom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67" name="Pie 66"/>
          <p:cNvSpPr/>
          <p:nvPr/>
        </p:nvSpPr>
        <p:spPr bwMode="auto">
          <a:xfrm>
            <a:off x="4719829" y="5100259"/>
            <a:ext cx="715538" cy="731520"/>
          </a:xfrm>
          <a:prstGeom prst="pie">
            <a:avLst>
              <a:gd name="adj1" fmla="val 10834915"/>
              <a:gd name="adj2" fmla="val 13686314"/>
            </a:avLst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68" name="Pie 67"/>
          <p:cNvSpPr/>
          <p:nvPr/>
        </p:nvSpPr>
        <p:spPr bwMode="auto">
          <a:xfrm>
            <a:off x="4724400" y="5097011"/>
            <a:ext cx="666344" cy="731520"/>
          </a:xfrm>
          <a:prstGeom prst="pie">
            <a:avLst>
              <a:gd name="adj1" fmla="val 13653973"/>
              <a:gd name="adj2" fmla="val 73506"/>
            </a:avLst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69" name="Chord 68"/>
          <p:cNvSpPr/>
          <p:nvPr/>
        </p:nvSpPr>
        <p:spPr bwMode="auto">
          <a:xfrm rot="5400000">
            <a:off x="2630104" y="5130869"/>
            <a:ext cx="755610" cy="685035"/>
          </a:xfrm>
          <a:prstGeom prst="chord">
            <a:avLst>
              <a:gd name="adj1" fmla="val 5397843"/>
              <a:gd name="adj2" fmla="val 16164484"/>
            </a:avLst>
          </a:prstGeom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72" name="Pie 71"/>
          <p:cNvSpPr/>
          <p:nvPr/>
        </p:nvSpPr>
        <p:spPr bwMode="auto">
          <a:xfrm>
            <a:off x="2675389" y="5097011"/>
            <a:ext cx="658368" cy="731520"/>
          </a:xfrm>
          <a:prstGeom prst="pie">
            <a:avLst>
              <a:gd name="adj1" fmla="val 13235112"/>
              <a:gd name="adj2" fmla="val 73506"/>
            </a:avLst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71" name="Pie 70"/>
          <p:cNvSpPr/>
          <p:nvPr/>
        </p:nvSpPr>
        <p:spPr bwMode="auto">
          <a:xfrm>
            <a:off x="2678352" y="5100259"/>
            <a:ext cx="666344" cy="731520"/>
          </a:xfrm>
          <a:prstGeom prst="pie">
            <a:avLst>
              <a:gd name="adj1" fmla="val 10834915"/>
              <a:gd name="adj2" fmla="val 18918111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7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r>
              <a:rPr lang="en-US" dirty="0" smtClean="0"/>
              <a:t>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6033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Air Flow</a:t>
            </a:r>
            <a:endParaRPr lang="en-US" dirty="0"/>
          </a:p>
        </p:txBody>
      </p:sp>
      <p:pic>
        <p:nvPicPr>
          <p:cNvPr id="4" name="Picture 3" descr="air_flow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124712"/>
            <a:ext cx="8760678" cy="5733287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228600" y="1143001"/>
            <a:ext cx="6248400" cy="4724399"/>
          </a:xfrm>
          <a:prstGeom prst="wedgeRectCallout">
            <a:avLst>
              <a:gd name="adj1" fmla="val 59649"/>
              <a:gd name="adj2" fmla="val -220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1000" y="1396931"/>
            <a:ext cx="5943600" cy="40934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Calibri" pitchFamily="34" charset="0"/>
              </a:rPr>
              <a:t> Difficult to predict and measure air flow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Calibri" pitchFamily="34" charset="0"/>
              </a:rPr>
              <a:t> Data center layouts designed via</a:t>
            </a:r>
            <a:br>
              <a:rPr lang="en-US" sz="2400" dirty="0" smtClean="0">
                <a:latin typeface="Calibri" pitchFamily="34" charset="0"/>
              </a:rPr>
            </a:br>
            <a:r>
              <a:rPr lang="en-US" sz="2400" dirty="0" smtClean="0">
                <a:latin typeface="Calibri" pitchFamily="34" charset="0"/>
              </a:rPr>
              <a:t>   computational fluid dynamic simulation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>
                <a:latin typeface="Calibri" pitchFamily="34" charset="0"/>
              </a:rPr>
              <a:t> simulations take hours</a:t>
            </a:r>
          </a:p>
          <a:p>
            <a:endParaRPr lang="en-US" sz="2400" dirty="0" smtClean="0">
              <a:latin typeface="Calibri" pitchFamily="34" charset="0"/>
            </a:endParaRPr>
          </a:p>
          <a:p>
            <a:r>
              <a:rPr lang="en-US" sz="2400" dirty="0" smtClean="0">
                <a:latin typeface="Calibri" pitchFamily="34" charset="0"/>
              </a:rPr>
              <a:t>Our approach: introduce parametric model</a:t>
            </a:r>
          </a:p>
          <a:p>
            <a:endParaRPr lang="en-US" sz="2400" dirty="0" smtClean="0">
              <a:solidFill>
                <a:srgbClr val="FF0000"/>
              </a:solidFill>
              <a:latin typeface="+mj-lt"/>
            </a:endParaRPr>
          </a:p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Calibri" pitchFamily="34" charset="0"/>
              </a:rPr>
              <a:t>Containment Index</a:t>
            </a:r>
          </a:p>
          <a:p>
            <a:pPr lvl="1"/>
            <a:endParaRPr lang="en-US" sz="2400" dirty="0" smtClean="0">
              <a:latin typeface="Calibri" pitchFamily="34" charset="0"/>
            </a:endParaRPr>
          </a:p>
          <a:p>
            <a:pPr lvl="1"/>
            <a:endParaRPr lang="en-US" sz="2400" dirty="0" smtClean="0">
              <a:latin typeface="Calibri" pitchFamily="34" charset="0"/>
            </a:endParaRPr>
          </a:p>
          <a:p>
            <a:pPr lvl="1"/>
            <a:endParaRPr lang="en-US" sz="2000" dirty="0" smtClean="0">
              <a:latin typeface="Calibri" pitchFamily="34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r>
              <a:rPr lang="en-US" dirty="0" smtClean="0"/>
              <a:t>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4848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Air Flow</a:t>
            </a:r>
            <a:endParaRPr lang="en-US" dirty="0"/>
          </a:p>
        </p:txBody>
      </p:sp>
      <p:pic>
        <p:nvPicPr>
          <p:cNvPr id="4" name="Picture 3" descr="air_flow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124712"/>
            <a:ext cx="8760678" cy="5733287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228600" y="1143001"/>
            <a:ext cx="6248400" cy="4724399"/>
          </a:xfrm>
          <a:prstGeom prst="wedgeRectCallout">
            <a:avLst>
              <a:gd name="adj1" fmla="val 59649"/>
              <a:gd name="adj2" fmla="val -220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1000" y="1371600"/>
            <a:ext cx="5943600" cy="41549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itchFamily="34" charset="0"/>
              </a:rPr>
              <a:t>Containment Index (</a:t>
            </a:r>
            <a:r>
              <a:rPr lang="el-GR" sz="2400" b="1" i="1" dirty="0" smtClean="0">
                <a:latin typeface="Calibri" pitchFamily="34" charset="0"/>
              </a:rPr>
              <a:t>Κ</a:t>
            </a:r>
            <a:r>
              <a:rPr lang="en-US" sz="2400" b="1" dirty="0" smtClean="0">
                <a:latin typeface="Calibri" pitchFamily="34" charset="0"/>
              </a:rPr>
              <a:t>)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Calibri" pitchFamily="34" charset="0"/>
              </a:rPr>
              <a:t> Quantifies air recirculation </a:t>
            </a:r>
          </a:p>
          <a:p>
            <a:r>
              <a:rPr lang="en-US" sz="2400" dirty="0" smtClean="0">
                <a:latin typeface="Calibri" pitchFamily="34" charset="0"/>
              </a:rPr>
              <a:t>  0 = Complete recirculation;  No cooling! </a:t>
            </a:r>
          </a:p>
          <a:p>
            <a:r>
              <a:rPr lang="en-US" sz="2400" dirty="0" smtClean="0">
                <a:latin typeface="Calibri" pitchFamily="34" charset="0"/>
              </a:rPr>
              <a:t>  1 = Perfect containment;  No recirculation</a:t>
            </a:r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1066800" y="3657600"/>
            <a:ext cx="1066800" cy="990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13" name="Bent Arrow 12"/>
          <p:cNvSpPr/>
          <p:nvPr/>
        </p:nvSpPr>
        <p:spPr>
          <a:xfrm>
            <a:off x="1447800" y="2971800"/>
            <a:ext cx="2514600" cy="6096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Bent Arrow 14"/>
          <p:cNvSpPr/>
          <p:nvPr/>
        </p:nvSpPr>
        <p:spPr>
          <a:xfrm rot="16200000">
            <a:off x="2362200" y="3810000"/>
            <a:ext cx="685800" cy="2514600"/>
          </a:xfrm>
          <a:prstGeom prst="bentArrow">
            <a:avLst>
              <a:gd name="adj1" fmla="val 20947"/>
              <a:gd name="adj2" fmla="val 27533"/>
              <a:gd name="adj3" fmla="val 39590"/>
              <a:gd name="adj4" fmla="val 583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ular Arrow 15"/>
          <p:cNvSpPr/>
          <p:nvPr/>
        </p:nvSpPr>
        <p:spPr>
          <a:xfrm rot="5998782">
            <a:off x="1447800" y="3124200"/>
            <a:ext cx="1752600" cy="19050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9649840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19400" y="49530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i="1" dirty="0" smtClean="0">
                <a:latin typeface="Calibri" pitchFamily="34" charset="0"/>
              </a:rPr>
              <a:t>Κ</a:t>
            </a:r>
            <a:r>
              <a:rPr lang="en-US" dirty="0" smtClean="0"/>
              <a:t> x Mass Flow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24200" y="41910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(1-</a:t>
            </a:r>
            <a:r>
              <a:rPr lang="en-US" b="1" dirty="0" smtClean="0">
                <a:latin typeface="Calibri" pitchFamily="34" charset="0"/>
              </a:rPr>
              <a:t> </a:t>
            </a:r>
            <a:r>
              <a:rPr lang="el-GR" b="1" i="1" dirty="0" smtClean="0">
                <a:latin typeface="Calibri" pitchFamily="34" charset="0"/>
              </a:rPr>
              <a:t>Κ</a:t>
            </a:r>
            <a:r>
              <a:rPr lang="en-US" dirty="0" smtClean="0"/>
              <a:t>) x Mass Flow</a:t>
            </a:r>
            <a:endParaRPr lang="en-US" dirty="0"/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r>
              <a:rPr lang="en-US" dirty="0" smtClean="0"/>
              <a:t>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2131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Air Flow</a:t>
            </a:r>
            <a:endParaRPr lang="en-US" dirty="0"/>
          </a:p>
        </p:txBody>
      </p:sp>
      <p:pic>
        <p:nvPicPr>
          <p:cNvPr id="4" name="Picture 3" descr="air_flow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1124712"/>
            <a:ext cx="8760678" cy="5733287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228600" y="1143001"/>
            <a:ext cx="6248400" cy="4724399"/>
          </a:xfrm>
          <a:prstGeom prst="wedgeRectCallout">
            <a:avLst>
              <a:gd name="adj1" fmla="val 59649"/>
              <a:gd name="adj2" fmla="val -220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1000" y="1305341"/>
            <a:ext cx="5943600" cy="43704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latin typeface="Calibri" pitchFamily="34" charset="0"/>
              </a:rPr>
              <a:t>Conventional layout: Containment ≈ 0.90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10" name="Picture 9" descr="hotais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133600"/>
            <a:ext cx="5820507" cy="3048000"/>
          </a:xfrm>
          <a:prstGeom prst="rect">
            <a:avLst/>
          </a:prstGeom>
        </p:spPr>
      </p:pic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r>
              <a:rPr lang="en-US" dirty="0" smtClean="0"/>
              <a:t>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9025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Air Flow</a:t>
            </a:r>
            <a:endParaRPr lang="en-US" dirty="0"/>
          </a:p>
        </p:txBody>
      </p:sp>
      <p:pic>
        <p:nvPicPr>
          <p:cNvPr id="4" name="Picture 3" descr="air_flow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1124712"/>
            <a:ext cx="8760678" cy="5733287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228600" y="1143001"/>
            <a:ext cx="6248400" cy="4724399"/>
          </a:xfrm>
          <a:prstGeom prst="wedgeRectCallout">
            <a:avLst>
              <a:gd name="adj1" fmla="val 59649"/>
              <a:gd name="adj2" fmla="val -220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1000" y="1305341"/>
            <a:ext cx="5943600" cy="43396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latin typeface="Calibri" pitchFamily="34" charset="0"/>
              </a:rPr>
              <a:t>Cutting Edge: Containment ≈ 0</a:t>
            </a:r>
            <a:r>
              <a:rPr lang="en-US" sz="2600" dirty="0" smtClean="0"/>
              <a:t>.99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algn="ctr"/>
            <a:r>
              <a:rPr lang="en-US" sz="2800" dirty="0" smtClean="0">
                <a:latin typeface="Calibri" pitchFamily="34" charset="0"/>
              </a:rPr>
              <a:t>APC Hot Aisle Containment</a:t>
            </a:r>
          </a:p>
        </p:txBody>
      </p:sp>
      <p:pic>
        <p:nvPicPr>
          <p:cNvPr id="8" name="Picture 2" descr="HighDensity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19200" y="1600200"/>
            <a:ext cx="4191000" cy="3391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r>
              <a:rPr lang="en-US" dirty="0" smtClean="0"/>
              <a:t>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946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Air Flow</a:t>
            </a:r>
            <a:endParaRPr lang="en-US" dirty="0"/>
          </a:p>
        </p:txBody>
      </p:sp>
      <p:pic>
        <p:nvPicPr>
          <p:cNvPr id="4" name="Picture 3" descr="air_flow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1124712"/>
            <a:ext cx="8760678" cy="5733287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228600" y="1143001"/>
            <a:ext cx="6248400" cy="4724399"/>
          </a:xfrm>
          <a:prstGeom prst="wedgeRectCallout">
            <a:avLst>
              <a:gd name="adj1" fmla="val 59649"/>
              <a:gd name="adj2" fmla="val -220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9100" y="6019800"/>
            <a:ext cx="8305800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latin typeface="Calibri" pitchFamily="34" charset="0"/>
              </a:rPr>
              <a:t>Air recirculation forces conservative cooling</a:t>
            </a:r>
            <a:endParaRPr lang="en-US" sz="2800" b="1" dirty="0">
              <a:solidFill>
                <a:srgbClr val="FF0000"/>
              </a:solidFill>
              <a:latin typeface="Calibri" pitchFamily="34" charset="0"/>
            </a:endParaRPr>
          </a:p>
        </p:txBody>
      </p:sp>
      <p:pic>
        <p:nvPicPr>
          <p:cNvPr id="12" name="Picture 11" descr="fig_air_flo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295214"/>
            <a:ext cx="5994646" cy="449598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71600" y="1600200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77</a:t>
            </a:r>
            <a:r>
              <a:rPr lang="en-US" sz="1600" baseline="30000" dirty="0" smtClean="0"/>
              <a:t>o</a:t>
            </a:r>
            <a:r>
              <a:rPr lang="en-US" sz="1600" dirty="0" smtClean="0"/>
              <a:t>F Server Inlet Temp.</a:t>
            </a:r>
            <a:endParaRPr lang="en-US" sz="1600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r>
              <a:rPr lang="en-US" dirty="0" smtClean="0"/>
              <a:t>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5725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ll_gra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1124712"/>
            <a:ext cx="8760685" cy="5733288"/>
          </a:xfrm>
          <a:prstGeom prst="rect">
            <a:avLst/>
          </a:prstGeom>
        </p:spPr>
      </p:pic>
      <p:sp>
        <p:nvSpPr>
          <p:cNvPr id="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r>
              <a:rPr lang="en-US" dirty="0" smtClean="0"/>
              <a:t>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4661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 10 MW peak facility</a:t>
            </a:r>
            <a:endParaRPr lang="en-US" dirty="0"/>
          </a:p>
        </p:txBody>
      </p:sp>
      <p:graphicFrame>
        <p:nvGraphicFramePr>
          <p:cNvPr id="7" name="Chart 6"/>
          <p:cNvGraphicFramePr>
            <a:graphicFrameLocks/>
          </p:cNvGraphicFramePr>
          <p:nvPr/>
        </p:nvGraphicFramePr>
        <p:xfrm>
          <a:off x="1085850" y="1371600"/>
          <a:ext cx="6972300" cy="4857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r>
              <a:rPr lang="en-US" dirty="0" smtClean="0"/>
              <a:t>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97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/>
          <p:cNvGraphicFramePr>
            <a:graphicFrameLocks/>
          </p:cNvGraphicFramePr>
          <p:nvPr/>
        </p:nvGraphicFramePr>
        <p:xfrm>
          <a:off x="1085850" y="1371600"/>
          <a:ext cx="6972300" cy="4857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 10 MW peak facility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 bwMode="auto">
          <a:xfrm>
            <a:off x="3962400" y="1143000"/>
            <a:ext cx="3581400" cy="1219200"/>
          </a:xfrm>
          <a:prstGeom prst="wedgeRectCallout">
            <a:avLst>
              <a:gd name="adj1" fmla="val -76303"/>
              <a:gd name="adj2" fmla="val -555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94747" y="1337102"/>
            <a:ext cx="3316706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libri" pitchFamily="34" charset="0"/>
              </a:rPr>
              <a:t>Conventional facility</a:t>
            </a:r>
          </a:p>
          <a:p>
            <a:pPr algn="ctr"/>
            <a:r>
              <a:rPr lang="en-US" sz="2400" dirty="0" smtClean="0">
                <a:latin typeface="Calibri" pitchFamily="34" charset="0"/>
              </a:rPr>
              <a:t>@ 25% utilization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r>
              <a:rPr lang="en-US" dirty="0" smtClean="0"/>
              <a:t>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4224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1085850" y="1371600"/>
          <a:ext cx="6972300" cy="4857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 10 MW peak facility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 bwMode="auto">
          <a:xfrm>
            <a:off x="3962400" y="1371600"/>
            <a:ext cx="4038600" cy="609600"/>
          </a:xfrm>
          <a:prstGeom prst="wedgeRectCallout">
            <a:avLst>
              <a:gd name="adj1" fmla="val -56650"/>
              <a:gd name="adj2" fmla="val 4539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14800" y="1445568"/>
            <a:ext cx="373380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libri" pitchFamily="34" charset="0"/>
              </a:rPr>
              <a:t>Lower outside temperature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r>
              <a:rPr lang="en-US" dirty="0" smtClean="0"/>
              <a:t>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9527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Background: ARIES recovery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511660" y="4409492"/>
            <a:ext cx="1440160" cy="432048"/>
            <a:chOff x="1583668" y="2744924"/>
            <a:chExt cx="1440160" cy="432048"/>
          </a:xfrm>
        </p:grpSpPr>
        <p:sp>
          <p:nvSpPr>
            <p:cNvPr id="6" name="Rectangle 5"/>
            <p:cNvSpPr/>
            <p:nvPr/>
          </p:nvSpPr>
          <p:spPr bwMode="auto">
            <a:xfrm>
              <a:off x="1583668" y="2744924"/>
              <a:ext cx="720080" cy="432048"/>
            </a:xfrm>
            <a:prstGeom prst="rect">
              <a:avLst/>
            </a:prstGeom>
            <a:solidFill>
              <a:srgbClr val="FFA3A3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</a:rPr>
                <a:t>redo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303748" y="2744924"/>
              <a:ext cx="720080" cy="43204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</a:rPr>
                <a:t>undo</a:t>
              </a:r>
            </a:p>
          </p:txBody>
        </p:sp>
      </p:grpSp>
      <p:pic>
        <p:nvPicPr>
          <p:cNvPr id="9" name="Picture 5" descr="http://www.pcguide.com/ref/hdd/z_ibm_ultrastar36zx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2391" y="1201445"/>
            <a:ext cx="2257722" cy="2478956"/>
          </a:xfrm>
          <a:prstGeom prst="rect">
            <a:avLst/>
          </a:prstGeom>
          <a:noFill/>
        </p:spPr>
      </p:pic>
      <p:grpSp>
        <p:nvGrpSpPr>
          <p:cNvPr id="10" name="Group 9"/>
          <p:cNvGrpSpPr/>
          <p:nvPr/>
        </p:nvGrpSpPr>
        <p:grpSpPr>
          <a:xfrm>
            <a:off x="3311860" y="4409492"/>
            <a:ext cx="1440160" cy="432048"/>
            <a:chOff x="1583668" y="2744924"/>
            <a:chExt cx="1440160" cy="432048"/>
          </a:xfrm>
        </p:grpSpPr>
        <p:sp>
          <p:nvSpPr>
            <p:cNvPr id="11" name="Rectangle 10"/>
            <p:cNvSpPr/>
            <p:nvPr/>
          </p:nvSpPr>
          <p:spPr bwMode="auto">
            <a:xfrm>
              <a:off x="1583668" y="2744924"/>
              <a:ext cx="720080" cy="432048"/>
            </a:xfrm>
            <a:prstGeom prst="rect">
              <a:avLst/>
            </a:prstGeom>
            <a:solidFill>
              <a:srgbClr val="FFA3A3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</a:rPr>
                <a:t>redo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303748" y="2744924"/>
              <a:ext cx="720080" cy="43204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</a:rPr>
                <a:t>undo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112060" y="4409492"/>
            <a:ext cx="1440160" cy="432048"/>
            <a:chOff x="1583668" y="2744924"/>
            <a:chExt cx="1440160" cy="432048"/>
          </a:xfrm>
        </p:grpSpPr>
        <p:sp>
          <p:nvSpPr>
            <p:cNvPr id="14" name="Rectangle 13"/>
            <p:cNvSpPr/>
            <p:nvPr/>
          </p:nvSpPr>
          <p:spPr bwMode="auto">
            <a:xfrm>
              <a:off x="1583668" y="2744924"/>
              <a:ext cx="720080" cy="432048"/>
            </a:xfrm>
            <a:prstGeom prst="rect">
              <a:avLst/>
            </a:prstGeom>
            <a:solidFill>
              <a:srgbClr val="FFA3A3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</a:rPr>
                <a:t>redo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2303748" y="2744924"/>
              <a:ext cx="720080" cy="43204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</a:rPr>
                <a:t>undo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75556" y="4409492"/>
            <a:ext cx="655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27349" y="2240868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Store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511660" y="5013176"/>
            <a:ext cx="56076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dirty="0" smtClean="0"/>
              <a:t>Log orders actions from concurrent transactions</a:t>
            </a:r>
            <a:br>
              <a:rPr lang="en-US" b="0" dirty="0" smtClean="0"/>
            </a:br>
            <a:r>
              <a:rPr lang="en-US" b="0" dirty="0" smtClean="0"/>
              <a:t>Redo entries record how to repeat action</a:t>
            </a:r>
          </a:p>
          <a:p>
            <a:pPr algn="l"/>
            <a:r>
              <a:rPr lang="en-US" b="0" dirty="0" smtClean="0"/>
              <a:t>Undo entries record how to remove action</a:t>
            </a:r>
            <a:endParaRPr lang="en-US" b="0" dirty="0"/>
          </a:p>
        </p:txBody>
      </p:sp>
      <p:sp>
        <p:nvSpPr>
          <p:cNvPr id="19" name="TextBox 18"/>
          <p:cNvSpPr txBox="1"/>
          <p:nvPr/>
        </p:nvSpPr>
        <p:spPr>
          <a:xfrm>
            <a:off x="1856055" y="3996856"/>
            <a:ext cx="724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/>
              <a:t>x</a:t>
            </a:r>
            <a:r>
              <a:rPr lang="en-US" b="0" dirty="0" err="1" smtClean="0"/>
              <a:t>ct</a:t>
            </a:r>
            <a:r>
              <a:rPr lang="en-US" b="0" dirty="0" smtClean="0"/>
              <a:t> 1</a:t>
            </a:r>
            <a:endParaRPr lang="en-US" b="0" dirty="0"/>
          </a:p>
        </p:txBody>
      </p:sp>
      <p:sp>
        <p:nvSpPr>
          <p:cNvPr id="20" name="TextBox 19"/>
          <p:cNvSpPr txBox="1"/>
          <p:nvPr/>
        </p:nvSpPr>
        <p:spPr>
          <a:xfrm>
            <a:off x="3662989" y="3989920"/>
            <a:ext cx="724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/>
              <a:t>x</a:t>
            </a:r>
            <a:r>
              <a:rPr lang="en-US" b="0" dirty="0" err="1" smtClean="0"/>
              <a:t>ct</a:t>
            </a:r>
            <a:r>
              <a:rPr lang="en-US" b="0" dirty="0" smtClean="0"/>
              <a:t> 2</a:t>
            </a:r>
            <a:endParaRPr lang="en-US" b="0" dirty="0"/>
          </a:p>
        </p:txBody>
      </p:sp>
      <p:sp>
        <p:nvSpPr>
          <p:cNvPr id="21" name="TextBox 20"/>
          <p:cNvSpPr txBox="1"/>
          <p:nvPr/>
        </p:nvSpPr>
        <p:spPr>
          <a:xfrm>
            <a:off x="5472100" y="3989920"/>
            <a:ext cx="724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/>
              <a:t>x</a:t>
            </a:r>
            <a:r>
              <a:rPr lang="en-US" b="0" dirty="0" err="1" smtClean="0"/>
              <a:t>ct</a:t>
            </a:r>
            <a:r>
              <a:rPr lang="en-US" b="0" dirty="0" smtClean="0"/>
              <a:t> 1</a:t>
            </a:r>
            <a:endParaRPr lang="en-US" b="0" dirty="0"/>
          </a:p>
        </p:txBody>
      </p:sp>
      <p:sp>
        <p:nvSpPr>
          <p:cNvPr id="22" name="TextBox 21"/>
          <p:cNvSpPr txBox="1"/>
          <p:nvPr/>
        </p:nvSpPr>
        <p:spPr>
          <a:xfrm>
            <a:off x="955629" y="6021288"/>
            <a:ext cx="7220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1" dirty="0" smtClean="0">
                <a:solidFill>
                  <a:srgbClr val="FF0909"/>
                </a:solidFill>
              </a:rPr>
              <a:t>Log transforms random writes into sequential writes</a:t>
            </a:r>
            <a:endParaRPr lang="en-US" sz="2400" b="0" i="1" dirty="0">
              <a:solidFill>
                <a:srgbClr val="FF0909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91980" y="1503425"/>
            <a:ext cx="382516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dirty="0" smtClean="0"/>
              <a:t>Defer page write back – may only write back after log </a:t>
            </a:r>
            <a:r>
              <a:rPr lang="en-US" b="0" dirty="0" smtClean="0"/>
              <a:t>persists</a:t>
            </a:r>
          </a:p>
          <a:p>
            <a:pPr algn="l"/>
            <a:endParaRPr lang="en-US" sz="1400" b="0" dirty="0"/>
          </a:p>
          <a:p>
            <a:pPr algn="l"/>
            <a:r>
              <a:rPr lang="en-US" b="0" dirty="0" smtClean="0"/>
              <a:t>Transactions stall on persist only at commit</a:t>
            </a:r>
            <a:endParaRPr lang="en-US" b="0" dirty="0" smtClean="0"/>
          </a:p>
          <a:p>
            <a:pPr algn="l"/>
            <a:endParaRPr lang="en-US" sz="1400" b="0" dirty="0"/>
          </a:p>
          <a:p>
            <a:pPr algn="l"/>
            <a:r>
              <a:rPr lang="en-US" b="0" dirty="0" smtClean="0"/>
              <a:t>Replay log to recreate database on failure.  Abort </a:t>
            </a:r>
            <a:r>
              <a:rPr lang="en-US" b="0" dirty="0" err="1" smtClean="0"/>
              <a:t>xcts</a:t>
            </a:r>
            <a:r>
              <a:rPr lang="en-US" b="0" dirty="0" smtClean="0"/>
              <a:t> with undo</a:t>
            </a:r>
            <a:endParaRPr lang="en-US" b="0" dirty="0"/>
          </a:p>
        </p:txBody>
      </p:sp>
      <p:sp>
        <p:nvSpPr>
          <p:cNvPr id="27" name="Rectangle 26"/>
          <p:cNvSpPr/>
          <p:nvPr/>
        </p:nvSpPr>
        <p:spPr bwMode="auto">
          <a:xfrm>
            <a:off x="2875689" y="1304438"/>
            <a:ext cx="432048" cy="552930"/>
          </a:xfrm>
          <a:prstGeom prst="rect">
            <a:avLst/>
          </a:prstGeom>
          <a:solidFill>
            <a:srgbClr val="FFA3A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8" name="Right Arrow 27"/>
          <p:cNvSpPr/>
          <p:nvPr/>
        </p:nvSpPr>
        <p:spPr bwMode="auto">
          <a:xfrm rot="17381413">
            <a:off x="1057335" y="2628435"/>
            <a:ext cx="2531096" cy="430215"/>
          </a:xfrm>
          <a:prstGeom prst="rightArrow">
            <a:avLst/>
          </a:prstGeom>
          <a:solidFill>
            <a:srgbClr val="FFA3A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354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7" grpId="0" animBg="1"/>
      <p:bldP spid="28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1085850" y="1371600"/>
          <a:ext cx="6972300" cy="4857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 10 MW peak facility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 bwMode="auto">
          <a:xfrm>
            <a:off x="3962400" y="1371600"/>
            <a:ext cx="3962400" cy="609600"/>
          </a:xfrm>
          <a:prstGeom prst="wedgeRectCallout">
            <a:avLst>
              <a:gd name="adj1" fmla="val -39113"/>
              <a:gd name="adj2" fmla="val 19858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14800" y="1447800"/>
            <a:ext cx="373380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libri" pitchFamily="34" charset="0"/>
              </a:rPr>
              <a:t>Improved VM consolidation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r>
              <a:rPr lang="en-US" dirty="0" smtClean="0"/>
              <a:t>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0371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1085850" y="1371600"/>
          <a:ext cx="6972300" cy="4857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 10 MW peak facility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 bwMode="auto">
          <a:xfrm>
            <a:off x="3962400" y="1371600"/>
            <a:ext cx="4191000" cy="609600"/>
          </a:xfrm>
          <a:prstGeom prst="wedgeRectCallout">
            <a:avLst>
              <a:gd name="adj1" fmla="val -24240"/>
              <a:gd name="adj2" fmla="val 24805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14800" y="1445568"/>
            <a:ext cx="388620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libri" pitchFamily="34" charset="0"/>
              </a:rPr>
              <a:t>Reduced server idle power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r>
              <a:rPr lang="en-US" dirty="0" smtClean="0"/>
              <a:t>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5716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1085850" y="1371600"/>
          <a:ext cx="6972300" cy="4857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 10 MW peak facility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 bwMode="auto">
          <a:xfrm>
            <a:off x="3962400" y="1371600"/>
            <a:ext cx="3886200" cy="609600"/>
          </a:xfrm>
          <a:prstGeom prst="wedgeRectCallout">
            <a:avLst>
              <a:gd name="adj1" fmla="val -4945"/>
              <a:gd name="adj2" fmla="val 28295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76700" y="1447800"/>
            <a:ext cx="365760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libri" pitchFamily="34" charset="0"/>
              </a:rPr>
              <a:t>Dynamic chill water control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r>
              <a:rPr lang="en-US" dirty="0" smtClean="0"/>
              <a:t>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9552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1085850" y="1371600"/>
          <a:ext cx="6972300" cy="4857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 10 MW peak facility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 bwMode="auto">
          <a:xfrm>
            <a:off x="3962400" y="1371600"/>
            <a:ext cx="3352800" cy="609600"/>
          </a:xfrm>
          <a:prstGeom prst="wedgeRectCallout">
            <a:avLst>
              <a:gd name="adj1" fmla="val 21247"/>
              <a:gd name="adj2" fmla="val 292938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76700" y="1447800"/>
            <a:ext cx="312420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libri" pitchFamily="34" charset="0"/>
              </a:rPr>
              <a:t>Advanced</a:t>
            </a:r>
            <a:r>
              <a:rPr lang="en-US" sz="2400" dirty="0" smtClean="0"/>
              <a:t> </a:t>
            </a:r>
            <a:r>
              <a:rPr lang="en-US" sz="2400" dirty="0" smtClean="0">
                <a:latin typeface="Calibri" pitchFamily="34" charset="0"/>
              </a:rPr>
              <a:t>containment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r>
              <a:rPr lang="en-US" dirty="0" smtClean="0"/>
              <a:t>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0599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/>
        </p:nvGraphicFramePr>
        <p:xfrm>
          <a:off x="1085850" y="1371600"/>
          <a:ext cx="6972300" cy="4857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 10 MW peak facility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4850" y="6019800"/>
            <a:ext cx="7734300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latin typeface="Calibri" pitchFamily="34" charset="0"/>
              </a:rPr>
              <a:t>Model enables quick trade-off analysis</a:t>
            </a:r>
            <a:endParaRPr lang="en-US" sz="2800" b="1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r>
              <a:rPr lang="en-US" dirty="0" smtClean="0"/>
              <a:t>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1811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800" dirty="0" smtClean="0"/>
              <a:t>Data center power tightly coupled across subsystems</a:t>
            </a:r>
          </a:p>
          <a:p>
            <a:endParaRPr lang="en-US" dirty="0" smtClean="0"/>
          </a:p>
          <a:p>
            <a:r>
              <a:rPr lang="en-US" sz="2800" dirty="0" smtClean="0"/>
              <a:t>Modeling framework for total power</a:t>
            </a:r>
          </a:p>
          <a:p>
            <a:pPr lvl="1"/>
            <a:r>
              <a:rPr lang="en-US" sz="2600" dirty="0" smtClean="0"/>
              <a:t>Back-of-the-envelope analysis</a:t>
            </a:r>
          </a:p>
          <a:p>
            <a:pPr lvl="1"/>
            <a:r>
              <a:rPr lang="en-US" sz="2600" dirty="0" smtClean="0"/>
              <a:t>Detailed simulation</a:t>
            </a:r>
          </a:p>
          <a:p>
            <a:r>
              <a:rPr lang="en-US" sz="2800" dirty="0" smtClean="0"/>
              <a:t>Demonstration case study</a:t>
            </a:r>
          </a:p>
          <a:p>
            <a:pPr lvl="1"/>
            <a:r>
              <a:rPr lang="en-US" sz="2600" dirty="0" smtClean="0"/>
              <a:t>Illustrates model utility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r>
              <a:rPr lang="en-US" dirty="0" smtClean="0"/>
              <a:t>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56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687763"/>
            <a:ext cx="9144000" cy="808037"/>
          </a:xfrm>
        </p:spPr>
        <p:txBody>
          <a:bodyPr/>
          <a:lstStyle/>
          <a:p>
            <a:pPr eaLnBrk="1" hangingPunct="1"/>
            <a:r>
              <a:rPr sz="5400" smtClean="0"/>
              <a:t>For more information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4953000"/>
            <a:ext cx="8229600" cy="1295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buFontTx/>
              <a:buNone/>
            </a:pPr>
            <a:r>
              <a:rPr lang="en-US" dirty="0" smtClean="0"/>
              <a:t>http://www.eecs.umich.edu/~twenisch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0" y="533400"/>
            <a:ext cx="9144000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3800" b="1" kern="0" dirty="0">
                <a:solidFill>
                  <a:srgbClr val="000066"/>
                </a:solidFill>
                <a:latin typeface="Calibri" pitchFamily="34" charset="0"/>
                <a:ea typeface="+mj-ea"/>
                <a:cs typeface="+mj-cs"/>
              </a:rPr>
              <a:t>Sponsors</a:t>
            </a:r>
          </a:p>
        </p:txBody>
      </p:sp>
      <p:pic>
        <p:nvPicPr>
          <p:cNvPr id="83974" name="Picture 6" descr="http://thetechnut.files.wordpress.com/2007/09/intel-logo.jpg?w=300&amp;h=20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3793" y="1676400"/>
            <a:ext cx="13843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975" name="Picture 10" descr="http://www.kyb.mpg.de/bs/people/pgehler/NSF_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1161" y="1447800"/>
            <a:ext cx="1371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 descr="LABShp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08513" y="1639863"/>
            <a:ext cx="1714500" cy="1047751"/>
          </a:xfrm>
          <a:prstGeom prst="rect">
            <a:avLst/>
          </a:prstGeom>
          <a:noFill/>
        </p:spPr>
      </p:pic>
      <p:pic>
        <p:nvPicPr>
          <p:cNvPr id="3076" name="Picture 4" descr="http://weblog.infoworld.com/smbit/archives/images/logo_apc.gi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72319" y="1530324"/>
            <a:ext cx="1333500" cy="1333500"/>
          </a:xfrm>
          <a:prstGeom prst="rect">
            <a:avLst/>
          </a:prstGeom>
          <a:noFill/>
        </p:spPr>
      </p:pic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r>
              <a:rPr lang="en-US" dirty="0" smtClean="0"/>
              <a:t>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25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ARIES </a:t>
            </a:r>
            <a:r>
              <a:rPr lang="en-US" dirty="0" smtClean="0"/>
              <a:t>performance overheads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511660" y="4409492"/>
            <a:ext cx="1440160" cy="432048"/>
            <a:chOff x="1583668" y="2744924"/>
            <a:chExt cx="1440160" cy="432048"/>
          </a:xfrm>
        </p:grpSpPr>
        <p:sp>
          <p:nvSpPr>
            <p:cNvPr id="6" name="Rectangle 5"/>
            <p:cNvSpPr/>
            <p:nvPr/>
          </p:nvSpPr>
          <p:spPr bwMode="auto">
            <a:xfrm>
              <a:off x="1583668" y="2744924"/>
              <a:ext cx="720080" cy="432048"/>
            </a:xfrm>
            <a:prstGeom prst="rect">
              <a:avLst/>
            </a:prstGeom>
            <a:solidFill>
              <a:srgbClr val="FFA3A3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</a:rPr>
                <a:t>redo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303748" y="2744924"/>
              <a:ext cx="720080" cy="43204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</a:rPr>
                <a:t>undo</a:t>
              </a:r>
            </a:p>
          </p:txBody>
        </p:sp>
      </p:grpSp>
      <p:pic>
        <p:nvPicPr>
          <p:cNvPr id="9" name="Picture 5" descr="http://www.pcguide.com/ref/hdd/z_ibm_ultrastar36zx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2391" y="1201445"/>
            <a:ext cx="2257722" cy="2478956"/>
          </a:xfrm>
          <a:prstGeom prst="rect">
            <a:avLst/>
          </a:prstGeom>
          <a:noFill/>
        </p:spPr>
      </p:pic>
      <p:grpSp>
        <p:nvGrpSpPr>
          <p:cNvPr id="10" name="Group 9"/>
          <p:cNvGrpSpPr/>
          <p:nvPr/>
        </p:nvGrpSpPr>
        <p:grpSpPr>
          <a:xfrm>
            <a:off x="3311860" y="4409492"/>
            <a:ext cx="1440160" cy="432048"/>
            <a:chOff x="1583668" y="2744924"/>
            <a:chExt cx="1440160" cy="432048"/>
          </a:xfrm>
        </p:grpSpPr>
        <p:sp>
          <p:nvSpPr>
            <p:cNvPr id="11" name="Rectangle 10"/>
            <p:cNvSpPr/>
            <p:nvPr/>
          </p:nvSpPr>
          <p:spPr bwMode="auto">
            <a:xfrm>
              <a:off x="1583668" y="2744924"/>
              <a:ext cx="720080" cy="432048"/>
            </a:xfrm>
            <a:prstGeom prst="rect">
              <a:avLst/>
            </a:prstGeom>
            <a:solidFill>
              <a:srgbClr val="FFA3A3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</a:rPr>
                <a:t>redo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303748" y="2744924"/>
              <a:ext cx="720080" cy="43204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</a:rPr>
                <a:t>undo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112060" y="4409492"/>
            <a:ext cx="1440160" cy="432048"/>
            <a:chOff x="1583668" y="2744924"/>
            <a:chExt cx="1440160" cy="432048"/>
          </a:xfrm>
        </p:grpSpPr>
        <p:sp>
          <p:nvSpPr>
            <p:cNvPr id="14" name="Rectangle 13"/>
            <p:cNvSpPr/>
            <p:nvPr/>
          </p:nvSpPr>
          <p:spPr bwMode="auto">
            <a:xfrm>
              <a:off x="1583668" y="2744924"/>
              <a:ext cx="720080" cy="432048"/>
            </a:xfrm>
            <a:prstGeom prst="rect">
              <a:avLst/>
            </a:prstGeom>
            <a:solidFill>
              <a:srgbClr val="FFA3A3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</a:rPr>
                <a:t>redo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2303748" y="2744924"/>
              <a:ext cx="720080" cy="43204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</a:rPr>
                <a:t>undo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75556" y="4409492"/>
            <a:ext cx="655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27349" y="2240868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Store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856055" y="3996856"/>
            <a:ext cx="724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/>
              <a:t>x</a:t>
            </a:r>
            <a:r>
              <a:rPr lang="en-US" b="0" dirty="0" err="1" smtClean="0"/>
              <a:t>ct</a:t>
            </a:r>
            <a:r>
              <a:rPr lang="en-US" b="0" dirty="0" smtClean="0"/>
              <a:t> 1</a:t>
            </a:r>
            <a:endParaRPr lang="en-US" b="0" dirty="0"/>
          </a:p>
        </p:txBody>
      </p:sp>
      <p:sp>
        <p:nvSpPr>
          <p:cNvPr id="20" name="TextBox 19"/>
          <p:cNvSpPr txBox="1"/>
          <p:nvPr/>
        </p:nvSpPr>
        <p:spPr>
          <a:xfrm>
            <a:off x="3662989" y="3989920"/>
            <a:ext cx="724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/>
              <a:t>x</a:t>
            </a:r>
            <a:r>
              <a:rPr lang="en-US" b="0" dirty="0" err="1" smtClean="0"/>
              <a:t>ct</a:t>
            </a:r>
            <a:r>
              <a:rPr lang="en-US" b="0" dirty="0" smtClean="0"/>
              <a:t> 2</a:t>
            </a:r>
            <a:endParaRPr lang="en-US" b="0" dirty="0"/>
          </a:p>
        </p:txBody>
      </p:sp>
      <p:sp>
        <p:nvSpPr>
          <p:cNvPr id="21" name="TextBox 20"/>
          <p:cNvSpPr txBox="1"/>
          <p:nvPr/>
        </p:nvSpPr>
        <p:spPr>
          <a:xfrm>
            <a:off x="5472100" y="3989920"/>
            <a:ext cx="724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/>
              <a:t>x</a:t>
            </a:r>
            <a:r>
              <a:rPr lang="en-US" b="0" dirty="0" err="1" smtClean="0"/>
              <a:t>ct</a:t>
            </a:r>
            <a:r>
              <a:rPr lang="en-US" b="0" dirty="0" smtClean="0"/>
              <a:t> 1</a:t>
            </a:r>
            <a:endParaRPr lang="en-US" b="0" dirty="0"/>
          </a:p>
        </p:txBody>
      </p:sp>
      <p:sp>
        <p:nvSpPr>
          <p:cNvPr id="34" name="TextBox 33"/>
          <p:cNvSpPr txBox="1"/>
          <p:nvPr/>
        </p:nvSpPr>
        <p:spPr>
          <a:xfrm>
            <a:off x="811373" y="6021288"/>
            <a:ext cx="7508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1" dirty="0" smtClean="0">
                <a:solidFill>
                  <a:srgbClr val="FF0909"/>
                </a:solidFill>
              </a:rPr>
              <a:t>Optimizations necessary for disk now get in the way</a:t>
            </a:r>
            <a:endParaRPr lang="en-US" sz="2400" b="0" i="1" dirty="0">
              <a:solidFill>
                <a:srgbClr val="FF0909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25793" y="1311148"/>
            <a:ext cx="3746538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dirty="0" smtClean="0"/>
              <a:t>Serialized </a:t>
            </a:r>
            <a:r>
              <a:rPr lang="en-US" b="0" dirty="0" smtClean="0"/>
              <a:t>log introduces large</a:t>
            </a:r>
            <a:br>
              <a:rPr lang="en-US" b="0" dirty="0" smtClean="0"/>
            </a:br>
            <a:r>
              <a:rPr lang="en-US" b="0" dirty="0" smtClean="0"/>
              <a:t>code paths and high </a:t>
            </a:r>
            <a:r>
              <a:rPr lang="en-US" b="0" dirty="0" smtClean="0"/>
              <a:t>contention</a:t>
            </a:r>
          </a:p>
          <a:p>
            <a:pPr algn="l"/>
            <a:endParaRPr lang="en-US" sz="1400" b="0" dirty="0" smtClean="0"/>
          </a:p>
          <a:p>
            <a:pPr algn="l"/>
            <a:r>
              <a:rPr lang="en-US" b="0" dirty="0" smtClean="0"/>
              <a:t>Frequent page flushing </a:t>
            </a:r>
            <a:r>
              <a:rPr lang="en-US" b="0" dirty="0" smtClean="0"/>
              <a:t>creates</a:t>
            </a:r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smtClean="0"/>
              <a:t>contention on hot page </a:t>
            </a:r>
            <a:r>
              <a:rPr lang="en-US" b="0" dirty="0" smtClean="0"/>
              <a:t>latches</a:t>
            </a:r>
          </a:p>
          <a:p>
            <a:pPr algn="l"/>
            <a:endParaRPr lang="en-US" sz="1400" b="0" dirty="0" smtClean="0"/>
          </a:p>
          <a:p>
            <a:pPr algn="l"/>
            <a:r>
              <a:rPr lang="en-US" b="0" dirty="0" smtClean="0"/>
              <a:t>Page and log flusher threads</a:t>
            </a:r>
            <a:br>
              <a:rPr lang="en-US" b="0" dirty="0" smtClean="0"/>
            </a:br>
            <a:r>
              <a:rPr lang="en-US" b="0" dirty="0" smtClean="0"/>
              <a:t>use CPU time</a:t>
            </a:r>
          </a:p>
        </p:txBody>
      </p:sp>
    </p:spTree>
    <p:extLst>
      <p:ext uri="{BB962C8B-B14F-4D97-AF65-F5344CB8AC3E}">
        <p14:creationId xmlns:p14="http://schemas.microsoft.com/office/powerpoint/2010/main" val="346260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Updates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052" name="Picture 4" descr="http://www.stec-inc.com/wp-content/uploads/2013/03/DRAM_DDR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1042134"/>
            <a:ext cx="4762500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90434" y="1016732"/>
            <a:ext cx="4453565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dirty="0" smtClean="0"/>
              <a:t>Persist updates in place immediately</a:t>
            </a:r>
          </a:p>
          <a:p>
            <a:pPr algn="l"/>
            <a:endParaRPr lang="en-US" sz="1400" b="0" dirty="0" smtClean="0"/>
          </a:p>
          <a:p>
            <a:pPr algn="l"/>
            <a:r>
              <a:rPr lang="en-US" b="0" dirty="0"/>
              <a:t>Requires </a:t>
            </a:r>
            <a:r>
              <a:rPr lang="en-US" b="0" i="1" dirty="0"/>
              <a:t>persist </a:t>
            </a:r>
            <a:r>
              <a:rPr lang="en-US" b="0" i="1" dirty="0" smtClean="0"/>
              <a:t>barriers</a:t>
            </a:r>
            <a:r>
              <a:rPr lang="en-US" b="0" dirty="0" smtClean="0"/>
              <a:t>, causing </a:t>
            </a:r>
            <a:r>
              <a:rPr lang="en-US" b="0" dirty="0"/>
              <a:t>transaction to stall</a:t>
            </a:r>
          </a:p>
          <a:p>
            <a:pPr algn="l"/>
            <a:endParaRPr lang="en-US" sz="1400" b="0" dirty="0"/>
          </a:p>
          <a:p>
            <a:pPr algn="l"/>
            <a:r>
              <a:rPr lang="en-US" b="0" dirty="0" smtClean="0"/>
              <a:t>Requires per-update log to make page updates atomic</a:t>
            </a:r>
          </a:p>
          <a:p>
            <a:pPr algn="l"/>
            <a:endParaRPr lang="en-US" sz="1400" b="0" dirty="0"/>
          </a:p>
          <a:p>
            <a:pPr algn="l"/>
            <a:r>
              <a:rPr lang="en-US" b="0" dirty="0" smtClean="0"/>
              <a:t>Always at “replayed” state</a:t>
            </a:r>
          </a:p>
          <a:p>
            <a:pPr algn="l"/>
            <a:r>
              <a:rPr lang="en-US" b="0" dirty="0" smtClean="0"/>
              <a:t>No </a:t>
            </a:r>
            <a:r>
              <a:rPr lang="en-US" b="0" dirty="0" smtClean="0"/>
              <a:t>re</a:t>
            </a:r>
            <a:r>
              <a:rPr lang="en-US" b="0" dirty="0" smtClean="0"/>
              <a:t>do</a:t>
            </a:r>
            <a:r>
              <a:rPr lang="en-US" b="0" dirty="0" smtClean="0"/>
              <a:t>, no replay</a:t>
            </a:r>
            <a:endParaRPr lang="en-US" b="0" dirty="0"/>
          </a:p>
          <a:p>
            <a:pPr algn="l"/>
            <a:endParaRPr lang="en-US" b="0" dirty="0" smtClean="0"/>
          </a:p>
        </p:txBody>
      </p:sp>
      <p:sp>
        <p:nvSpPr>
          <p:cNvPr id="9" name="Rectangle 8"/>
          <p:cNvSpPr/>
          <p:nvPr/>
        </p:nvSpPr>
        <p:spPr bwMode="auto">
          <a:xfrm>
            <a:off x="1511660" y="4409492"/>
            <a:ext cx="720080" cy="432048"/>
          </a:xfrm>
          <a:prstGeom prst="rect">
            <a:avLst/>
          </a:prstGeom>
          <a:solidFill>
            <a:srgbClr val="FFA3A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rPr>
              <a:t>redo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2231740" y="4409492"/>
            <a:ext cx="720080" cy="43204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rPr>
              <a:t>undo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3311860" y="4409492"/>
            <a:ext cx="720080" cy="432048"/>
          </a:xfrm>
          <a:prstGeom prst="rect">
            <a:avLst/>
          </a:prstGeom>
          <a:solidFill>
            <a:srgbClr val="FFA3A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rPr>
              <a:t>redo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4031940" y="4409492"/>
            <a:ext cx="720080" cy="43204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rPr>
              <a:t>undo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5112060" y="4409492"/>
            <a:ext cx="720080" cy="432048"/>
          </a:xfrm>
          <a:prstGeom prst="rect">
            <a:avLst/>
          </a:prstGeom>
          <a:solidFill>
            <a:srgbClr val="FFA3A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rPr>
              <a:t>redo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5832140" y="4409492"/>
            <a:ext cx="720080" cy="43204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rPr>
              <a:t>undo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75556" y="4409492"/>
            <a:ext cx="655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856055" y="3996856"/>
            <a:ext cx="724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/>
              <a:t>x</a:t>
            </a:r>
            <a:r>
              <a:rPr lang="en-US" b="0" dirty="0" err="1" smtClean="0"/>
              <a:t>ct</a:t>
            </a:r>
            <a:r>
              <a:rPr lang="en-US" b="0" dirty="0" smtClean="0"/>
              <a:t> 1</a:t>
            </a:r>
            <a:endParaRPr lang="en-US" b="0" dirty="0"/>
          </a:p>
        </p:txBody>
      </p:sp>
      <p:sp>
        <p:nvSpPr>
          <p:cNvPr id="19" name="TextBox 18"/>
          <p:cNvSpPr txBox="1"/>
          <p:nvPr/>
        </p:nvSpPr>
        <p:spPr>
          <a:xfrm>
            <a:off x="3662989" y="3989920"/>
            <a:ext cx="724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/>
              <a:t>x</a:t>
            </a:r>
            <a:r>
              <a:rPr lang="en-US" b="0" dirty="0" err="1" smtClean="0"/>
              <a:t>ct</a:t>
            </a:r>
            <a:r>
              <a:rPr lang="en-US" b="0" dirty="0" smtClean="0"/>
              <a:t> 2</a:t>
            </a:r>
            <a:endParaRPr lang="en-US" b="0" dirty="0"/>
          </a:p>
        </p:txBody>
      </p:sp>
      <p:sp>
        <p:nvSpPr>
          <p:cNvPr id="20" name="TextBox 19"/>
          <p:cNvSpPr txBox="1"/>
          <p:nvPr/>
        </p:nvSpPr>
        <p:spPr>
          <a:xfrm>
            <a:off x="5472100" y="3989920"/>
            <a:ext cx="724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/>
              <a:t>x</a:t>
            </a:r>
            <a:r>
              <a:rPr lang="en-US" b="0" dirty="0" err="1" smtClean="0"/>
              <a:t>ct</a:t>
            </a:r>
            <a:r>
              <a:rPr lang="en-US" b="0" dirty="0" smtClean="0"/>
              <a:t> 1</a:t>
            </a:r>
            <a:endParaRPr lang="en-US" b="0" dirty="0"/>
          </a:p>
        </p:txBody>
      </p:sp>
      <p:sp>
        <p:nvSpPr>
          <p:cNvPr id="23" name="TextBox 22"/>
          <p:cNvSpPr txBox="1"/>
          <p:nvPr/>
        </p:nvSpPr>
        <p:spPr>
          <a:xfrm>
            <a:off x="527349" y="2240868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Store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690434" y="4037002"/>
            <a:ext cx="3672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dirty="0" smtClean="0"/>
              <a:t>Remove centralized log</a:t>
            </a:r>
            <a:br>
              <a:rPr lang="en-US" b="0" dirty="0" smtClean="0"/>
            </a:br>
            <a:r>
              <a:rPr lang="en-US" b="0" dirty="0" smtClean="0"/>
              <a:t>Undo now </a:t>
            </a:r>
            <a:r>
              <a:rPr lang="en-US" b="0" dirty="0" smtClean="0"/>
              <a:t>transaction-local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30495" y="6021288"/>
            <a:ext cx="8470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1" dirty="0" smtClean="0">
                <a:solidFill>
                  <a:srgbClr val="FF0909"/>
                </a:solidFill>
              </a:rPr>
              <a:t>Remove centralized log, but transactions incur persist delays</a:t>
            </a:r>
            <a:endParaRPr lang="en-US" sz="2400" b="0" i="1" dirty="0">
              <a:solidFill>
                <a:srgbClr val="FF09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58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52359E-6 L -0.196 0.1725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09" y="862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04348E-6 L 0.05521 -0.0536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0" y="-268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04348E-6 L -0.14167 0.1036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83" y="518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0.00555 L -0.22743 -0.0548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72" y="-24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9" grpId="0"/>
      <p:bldP spid="20" grpId="0"/>
      <p:bldP spid="27" grpId="0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Emerging</a:t>
            </a:r>
            <a:r>
              <a:rPr lang="en-US" baseline="0" dirty="0" smtClean="0"/>
              <a:t> storage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Flash memory</a:t>
            </a:r>
          </a:p>
          <a:p>
            <a:r>
              <a:rPr lang="en-US" dirty="0" smtClean="0"/>
              <a:t>Nonvolatile Memory (NVRAM)</a:t>
            </a:r>
          </a:p>
          <a:p>
            <a:pPr lvl="1"/>
            <a:r>
              <a:rPr lang="en-US" dirty="0" smtClean="0"/>
              <a:t>Phase Change (PCRAM)</a:t>
            </a:r>
          </a:p>
          <a:p>
            <a:pPr lvl="1"/>
            <a:r>
              <a:rPr lang="en-US" dirty="0" err="1" smtClean="0"/>
              <a:t>Memristor</a:t>
            </a:r>
            <a:r>
              <a:rPr lang="en-US" dirty="0" smtClean="0"/>
              <a:t> (HP)</a:t>
            </a:r>
          </a:p>
          <a:p>
            <a:pPr lvl="1"/>
            <a:r>
              <a:rPr lang="en-US" dirty="0" smtClean="0"/>
              <a:t>Spin-Torque Transfer (STT-RAM)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478" y="5847655"/>
            <a:ext cx="787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1" dirty="0" smtClean="0">
                <a:solidFill>
                  <a:srgbClr val="FF0909"/>
                </a:solidFill>
              </a:rPr>
              <a:t>Devices offer immediate performance increase over disk</a:t>
            </a:r>
            <a:endParaRPr lang="en-US" sz="2400" b="0" i="1" dirty="0">
              <a:solidFill>
                <a:srgbClr val="FF0909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786014"/>
              </p:ext>
            </p:extLst>
          </p:nvPr>
        </p:nvGraphicFramePr>
        <p:xfrm>
          <a:off x="1524010" y="4213892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Storage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technology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Random read latency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Flash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90µs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NVRAM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50-1000ns [IBM]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430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recovery mechanism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NVRAM Disk-Replacement</a:t>
            </a:r>
            <a:r>
              <a:rPr lang="en-US" dirty="0" smtClean="0"/>
              <a:t> incurs persist delays on page and flusher threads</a:t>
            </a:r>
          </a:p>
          <a:p>
            <a:pPr lvl="1"/>
            <a:r>
              <a:rPr lang="en-US" dirty="0" smtClean="0"/>
              <a:t>Transaction threads delay only at commit</a:t>
            </a:r>
          </a:p>
          <a:p>
            <a:r>
              <a:rPr lang="en-US" i="1" dirty="0" smtClean="0"/>
              <a:t>In-Place Updates</a:t>
            </a:r>
            <a:r>
              <a:rPr lang="en-US" dirty="0" smtClean="0"/>
              <a:t> delays at each update</a:t>
            </a:r>
            <a:endParaRPr lang="en-US" i="1" dirty="0" smtClean="0"/>
          </a:p>
          <a:p>
            <a:r>
              <a:rPr lang="en-US" dirty="0" smtClean="0"/>
              <a:t>As persist barrier delay increases </a:t>
            </a:r>
            <a:r>
              <a:rPr lang="en-US" i="1" dirty="0" smtClean="0"/>
              <a:t>NVRAM Disk-Replacement </a:t>
            </a:r>
            <a:r>
              <a:rPr lang="en-US" dirty="0" smtClean="0"/>
              <a:t>eventually wins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561" y="5631631"/>
            <a:ext cx="907049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0" i="1" dirty="0" smtClean="0">
                <a:solidFill>
                  <a:srgbClr val="FF0909"/>
                </a:solidFill>
              </a:rPr>
              <a:t>Want to remove logging and synchronous persist overheads</a:t>
            </a:r>
          </a:p>
          <a:p>
            <a:r>
              <a:rPr lang="en-US" sz="2600" i="1" dirty="0" smtClean="0">
                <a:solidFill>
                  <a:srgbClr val="FF0909"/>
                </a:solidFill>
              </a:rPr>
              <a:t>NVRAM Group </a:t>
            </a:r>
            <a:r>
              <a:rPr lang="en-US" sz="2600" i="1" dirty="0" smtClean="0">
                <a:solidFill>
                  <a:srgbClr val="FF0909"/>
                </a:solidFill>
              </a:rPr>
              <a:t>Commit</a:t>
            </a:r>
            <a:r>
              <a:rPr lang="en-US" sz="2600" b="0" i="1" dirty="0" smtClean="0">
                <a:solidFill>
                  <a:srgbClr val="FF0909"/>
                </a:solidFill>
              </a:rPr>
              <a:t> – Entire batch commits or aborts</a:t>
            </a:r>
            <a:endParaRPr lang="en-US" sz="2600" i="1" dirty="0">
              <a:solidFill>
                <a:srgbClr val="FF09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2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NVRAM Group Commit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99357" y="1124744"/>
            <a:ext cx="745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/>
              <a:t>Time</a:t>
            </a:r>
            <a:endParaRPr lang="en-US" b="0" dirty="0"/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 bwMode="auto">
          <a:xfrm>
            <a:off x="4245202" y="1324799"/>
            <a:ext cx="111888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>
            <a:off x="-2448780" y="2248432"/>
            <a:ext cx="3276364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85C8CD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>
            <a:off x="-1008620" y="2748706"/>
            <a:ext cx="3276364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85C8CD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-1371214" y="3248980"/>
            <a:ext cx="3276364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85C8CD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Rectangle 16"/>
          <p:cNvSpPr/>
          <p:nvPr/>
        </p:nvSpPr>
        <p:spPr bwMode="auto">
          <a:xfrm>
            <a:off x="1360167" y="5337212"/>
            <a:ext cx="2275729" cy="864096"/>
          </a:xfrm>
          <a:prstGeom prst="rect">
            <a:avLst/>
          </a:prstGeom>
          <a:solidFill>
            <a:srgbClr val="FFA3A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rPr>
              <a:t>volatile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0" dirty="0" smtClean="0">
                <a:ea typeface="ＭＳ Ｐゴシック" charset="-128"/>
              </a:rPr>
              <a:t>buffer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355977" y="4620277"/>
            <a:ext cx="2275729" cy="864096"/>
          </a:xfrm>
          <a:prstGeom prst="rect">
            <a:avLst/>
          </a:prstGeom>
          <a:solidFill>
            <a:srgbClr val="85C8C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rPr>
              <a:t>NVRAM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0" dirty="0" smtClean="0">
                <a:ea typeface="ＭＳ Ｐゴシック" charset="-128"/>
              </a:rPr>
              <a:t>store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355976" y="5484373"/>
            <a:ext cx="2275729" cy="864096"/>
          </a:xfrm>
          <a:prstGeom prst="rect">
            <a:avLst/>
          </a:prstGeom>
          <a:solidFill>
            <a:srgbClr val="85C8C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rPr>
              <a:t>NVRAM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0" dirty="0" smtClean="0">
                <a:ea typeface="ＭＳ Ｐゴシック" charset="-128"/>
              </a:rPr>
              <a:t>log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0" name="Right Arrow 9"/>
          <p:cNvSpPr/>
          <p:nvPr/>
        </p:nvSpPr>
        <p:spPr bwMode="auto">
          <a:xfrm>
            <a:off x="2266770" y="2248432"/>
            <a:ext cx="2269226" cy="100054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rPr>
              <a:t>Undo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rPr>
              <a:t> log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8" name="Right Arrow 17"/>
          <p:cNvSpPr/>
          <p:nvPr/>
        </p:nvSpPr>
        <p:spPr bwMode="auto">
          <a:xfrm>
            <a:off x="4572000" y="2248432"/>
            <a:ext cx="2160240" cy="100054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0" dirty="0" smtClean="0">
                <a:ea typeface="ＭＳ Ｐゴシック" charset="-128"/>
              </a:rPr>
              <a:t>Persist store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233120" y="1772816"/>
            <a:ext cx="4563838" cy="1908212"/>
            <a:chOff x="2233120" y="1540823"/>
            <a:chExt cx="4563838" cy="2536249"/>
          </a:xfrm>
        </p:grpSpPr>
        <p:cxnSp>
          <p:nvCxnSpPr>
            <p:cNvPr id="15" name="Straight Connector 14"/>
            <p:cNvCxnSpPr/>
            <p:nvPr/>
          </p:nvCxnSpPr>
          <p:spPr bwMode="auto">
            <a:xfrm>
              <a:off x="2233120" y="1540823"/>
              <a:ext cx="0" cy="253624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/>
            <p:cNvCxnSpPr/>
            <p:nvPr/>
          </p:nvCxnSpPr>
          <p:spPr bwMode="auto">
            <a:xfrm>
              <a:off x="4572000" y="1540823"/>
              <a:ext cx="0" cy="253624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6796958" y="1540823"/>
              <a:ext cx="0" cy="253624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" name="Group 2"/>
          <p:cNvGrpSpPr/>
          <p:nvPr/>
        </p:nvGrpSpPr>
        <p:grpSpPr>
          <a:xfrm>
            <a:off x="6940974" y="2284436"/>
            <a:ext cx="1915502" cy="1000548"/>
            <a:chOff x="126600" y="1400284"/>
            <a:chExt cx="2286254" cy="1000548"/>
          </a:xfrm>
        </p:grpSpPr>
        <p:cxnSp>
          <p:nvCxnSpPr>
            <p:cNvPr id="22" name="Straight Arrow Connector 21"/>
            <p:cNvCxnSpPr/>
            <p:nvPr/>
          </p:nvCxnSpPr>
          <p:spPr bwMode="auto">
            <a:xfrm>
              <a:off x="126600" y="1400284"/>
              <a:ext cx="2286254" cy="0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rgbClr val="85C8CD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3" name="Straight Arrow Connector 22"/>
            <p:cNvCxnSpPr/>
            <p:nvPr/>
          </p:nvCxnSpPr>
          <p:spPr bwMode="auto">
            <a:xfrm>
              <a:off x="126600" y="1900558"/>
              <a:ext cx="2286254" cy="0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rgbClr val="85C8CD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4" name="Straight Arrow Connector 23"/>
            <p:cNvCxnSpPr/>
            <p:nvPr/>
          </p:nvCxnSpPr>
          <p:spPr bwMode="auto">
            <a:xfrm>
              <a:off x="126600" y="2400832"/>
              <a:ext cx="2286254" cy="0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rgbClr val="85C8CD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cxnSp>
        <p:nvCxnSpPr>
          <p:cNvPr id="27" name="Straight Arrow Connector 26"/>
          <p:cNvCxnSpPr/>
          <p:nvPr/>
        </p:nvCxnSpPr>
        <p:spPr bwMode="auto">
          <a:xfrm>
            <a:off x="71500" y="2996952"/>
            <a:ext cx="1404156" cy="2232248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827585" y="3613445"/>
            <a:ext cx="2628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dirty="0" smtClean="0"/>
              <a:t>Transactions </a:t>
            </a:r>
            <a:r>
              <a:rPr lang="en-US" b="0" dirty="0" err="1" smtClean="0"/>
              <a:t>quiesce</a:t>
            </a:r>
            <a:r>
              <a:rPr lang="en-US" b="0" dirty="0" smtClean="0"/>
              <a:t> at end of batch</a:t>
            </a:r>
            <a:endParaRPr lang="en-US" b="0" dirty="0"/>
          </a:p>
        </p:txBody>
      </p:sp>
      <p:sp>
        <p:nvSpPr>
          <p:cNvPr id="30" name="TextBox 29"/>
          <p:cNvSpPr txBox="1"/>
          <p:nvPr/>
        </p:nvSpPr>
        <p:spPr>
          <a:xfrm>
            <a:off x="3635896" y="3693222"/>
            <a:ext cx="3744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dirty="0" smtClean="0"/>
              <a:t>Overwritten data </a:t>
            </a:r>
            <a:r>
              <a:rPr lang="en-US" b="0" dirty="0" smtClean="0"/>
              <a:t>persists</a:t>
            </a:r>
            <a:r>
              <a:rPr lang="en-US" b="0" dirty="0" smtClean="0"/>
              <a:t> </a:t>
            </a:r>
            <a:r>
              <a:rPr lang="en-US" b="0" dirty="0" smtClean="0"/>
              <a:t>as log and updates persist in place</a:t>
            </a:r>
            <a:endParaRPr lang="en-US" b="0" dirty="0"/>
          </a:p>
        </p:txBody>
      </p:sp>
      <p:sp>
        <p:nvSpPr>
          <p:cNvPr id="33" name="TextBox 32"/>
          <p:cNvSpPr txBox="1"/>
          <p:nvPr/>
        </p:nvSpPr>
        <p:spPr>
          <a:xfrm>
            <a:off x="6660232" y="4681589"/>
            <a:ext cx="3251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dirty="0" smtClean="0"/>
              <a:t>Remove log</a:t>
            </a:r>
          </a:p>
          <a:p>
            <a:pPr algn="l"/>
            <a:r>
              <a:rPr lang="en-US" b="0" dirty="0" smtClean="0"/>
              <a:t>Commit transactions</a:t>
            </a:r>
          </a:p>
          <a:p>
            <a:pPr algn="l"/>
            <a:r>
              <a:rPr lang="en-US" b="0" dirty="0" smtClean="0"/>
              <a:t>Begin new batch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03659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NVRAM Group Commit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99357" y="1124744"/>
            <a:ext cx="745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/>
              <a:t>Time</a:t>
            </a:r>
            <a:endParaRPr lang="en-US" b="0" dirty="0"/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 bwMode="auto">
          <a:xfrm>
            <a:off x="4245202" y="1324799"/>
            <a:ext cx="111888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>
            <a:off x="-2448780" y="2248432"/>
            <a:ext cx="3276364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85C8CD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>
            <a:off x="-1008620" y="2748706"/>
            <a:ext cx="3276364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85C8CD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-1371214" y="3248980"/>
            <a:ext cx="3276364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85C8CD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Right Arrow 9"/>
          <p:cNvSpPr/>
          <p:nvPr/>
        </p:nvSpPr>
        <p:spPr bwMode="auto">
          <a:xfrm>
            <a:off x="2266770" y="2248432"/>
            <a:ext cx="2269226" cy="100054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rPr>
              <a:t>Undo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rPr>
              <a:t> log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8" name="Right Arrow 17"/>
          <p:cNvSpPr/>
          <p:nvPr/>
        </p:nvSpPr>
        <p:spPr bwMode="auto">
          <a:xfrm>
            <a:off x="4572000" y="2248432"/>
            <a:ext cx="2160240" cy="100054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0" dirty="0" smtClean="0">
                <a:ea typeface="ＭＳ Ｐゴシック" charset="-128"/>
              </a:rPr>
              <a:t>Persist store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940974" y="2284436"/>
            <a:ext cx="1915502" cy="1000548"/>
            <a:chOff x="126600" y="1400284"/>
            <a:chExt cx="2286254" cy="1000548"/>
          </a:xfrm>
        </p:grpSpPr>
        <p:cxnSp>
          <p:nvCxnSpPr>
            <p:cNvPr id="22" name="Straight Arrow Connector 21"/>
            <p:cNvCxnSpPr/>
            <p:nvPr/>
          </p:nvCxnSpPr>
          <p:spPr bwMode="auto">
            <a:xfrm>
              <a:off x="126600" y="1400284"/>
              <a:ext cx="2286254" cy="0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rgbClr val="85C8CD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3" name="Straight Arrow Connector 22"/>
            <p:cNvCxnSpPr/>
            <p:nvPr/>
          </p:nvCxnSpPr>
          <p:spPr bwMode="auto">
            <a:xfrm>
              <a:off x="126600" y="1900558"/>
              <a:ext cx="2286254" cy="0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rgbClr val="85C8CD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4" name="Straight Arrow Connector 23"/>
            <p:cNvCxnSpPr/>
            <p:nvPr/>
          </p:nvCxnSpPr>
          <p:spPr bwMode="auto">
            <a:xfrm>
              <a:off x="126600" y="2400832"/>
              <a:ext cx="2286254" cy="0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rgbClr val="85C8CD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26" name="TextBox 25"/>
          <p:cNvSpPr txBox="1"/>
          <p:nvPr/>
        </p:nvSpPr>
        <p:spPr>
          <a:xfrm>
            <a:off x="416286" y="4473116"/>
            <a:ext cx="829906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0" i="1" dirty="0" smtClean="0">
                <a:solidFill>
                  <a:srgbClr val="FF0909"/>
                </a:solidFill>
              </a:rPr>
              <a:t>Constant number of persist barriers per batch</a:t>
            </a:r>
          </a:p>
          <a:p>
            <a:r>
              <a:rPr lang="en-US" sz="2600" b="0" i="1" dirty="0" smtClean="0">
                <a:solidFill>
                  <a:srgbClr val="FF0909"/>
                </a:solidFill>
              </a:rPr>
              <a:t>No centralized logging</a:t>
            </a:r>
          </a:p>
          <a:p>
            <a:r>
              <a:rPr lang="en-US" sz="2600" b="0" i="1" dirty="0" smtClean="0">
                <a:solidFill>
                  <a:srgbClr val="FF0909"/>
                </a:solidFill>
              </a:rPr>
              <a:t>Throughput high so long as batch </a:t>
            </a:r>
            <a:r>
              <a:rPr lang="en-US" sz="2600" b="0" i="1" dirty="0" err="1" smtClean="0">
                <a:solidFill>
                  <a:srgbClr val="FF0909"/>
                </a:solidFill>
              </a:rPr>
              <a:t>quiesce</a:t>
            </a:r>
            <a:r>
              <a:rPr lang="en-US" sz="2600" b="0" i="1" dirty="0" smtClean="0">
                <a:solidFill>
                  <a:srgbClr val="FF0909"/>
                </a:solidFill>
              </a:rPr>
              <a:t>/persist short</a:t>
            </a:r>
            <a:endParaRPr lang="en-US" sz="2600" b="0" i="1" dirty="0">
              <a:solidFill>
                <a:srgbClr val="FF0909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31218" y="1280954"/>
            <a:ext cx="2203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1" dirty="0" smtClean="0"/>
              <a:t>Additional details in proposal</a:t>
            </a:r>
            <a:endParaRPr lang="en-US" b="0" i="1" dirty="0"/>
          </a:p>
        </p:txBody>
      </p:sp>
      <p:grpSp>
        <p:nvGrpSpPr>
          <p:cNvPr id="25" name="Group 24"/>
          <p:cNvGrpSpPr/>
          <p:nvPr/>
        </p:nvGrpSpPr>
        <p:grpSpPr>
          <a:xfrm>
            <a:off x="2233120" y="1772816"/>
            <a:ext cx="4563838" cy="1908212"/>
            <a:chOff x="2233120" y="1540823"/>
            <a:chExt cx="4563838" cy="2536249"/>
          </a:xfrm>
        </p:grpSpPr>
        <p:cxnSp>
          <p:nvCxnSpPr>
            <p:cNvPr id="27" name="Straight Connector 26"/>
            <p:cNvCxnSpPr/>
            <p:nvPr/>
          </p:nvCxnSpPr>
          <p:spPr bwMode="auto">
            <a:xfrm>
              <a:off x="2233120" y="1540823"/>
              <a:ext cx="0" cy="253624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4572000" y="1540823"/>
              <a:ext cx="0" cy="253624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>
              <a:off x="6796958" y="1540823"/>
              <a:ext cx="0" cy="253624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57619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unavailable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</a:t>
            </a:r>
            <a:r>
              <a:rPr lang="en-US" dirty="0" smtClean="0"/>
              <a:t>database </a:t>
            </a:r>
            <a:r>
              <a:rPr lang="en-US" dirty="0"/>
              <a:t>on </a:t>
            </a:r>
            <a:r>
              <a:rPr lang="en-US" i="1" dirty="0"/>
              <a:t>real hardware</a:t>
            </a:r>
            <a:endParaRPr lang="en-US" dirty="0"/>
          </a:p>
          <a:p>
            <a:pPr lvl="1"/>
            <a:r>
              <a:rPr lang="en-US" dirty="0"/>
              <a:t>Log and Stores on </a:t>
            </a:r>
            <a:r>
              <a:rPr lang="en-US" dirty="0" err="1"/>
              <a:t>RAMDisk</a:t>
            </a:r>
            <a:endParaRPr lang="en-US" dirty="0"/>
          </a:p>
          <a:p>
            <a:pPr lvl="1"/>
            <a:r>
              <a:rPr lang="en-US" dirty="0"/>
              <a:t>Introduce precise delays (20ns precision using x86 RDTSCP) to model persist barrier latency</a:t>
            </a:r>
          </a:p>
          <a:p>
            <a:r>
              <a:rPr lang="en-US" dirty="0" smtClean="0"/>
              <a:t>Build </a:t>
            </a:r>
            <a:r>
              <a:rPr lang="en-US" dirty="0"/>
              <a:t>recovery mechanisms in Shore</a:t>
            </a:r>
          </a:p>
          <a:p>
            <a:pPr lvl="1"/>
            <a:r>
              <a:rPr lang="en-US" dirty="0"/>
              <a:t>Rely on dirty bit fields to </a:t>
            </a:r>
            <a:r>
              <a:rPr lang="en-US" dirty="0" smtClean="0"/>
              <a:t>track </a:t>
            </a:r>
            <a:r>
              <a:rPr lang="en-US" dirty="0"/>
              <a:t>buffer </a:t>
            </a:r>
            <a:r>
              <a:rPr lang="en-US" dirty="0" smtClean="0"/>
              <a:t>pool writes </a:t>
            </a:r>
            <a:r>
              <a:rPr lang="en-US" dirty="0"/>
              <a:t>during </a:t>
            </a:r>
            <a:r>
              <a:rPr lang="en-US" dirty="0" smtClean="0"/>
              <a:t>transaction, page latch, or batch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8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463" y="1196752"/>
            <a:ext cx="5777074" cy="4933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Recovery management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77610" y="6021288"/>
            <a:ext cx="8576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1" dirty="0" smtClean="0">
                <a:solidFill>
                  <a:srgbClr val="FF0909"/>
                </a:solidFill>
              </a:rPr>
              <a:t>Group commit necessary above 2µs but increases </a:t>
            </a:r>
            <a:r>
              <a:rPr lang="en-US" sz="2400" b="0" i="1" dirty="0" err="1" smtClean="0">
                <a:solidFill>
                  <a:srgbClr val="FF0909"/>
                </a:solidFill>
              </a:rPr>
              <a:t>xct</a:t>
            </a:r>
            <a:r>
              <a:rPr lang="en-US" sz="2400" b="0" i="1" dirty="0" smtClean="0">
                <a:solidFill>
                  <a:srgbClr val="FF0909"/>
                </a:solidFill>
              </a:rPr>
              <a:t> latency</a:t>
            </a:r>
            <a:endParaRPr lang="en-US" sz="2400" b="0" i="1" dirty="0">
              <a:solidFill>
                <a:srgbClr val="FF0909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294" y="3592312"/>
            <a:ext cx="2953878" cy="1384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301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8" y="1016732"/>
            <a:ext cx="6013108" cy="5004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 latency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2311" y="6021288"/>
            <a:ext cx="8267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1" dirty="0" smtClean="0">
                <a:solidFill>
                  <a:srgbClr val="FF0909"/>
                </a:solidFill>
              </a:rPr>
              <a:t>Batching increases throughput with less-than-disk latencies</a:t>
            </a:r>
            <a:endParaRPr lang="en-US" sz="2400" b="0" i="1" dirty="0">
              <a:solidFill>
                <a:srgbClr val="FF090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08204" y="2652008"/>
            <a:ext cx="248427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b="0" dirty="0" smtClean="0"/>
              <a:t>3µs persist barrier latency</a:t>
            </a:r>
            <a:endParaRPr lang="en-US" sz="2200" b="0" dirty="0" smtClean="0"/>
          </a:p>
          <a:p>
            <a:pPr algn="l"/>
            <a:endParaRPr lang="en-US" sz="2200" b="0" dirty="0"/>
          </a:p>
          <a:p>
            <a:pPr algn="l"/>
            <a:r>
              <a:rPr lang="en-US" sz="2200" b="0" dirty="0" smtClean="0"/>
              <a:t>Normalized to </a:t>
            </a:r>
            <a:r>
              <a:rPr lang="en-US" sz="2200" b="0" dirty="0" smtClean="0"/>
              <a:t>0µs in-place </a:t>
            </a:r>
            <a:r>
              <a:rPr lang="en-US" sz="2200" b="0" dirty="0" smtClean="0"/>
              <a:t>updates</a:t>
            </a:r>
            <a:endParaRPr lang="en-US" sz="2200" b="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7" y="3387297"/>
            <a:ext cx="3168351" cy="138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480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OLTP Future </a:t>
            </a:r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Detailed description of Group Commit and quantitative demonstration of performance</a:t>
            </a:r>
          </a:p>
          <a:p>
            <a:pPr lvl="1"/>
            <a:r>
              <a:rPr lang="en-US" dirty="0" smtClean="0"/>
              <a:t>Data structures and concurrency management</a:t>
            </a:r>
          </a:p>
          <a:p>
            <a:r>
              <a:rPr lang="en-US" dirty="0" smtClean="0"/>
              <a:t>Methodology</a:t>
            </a:r>
          </a:p>
          <a:p>
            <a:pPr lvl="1"/>
            <a:r>
              <a:rPr lang="en-US" dirty="0" smtClean="0"/>
              <a:t>Quantitative validation of timing model</a:t>
            </a:r>
          </a:p>
          <a:p>
            <a:r>
              <a:rPr lang="en-US" dirty="0" smtClean="0"/>
              <a:t>Evaluation</a:t>
            </a:r>
          </a:p>
          <a:p>
            <a:pPr lvl="1"/>
            <a:r>
              <a:rPr lang="en-US" dirty="0" smtClean="0"/>
              <a:t>Device lifetime and persist bandwidth constraints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20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OLTP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OLTP not yet optimized for NVRAM</a:t>
            </a:r>
          </a:p>
          <a:p>
            <a:r>
              <a:rPr lang="en-US" dirty="0"/>
              <a:t>M</a:t>
            </a:r>
            <a:r>
              <a:rPr lang="en-US" baseline="0" dirty="0" smtClean="0"/>
              <a:t>ethodology to evaluate</a:t>
            </a:r>
            <a:r>
              <a:rPr lang="en-US" dirty="0" smtClean="0"/>
              <a:t> unavailable devices</a:t>
            </a:r>
          </a:p>
          <a:p>
            <a:r>
              <a:rPr lang="en-US" baseline="0" dirty="0" smtClean="0"/>
              <a:t>Recovery</a:t>
            </a:r>
            <a:r>
              <a:rPr lang="en-US" dirty="0" smtClean="0"/>
              <a:t> mechanisms to avoid software overheads and persist synchronization delays</a:t>
            </a:r>
            <a:endParaRPr lang="en-US" baseline="0" dirty="0" smtClean="0"/>
          </a:p>
          <a:p>
            <a:r>
              <a:rPr lang="en-US" baseline="0" dirty="0" smtClean="0"/>
              <a:t>Consider implications </a:t>
            </a:r>
            <a:r>
              <a:rPr lang="en-US" dirty="0" smtClean="0"/>
              <a:t>of increased read latency and caching solutions (in proposal)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47979" y="5589240"/>
            <a:ext cx="52357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1" dirty="0">
                <a:solidFill>
                  <a:srgbClr val="FF0909"/>
                </a:solidFill>
              </a:rPr>
              <a:t>E</a:t>
            </a:r>
            <a:r>
              <a:rPr lang="en-US" sz="2400" b="0" i="1" dirty="0" smtClean="0">
                <a:solidFill>
                  <a:srgbClr val="FF0909"/>
                </a:solidFill>
              </a:rPr>
              <a:t>fficient barriers enable simple, high </a:t>
            </a:r>
            <a:br>
              <a:rPr lang="en-US" sz="2400" b="0" i="1" dirty="0" smtClean="0">
                <a:solidFill>
                  <a:srgbClr val="FF0909"/>
                </a:solidFill>
              </a:rPr>
            </a:br>
            <a:r>
              <a:rPr lang="en-US" sz="2400" b="0" i="1" dirty="0" smtClean="0">
                <a:solidFill>
                  <a:srgbClr val="FF0909"/>
                </a:solidFill>
              </a:rPr>
              <a:t>performance recovery management</a:t>
            </a:r>
            <a:endParaRPr lang="en-US" sz="2400" b="0" i="1" dirty="0">
              <a:solidFill>
                <a:srgbClr val="FF09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80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Briefly: Flash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analytics – leveraging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fast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reads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NVRAM OLTP recovery management</a:t>
            </a:r>
          </a:p>
          <a:p>
            <a:r>
              <a:rPr lang="en-US" dirty="0" smtClean="0"/>
              <a:t>New: Persistent </a:t>
            </a:r>
            <a:r>
              <a:rPr lang="en-US" dirty="0" smtClean="0"/>
              <a:t>Memory Consistency (PMC)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Ex: data structure and consistency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models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2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Persistent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than databases: recoverable data structures in </a:t>
            </a:r>
            <a:r>
              <a:rPr lang="en-US" dirty="0" smtClean="0"/>
              <a:t>NVRAM</a:t>
            </a:r>
          </a:p>
          <a:p>
            <a:pPr lvl="1"/>
            <a:r>
              <a:rPr lang="en-US" dirty="0" smtClean="0"/>
              <a:t>Various prior works </a:t>
            </a:r>
            <a:r>
              <a:rPr lang="en-US" sz="1400" dirty="0" smtClean="0"/>
              <a:t>[BPFS,  CDDS, IBM NVRAM log, </a:t>
            </a:r>
            <a:r>
              <a:rPr lang="en-US" sz="1400" dirty="0" err="1" smtClean="0"/>
              <a:t>NVHeaps</a:t>
            </a:r>
            <a:r>
              <a:rPr lang="en-US" sz="1400" dirty="0" smtClean="0"/>
              <a:t>, </a:t>
            </a:r>
            <a:r>
              <a:rPr lang="en-US" sz="1400" dirty="0" err="1" smtClean="0"/>
              <a:t>Nmemosyne</a:t>
            </a:r>
            <a:r>
              <a:rPr lang="en-US" sz="1400" dirty="0" smtClean="0"/>
              <a:t>]</a:t>
            </a:r>
            <a:endParaRPr lang="en-US" sz="1400" dirty="0" smtClean="0"/>
          </a:p>
          <a:p>
            <a:r>
              <a:rPr lang="en-US" dirty="0" smtClean="0"/>
              <a:t>Must constrain</a:t>
            </a:r>
            <a:r>
              <a:rPr lang="en-US" baseline="0" dirty="0" smtClean="0"/>
              <a:t> </a:t>
            </a:r>
            <a:r>
              <a:rPr lang="en-US" baseline="0" dirty="0" smtClean="0"/>
              <a:t>NVRAM persist</a:t>
            </a:r>
            <a:r>
              <a:rPr lang="en-US" dirty="0" smtClean="0"/>
              <a:t> order</a:t>
            </a:r>
            <a:endParaRPr lang="en-US" baseline="0" dirty="0" smtClean="0"/>
          </a:p>
          <a:p>
            <a:pPr lvl="1"/>
            <a:r>
              <a:rPr lang="en-US" baseline="0" dirty="0" smtClean="0"/>
              <a:t>DRAM – cannot control write order</a:t>
            </a:r>
          </a:p>
          <a:p>
            <a:pPr lvl="1"/>
            <a:r>
              <a:rPr lang="en-US" dirty="0" smtClean="0"/>
              <a:t>Disk</a:t>
            </a:r>
            <a:r>
              <a:rPr lang="en-US" baseline="0" dirty="0" smtClean="0"/>
              <a:t> – flush cache lines and sync. </a:t>
            </a:r>
            <a:r>
              <a:rPr lang="en-US" dirty="0" smtClean="0"/>
              <a:t> Unintuitive</a:t>
            </a:r>
            <a:endParaRPr lang="en-US" baseline="0" dirty="0" smtClean="0"/>
          </a:p>
          <a:p>
            <a:pPr lvl="1"/>
            <a:r>
              <a:rPr lang="en-US" baseline="0" dirty="0" smtClean="0"/>
              <a:t>Perform persists in program order – terrible performance!  Must persist out of order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01546" y="5877272"/>
            <a:ext cx="6740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1" dirty="0" smtClean="0">
                <a:solidFill>
                  <a:srgbClr val="FF0909"/>
                </a:solidFill>
              </a:rPr>
              <a:t>Persist ordering resembles memory consistency</a:t>
            </a:r>
            <a:endParaRPr lang="en-US" sz="2400" b="0" i="1" dirty="0">
              <a:solidFill>
                <a:srgbClr val="FF09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Optimizing systems for Flash/NVRAM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aseline="0" dirty="0" smtClean="0"/>
              <a:t>Decades</a:t>
            </a:r>
            <a:r>
              <a:rPr lang="en-US" dirty="0" smtClean="0"/>
              <a:t> of research/engineering to avoid random access on disk</a:t>
            </a:r>
          </a:p>
          <a:p>
            <a:r>
              <a:rPr lang="en-US" dirty="0" smtClean="0"/>
              <a:t>Redesign/optimize database applications for most relevant storage technology</a:t>
            </a:r>
          </a:p>
          <a:p>
            <a:pPr lvl="0"/>
            <a:r>
              <a:rPr lang="en-US" b="1" baseline="0" dirty="0" smtClean="0"/>
              <a:t>Analytics (DSS) on Flash</a:t>
            </a:r>
          </a:p>
          <a:p>
            <a:pPr lvl="0"/>
            <a:r>
              <a:rPr lang="en-US" b="1" dirty="0" smtClean="0"/>
              <a:t>Transaction Processing (OLTP) on NVRAM</a:t>
            </a:r>
          </a:p>
          <a:p>
            <a:pPr lvl="0"/>
            <a:r>
              <a:rPr lang="en-US" b="1" baseline="0" dirty="0" smtClean="0"/>
              <a:t>Ongoing:</a:t>
            </a:r>
            <a:r>
              <a:rPr lang="en-US" b="1" dirty="0" smtClean="0"/>
              <a:t> Persistent Memory Consistency</a:t>
            </a:r>
          </a:p>
          <a:p>
            <a:pPr lvl="1"/>
            <a:r>
              <a:rPr lang="en-US" dirty="0" smtClean="0"/>
              <a:t>Intuitive mechanisms to enable high persist throughput and enforce proper recovery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47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54" y="4141626"/>
            <a:ext cx="226695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156" y="4141626"/>
            <a:ext cx="2219325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eft-Right Arrow 4"/>
          <p:cNvSpPr/>
          <p:nvPr/>
        </p:nvSpPr>
        <p:spPr bwMode="auto">
          <a:xfrm>
            <a:off x="2807804" y="4653136"/>
            <a:ext cx="3168352" cy="936104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rPr>
              <a:t>Consistency spectrum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CPUs/compilers like to reorder instructions</a:t>
            </a:r>
          </a:p>
          <a:p>
            <a:r>
              <a:rPr lang="en-US" dirty="0" smtClean="0"/>
              <a:t>Defines allowable memory access orders between threads</a:t>
            </a:r>
          </a:p>
          <a:p>
            <a:pPr lvl="1"/>
            <a:r>
              <a:rPr lang="en-US" dirty="0" smtClean="0"/>
              <a:t>Strict ordering (SC) intuitive, lower performance</a:t>
            </a:r>
          </a:p>
          <a:p>
            <a:pPr lvl="1"/>
            <a:r>
              <a:rPr lang="en-US" dirty="0" smtClean="0"/>
              <a:t>Relaxed models difficult to reason about/program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26144" y="5955667"/>
            <a:ext cx="6091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1" dirty="0" smtClean="0">
                <a:solidFill>
                  <a:srgbClr val="FF0909"/>
                </a:solidFill>
              </a:rPr>
              <a:t>Persists require similar ordering constraints</a:t>
            </a:r>
            <a:endParaRPr lang="en-US" sz="2400" b="0" i="1" dirty="0">
              <a:solidFill>
                <a:srgbClr val="FF09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99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Persistent 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Concurrency</a:t>
            </a:r>
            <a:r>
              <a:rPr lang="en-US" baseline="0" dirty="0" smtClean="0"/>
              <a:t> control similar to persistence</a:t>
            </a:r>
          </a:p>
          <a:p>
            <a:pPr lvl="1"/>
            <a:r>
              <a:rPr lang="en-US" dirty="0" smtClean="0"/>
              <a:t>Consistency:</a:t>
            </a:r>
            <a:r>
              <a:rPr lang="en-US" baseline="0" dirty="0" smtClean="0"/>
              <a:t> order in which stores are visible</a:t>
            </a:r>
          </a:p>
          <a:p>
            <a:pPr lvl="1"/>
            <a:r>
              <a:rPr lang="en-US" baseline="0" dirty="0" smtClean="0"/>
              <a:t>Persistence: order in which </a:t>
            </a:r>
            <a:r>
              <a:rPr lang="en-US" i="1" baseline="0" dirty="0" smtClean="0"/>
              <a:t>persists</a:t>
            </a:r>
            <a:r>
              <a:rPr lang="en-US" i="0" baseline="0" dirty="0" smtClean="0"/>
              <a:t> are</a:t>
            </a:r>
            <a:r>
              <a:rPr lang="en-US" i="0" dirty="0" smtClean="0"/>
              <a:t> </a:t>
            </a:r>
            <a:r>
              <a:rPr lang="en-US" i="0" baseline="0" dirty="0" smtClean="0"/>
              <a:t>visible</a:t>
            </a:r>
          </a:p>
          <a:p>
            <a:r>
              <a:rPr lang="en-US" dirty="0" smtClean="0"/>
              <a:t>Persist </a:t>
            </a:r>
            <a:r>
              <a:rPr lang="en-US" dirty="0" smtClean="0"/>
              <a:t>order often </a:t>
            </a:r>
            <a:r>
              <a:rPr lang="en-US" dirty="0" smtClean="0"/>
              <a:t>enforced across threads</a:t>
            </a:r>
          </a:p>
          <a:p>
            <a:pPr lvl="1"/>
            <a:r>
              <a:rPr lang="en-US" dirty="0" smtClean="0"/>
              <a:t>Leverage consistency to determine persist order</a:t>
            </a:r>
          </a:p>
          <a:p>
            <a:r>
              <a:rPr lang="en-US" i="1" dirty="0" smtClean="0"/>
              <a:t>Persistent Memory Consistency</a:t>
            </a:r>
            <a:r>
              <a:rPr lang="en-US" dirty="0" smtClean="0"/>
              <a:t> (PMC)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6020" y="5589240"/>
            <a:ext cx="881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1" dirty="0" smtClean="0">
                <a:solidFill>
                  <a:srgbClr val="FF0909"/>
                </a:solidFill>
              </a:rPr>
              <a:t>Investigate PMC semantics, don’t fully explore implementations</a:t>
            </a:r>
            <a:endParaRPr lang="en-US" sz="2400" b="0" i="1" dirty="0">
              <a:solidFill>
                <a:srgbClr val="FF09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61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Briefly: Flash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analytics – leveraging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fast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reads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NVRAM OLTP recovery management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New: Persistent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Memory Consistency (PMC)</a:t>
            </a:r>
          </a:p>
          <a:p>
            <a:pPr lvl="1"/>
            <a:r>
              <a:rPr lang="en-US" dirty="0"/>
              <a:t>Ex: data structure and consistency </a:t>
            </a:r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2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ersistent log/buffer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Persistent array</a:t>
            </a:r>
          </a:p>
          <a:p>
            <a:r>
              <a:rPr lang="en-US" dirty="0" smtClean="0"/>
              <a:t>Persistent counter marks valid end of array</a:t>
            </a:r>
          </a:p>
          <a:p>
            <a:r>
              <a:rPr lang="en-US" dirty="0" smtClean="0"/>
              <a:t>On recovery: base through counter considered valid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33</a:t>
            </a:fld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-612576" y="3581523"/>
            <a:ext cx="5679604" cy="2079725"/>
            <a:chOff x="1406996" y="3432861"/>
            <a:chExt cx="5679604" cy="2079725"/>
          </a:xfrm>
        </p:grpSpPr>
        <p:sp>
          <p:nvSpPr>
            <p:cNvPr id="5" name="Rectangle 4"/>
            <p:cNvSpPr/>
            <p:nvPr/>
          </p:nvSpPr>
          <p:spPr>
            <a:xfrm>
              <a:off x="3086100" y="4136521"/>
              <a:ext cx="990600" cy="91440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087586" y="4136521"/>
              <a:ext cx="990600" cy="91440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105400" y="4136521"/>
              <a:ext cx="990600" cy="914400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096000" y="4136521"/>
              <a:ext cx="990600" cy="914400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06996" y="4188945"/>
              <a:ext cx="2286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Buffer</a:t>
              </a:r>
            </a:p>
            <a:p>
              <a:pPr algn="ctr"/>
              <a:r>
                <a:rPr lang="en-US" sz="2400" dirty="0" smtClean="0"/>
                <a:t>array</a:t>
              </a:r>
              <a:endParaRPr lang="en-US" sz="2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086100" y="3432861"/>
              <a:ext cx="8763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0</a:t>
              </a:r>
              <a:endParaRPr lang="en-US" sz="2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89400" y="3432861"/>
              <a:ext cx="8763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92700" y="3432861"/>
              <a:ext cx="8763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96000" y="3432861"/>
              <a:ext cx="8763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3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95700" y="5050921"/>
              <a:ext cx="2895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Counter = 1</a:t>
              </a:r>
              <a:endParaRPr lang="en-US" sz="2400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148064" y="3686252"/>
            <a:ext cx="403187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dirty="0" smtClean="0">
                <a:latin typeface="Courier New" pitchFamily="49" charset="0"/>
                <a:cs typeface="Courier New" pitchFamily="49" charset="0"/>
              </a:rPr>
              <a:t>Insert(</a:t>
            </a:r>
            <a:r>
              <a:rPr lang="en-US" b="0" dirty="0" err="1" smtClean="0">
                <a:latin typeface="Courier New" pitchFamily="49" charset="0"/>
                <a:cs typeface="Courier New" pitchFamily="49" charset="0"/>
              </a:rPr>
              <a:t>obj</a:t>
            </a:r>
            <a:r>
              <a:rPr lang="en-US" b="0" dirty="0" smtClean="0">
                <a:latin typeface="Courier New" pitchFamily="49" charset="0"/>
                <a:cs typeface="Courier New" pitchFamily="49" charset="0"/>
              </a:rPr>
              <a:t>, size):</a:t>
            </a:r>
          </a:p>
          <a:p>
            <a:pPr algn="l"/>
            <a:r>
              <a:rPr lang="en-US" b="0" dirty="0" smtClean="0">
                <a:latin typeface="Courier New" pitchFamily="49" charset="0"/>
                <a:cs typeface="Courier New" pitchFamily="49" charset="0"/>
              </a:rPr>
              <a:t>  lock()</a:t>
            </a:r>
          </a:p>
          <a:p>
            <a:pPr algn="l"/>
            <a:r>
              <a:rPr lang="en-US" b="0" dirty="0" smtClean="0">
                <a:latin typeface="Courier New" pitchFamily="49" charset="0"/>
                <a:cs typeface="Courier New" pitchFamily="49" charset="0"/>
              </a:rPr>
              <a:t>  start = &amp;array[counter]</a:t>
            </a:r>
          </a:p>
          <a:p>
            <a:pPr algn="l"/>
            <a:r>
              <a:rPr lang="en-US" b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0" dirty="0" err="1" smtClean="0">
                <a:latin typeface="Courier New" pitchFamily="49" charset="0"/>
                <a:cs typeface="Courier New" pitchFamily="49" charset="0"/>
              </a:rPr>
              <a:t>memcpy</a:t>
            </a:r>
            <a:r>
              <a:rPr lang="en-US" b="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0" dirty="0" err="1" smtClean="0">
                <a:latin typeface="Courier New" pitchFamily="49" charset="0"/>
                <a:cs typeface="Courier New" pitchFamily="49" charset="0"/>
              </a:rPr>
              <a:t>start,obj,size</a:t>
            </a:r>
            <a:r>
              <a:rPr lang="en-US" b="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l"/>
            <a:r>
              <a:rPr lang="en-US" b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0" dirty="0" smtClean="0">
                <a:latin typeface="Courier New" pitchFamily="49" charset="0"/>
                <a:cs typeface="Courier New" pitchFamily="49" charset="0"/>
              </a:rPr>
              <a:t> counter += size</a:t>
            </a:r>
          </a:p>
          <a:p>
            <a:pPr algn="l"/>
            <a:r>
              <a:rPr lang="en-US" b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0" dirty="0" smtClean="0">
                <a:latin typeface="Courier New" pitchFamily="49" charset="0"/>
                <a:cs typeface="Courier New" pitchFamily="49" charset="0"/>
              </a:rPr>
              <a:t> unlock()</a:t>
            </a:r>
            <a:endParaRPr lang="en-US" b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1343" y="5883659"/>
            <a:ext cx="8241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1" dirty="0" smtClean="0">
                <a:solidFill>
                  <a:srgbClr val="FF0909"/>
                </a:solidFill>
              </a:rPr>
              <a:t>Buffer data must persist before counter for correct recovery</a:t>
            </a:r>
            <a:endParaRPr lang="en-US" sz="2400" b="0" i="1" dirty="0">
              <a:solidFill>
                <a:srgbClr val="FF09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639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Implications</a:t>
            </a:r>
            <a:r>
              <a:rPr lang="en-US" baseline="0" dirty="0" smtClean="0"/>
              <a:t> of persist 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aseline="0" dirty="0" smtClean="0"/>
              <a:t>Important</a:t>
            </a:r>
            <a:r>
              <a:rPr lang="en-US" dirty="0" smtClean="0"/>
              <a:t> optimization: </a:t>
            </a:r>
            <a:r>
              <a:rPr lang="en-US" baseline="0" dirty="0" smtClean="0"/>
              <a:t>execution</a:t>
            </a:r>
            <a:r>
              <a:rPr lang="en-US" dirty="0" smtClean="0"/>
              <a:t> </a:t>
            </a:r>
            <a:r>
              <a:rPr lang="en-US" baseline="0" dirty="0" smtClean="0"/>
              <a:t>runs ahead of persistent state via buffering</a:t>
            </a:r>
          </a:p>
          <a:p>
            <a:pPr lvl="1"/>
            <a:r>
              <a:rPr lang="en-US" dirty="0" smtClean="0"/>
              <a:t>Persists still occur in consistent order</a:t>
            </a:r>
            <a:endParaRPr lang="en-US" baseline="0" dirty="0" smtClean="0"/>
          </a:p>
          <a:p>
            <a:r>
              <a:rPr lang="en-US" baseline="0" dirty="0" smtClean="0"/>
              <a:t>If </a:t>
            </a:r>
            <a:r>
              <a:rPr lang="en-US" i="1" baseline="0" dirty="0" smtClean="0"/>
              <a:t>average</a:t>
            </a:r>
            <a:r>
              <a:rPr lang="en-US" baseline="0" dirty="0" smtClean="0"/>
              <a:t> persist throughput less than </a:t>
            </a:r>
            <a:r>
              <a:rPr lang="en-US" i="1" baseline="0" dirty="0" smtClean="0"/>
              <a:t>average</a:t>
            </a:r>
            <a:r>
              <a:rPr lang="en-US" dirty="0" smtClean="0"/>
              <a:t> execution rate, buffers fill</a:t>
            </a:r>
            <a:endParaRPr lang="en-US" baseline="0" dirty="0" smtClean="0"/>
          </a:p>
          <a:p>
            <a:r>
              <a:rPr lang="en-US" baseline="0" dirty="0" smtClean="0"/>
              <a:t>Persist order constraints limit persist parallelism and throughput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2048" y="5625244"/>
            <a:ext cx="8779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1" dirty="0" smtClean="0">
                <a:solidFill>
                  <a:srgbClr val="FF0909"/>
                </a:solidFill>
              </a:rPr>
              <a:t>Maximize performance by minimizing persist-order critical path</a:t>
            </a:r>
            <a:endParaRPr lang="en-US" sz="2400" b="0" i="1" dirty="0">
              <a:solidFill>
                <a:srgbClr val="FF09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64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Persistent Sequential Consistency (PSC)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800" dirty="0" smtClean="0"/>
              <a:t>Persists </a:t>
            </a:r>
            <a:r>
              <a:rPr lang="en-US" sz="2800" dirty="0" smtClean="0"/>
              <a:t>occur strictly in program order, as valid interleaving of persists between threads</a:t>
            </a:r>
          </a:p>
          <a:p>
            <a:pPr lvl="0"/>
            <a:r>
              <a:rPr lang="en-US" sz="2800" dirty="0" smtClean="0"/>
              <a:t>Visibility of </a:t>
            </a:r>
            <a:r>
              <a:rPr lang="en-US" sz="2800" i="1" dirty="0" smtClean="0"/>
              <a:t>store</a:t>
            </a:r>
            <a:r>
              <a:rPr lang="en-US" sz="2800" dirty="0" smtClean="0"/>
              <a:t> and </a:t>
            </a:r>
            <a:r>
              <a:rPr lang="en-US" sz="2800" i="1" dirty="0" smtClean="0"/>
              <a:t>persist</a:t>
            </a:r>
            <a:r>
              <a:rPr lang="en-US" sz="2800" dirty="0" smtClean="0"/>
              <a:t> are atomic</a:t>
            </a:r>
            <a:endParaRPr lang="en-US" sz="2800" dirty="0" smtClean="0"/>
          </a:p>
          <a:p>
            <a:pPr lvl="1"/>
            <a:r>
              <a:rPr lang="en-US" sz="2400" dirty="0" smtClean="0"/>
              <a:t>Reaching </a:t>
            </a:r>
            <a:r>
              <a:rPr lang="en-US" sz="2400" dirty="0" smtClean="0"/>
              <a:t>instruction implies previous persists complete</a:t>
            </a:r>
          </a:p>
          <a:p>
            <a:pPr lvl="1"/>
            <a:r>
              <a:rPr lang="en-US" sz="2400" dirty="0" smtClean="0"/>
              <a:t>No barriers (ordering or sync) </a:t>
            </a:r>
            <a:r>
              <a:rPr lang="en-US" sz="2400" dirty="0" smtClean="0"/>
              <a:t>necessary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7716" y="5174032"/>
            <a:ext cx="5160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 smtClean="0"/>
              <a:t>T1:	</a:t>
            </a:r>
            <a:r>
              <a:rPr lang="en-US" sz="2800" b="0" dirty="0" smtClean="0"/>
              <a:t>P1	P2	W3		…</a:t>
            </a:r>
            <a:endParaRPr lang="en-US" sz="2800" b="0" dirty="0"/>
          </a:p>
        </p:txBody>
      </p:sp>
      <p:sp>
        <p:nvSpPr>
          <p:cNvPr id="6" name="TextBox 5"/>
          <p:cNvSpPr txBox="1"/>
          <p:nvPr/>
        </p:nvSpPr>
        <p:spPr>
          <a:xfrm>
            <a:off x="497716" y="5966120"/>
            <a:ext cx="8137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 smtClean="0"/>
              <a:t>T2:</a:t>
            </a:r>
            <a:r>
              <a:rPr lang="en-US" sz="2800" b="0" dirty="0"/>
              <a:t>	</a:t>
            </a:r>
            <a:r>
              <a:rPr lang="en-US" sz="2800" dirty="0" smtClean="0"/>
              <a:t>	</a:t>
            </a:r>
            <a:r>
              <a:rPr lang="en-US" sz="2800" b="0" dirty="0" smtClean="0"/>
              <a:t>…</a:t>
            </a:r>
            <a:r>
              <a:rPr lang="en-US" sz="2800" dirty="0" smtClean="0"/>
              <a:t>		</a:t>
            </a:r>
            <a:r>
              <a:rPr lang="en-US" sz="2800" b="0" dirty="0" smtClean="0"/>
              <a:t>R3	P4</a:t>
            </a:r>
            <a:r>
              <a:rPr lang="en-US" sz="2800" b="0" dirty="0"/>
              <a:t> </a:t>
            </a:r>
            <a:r>
              <a:rPr lang="en-US" sz="2800" b="0" dirty="0" smtClean="0"/>
              <a:t> </a:t>
            </a:r>
            <a:r>
              <a:rPr lang="en-US" sz="2800" b="0" dirty="0" smtClean="0">
                <a:solidFill>
                  <a:schemeClr val="bg1"/>
                </a:solidFill>
              </a:rPr>
              <a:t>sync()  </a:t>
            </a:r>
            <a:r>
              <a:rPr lang="en-US" sz="2800" b="0" dirty="0" err="1" smtClean="0"/>
              <a:t>sys_call</a:t>
            </a:r>
            <a:r>
              <a:rPr lang="en-US" sz="2800" b="0" dirty="0" smtClean="0"/>
              <a:t>()</a:t>
            </a:r>
            <a:endParaRPr lang="en-US" sz="2800" b="0" dirty="0"/>
          </a:p>
        </p:txBody>
      </p:sp>
      <p:sp>
        <p:nvSpPr>
          <p:cNvPr id="7" name="TextBox 6"/>
          <p:cNvSpPr txBox="1"/>
          <p:nvPr/>
        </p:nvSpPr>
        <p:spPr>
          <a:xfrm>
            <a:off x="1259632" y="4329100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dirty="0" smtClean="0"/>
              <a:t>P1 before P2</a:t>
            </a:r>
            <a:endParaRPr lang="en-US" b="0" dirty="0"/>
          </a:p>
        </p:txBody>
      </p:sp>
      <p:sp>
        <p:nvSpPr>
          <p:cNvPr id="8" name="Right Arrow 7"/>
          <p:cNvSpPr/>
          <p:nvPr/>
        </p:nvSpPr>
        <p:spPr bwMode="auto">
          <a:xfrm rot="2923349">
            <a:off x="3819239" y="5497197"/>
            <a:ext cx="864096" cy="40011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16424" y="4329100"/>
            <a:ext cx="2135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dirty="0" smtClean="0"/>
              <a:t>P4 before P1, P2</a:t>
            </a:r>
            <a:endParaRPr lang="en-US" b="0" dirty="0"/>
          </a:p>
        </p:txBody>
      </p:sp>
      <p:sp>
        <p:nvSpPr>
          <p:cNvPr id="10" name="TextBox 9"/>
          <p:cNvSpPr txBox="1"/>
          <p:nvPr/>
        </p:nvSpPr>
        <p:spPr>
          <a:xfrm>
            <a:off x="6370762" y="4329100"/>
            <a:ext cx="2449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dirty="0" smtClean="0"/>
              <a:t>P4 before </a:t>
            </a:r>
            <a:r>
              <a:rPr lang="en-US" b="0" dirty="0" err="1" smtClean="0"/>
              <a:t>sys_call</a:t>
            </a:r>
            <a:r>
              <a:rPr lang="en-US" b="0" dirty="0" smtClean="0"/>
              <a:t>()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94380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Buffered</a:t>
            </a:r>
            <a:r>
              <a:rPr lang="en-US" baseline="0" dirty="0" smtClean="0"/>
              <a:t> PSC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Persistent state lags execution state</a:t>
            </a:r>
          </a:p>
          <a:p>
            <a:pPr lvl="1"/>
            <a:r>
              <a:rPr lang="en-US" dirty="0" smtClean="0"/>
              <a:t>But persistent state always a previous interleaving</a:t>
            </a:r>
          </a:p>
          <a:p>
            <a:pPr lvl="0"/>
            <a:r>
              <a:rPr lang="en-US" dirty="0"/>
              <a:t>S</a:t>
            </a:r>
            <a:r>
              <a:rPr lang="en-US" dirty="0" smtClean="0"/>
              <a:t>ync barrier for external communication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7716" y="5174032"/>
            <a:ext cx="3493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 smtClean="0"/>
              <a:t>T1:	</a:t>
            </a:r>
            <a:r>
              <a:rPr lang="en-US" sz="2800" b="0" dirty="0" smtClean="0"/>
              <a:t>P1	</a:t>
            </a:r>
            <a:r>
              <a:rPr lang="en-US" sz="2800" b="0" dirty="0" smtClean="0">
                <a:solidFill>
                  <a:schemeClr val="bg1">
                    <a:lumMod val="65000"/>
                  </a:schemeClr>
                </a:solidFill>
              </a:rPr>
              <a:t>P2</a:t>
            </a:r>
            <a:r>
              <a:rPr lang="en-US" sz="2800" b="0" dirty="0" smtClean="0"/>
              <a:t>	W3</a:t>
            </a:r>
            <a:endParaRPr lang="en-US" sz="2800" b="0" dirty="0"/>
          </a:p>
        </p:txBody>
      </p:sp>
      <p:sp>
        <p:nvSpPr>
          <p:cNvPr id="7" name="Right Arrow 6"/>
          <p:cNvSpPr/>
          <p:nvPr/>
        </p:nvSpPr>
        <p:spPr bwMode="auto">
          <a:xfrm rot="2923349">
            <a:off x="3819239" y="5497197"/>
            <a:ext cx="864096" cy="40011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7716" y="5966120"/>
            <a:ext cx="8137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 smtClean="0"/>
              <a:t>T2:		</a:t>
            </a:r>
            <a:r>
              <a:rPr lang="en-US" sz="2800" b="0" dirty="0" smtClean="0"/>
              <a:t>… </a:t>
            </a:r>
            <a:r>
              <a:rPr lang="en-US" sz="2800" dirty="0" smtClean="0"/>
              <a:t>		</a:t>
            </a:r>
            <a:r>
              <a:rPr lang="en-US" sz="2800" b="0" dirty="0" smtClean="0"/>
              <a:t>R3	</a:t>
            </a:r>
            <a:r>
              <a:rPr lang="en-US" sz="2800" b="0" dirty="0" smtClean="0">
                <a:solidFill>
                  <a:schemeClr val="bg1">
                    <a:lumMod val="65000"/>
                  </a:schemeClr>
                </a:solidFill>
              </a:rPr>
              <a:t>P4</a:t>
            </a:r>
            <a:r>
              <a:rPr lang="en-US" sz="2800" b="0" dirty="0"/>
              <a:t> </a:t>
            </a:r>
            <a:r>
              <a:rPr lang="en-US" sz="2800" b="0" dirty="0" smtClean="0"/>
              <a:t> </a:t>
            </a:r>
            <a:r>
              <a:rPr lang="en-US" sz="2800" b="0" dirty="0" smtClean="0">
                <a:solidFill>
                  <a:srgbClr val="FF0000"/>
                </a:solidFill>
              </a:rPr>
              <a:t>sync()</a:t>
            </a:r>
            <a:r>
              <a:rPr lang="en-US" sz="2800" b="0" dirty="0" smtClean="0"/>
              <a:t>  </a:t>
            </a:r>
            <a:r>
              <a:rPr lang="en-US" sz="2800" b="0" dirty="0" err="1" smtClean="0"/>
              <a:t>sys_call</a:t>
            </a:r>
            <a:r>
              <a:rPr lang="en-US" sz="2800" b="0" dirty="0" smtClean="0"/>
              <a:t>()</a:t>
            </a:r>
            <a:endParaRPr lang="en-US" sz="2800" b="0" dirty="0"/>
          </a:p>
        </p:txBody>
      </p:sp>
      <p:sp>
        <p:nvSpPr>
          <p:cNvPr id="10" name="TextBox 9"/>
          <p:cNvSpPr txBox="1"/>
          <p:nvPr/>
        </p:nvSpPr>
        <p:spPr>
          <a:xfrm>
            <a:off x="1295986" y="4077072"/>
            <a:ext cx="40591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dirty="0" smtClean="0"/>
              <a:t>At </a:t>
            </a:r>
            <a:r>
              <a:rPr lang="en-US" b="0" dirty="0" err="1" smtClean="0"/>
              <a:t>sys_call</a:t>
            </a:r>
            <a:r>
              <a:rPr lang="en-US" b="0" dirty="0" smtClean="0"/>
              <a:t>, persisted through P1</a:t>
            </a:r>
          </a:p>
          <a:p>
            <a:pPr algn="l"/>
            <a:r>
              <a:rPr lang="en-US" b="0" dirty="0" err="1" smtClean="0"/>
              <a:t>sys_call</a:t>
            </a:r>
            <a:r>
              <a:rPr lang="en-US" b="0" dirty="0" smtClean="0"/>
              <a:t> occurs before P2 persists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2060" y="5265204"/>
            <a:ext cx="3390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dirty="0" smtClean="0"/>
              <a:t>Require sync before sys call</a:t>
            </a:r>
          </a:p>
        </p:txBody>
      </p:sp>
    </p:spTree>
    <p:extLst>
      <p:ext uri="{BB962C8B-B14F-4D97-AF65-F5344CB8AC3E}">
        <p14:creationId xmlns:p14="http://schemas.microsoft.com/office/powerpoint/2010/main" val="136332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PSC persist constraints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86100" y="1549900"/>
            <a:ext cx="495300" cy="4572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600700" y="1536837"/>
            <a:ext cx="495300" cy="483326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2264" y="1412776"/>
            <a:ext cx="289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Buffer atomic </a:t>
            </a:r>
            <a:r>
              <a:rPr lang="en-US" sz="2400" dirty="0"/>
              <a:t>s</a:t>
            </a:r>
            <a:r>
              <a:rPr lang="en-US" sz="2400" dirty="0" smtClean="0"/>
              <a:t>egment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939840" y="1523693"/>
            <a:ext cx="1892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Counter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532128" y="1376772"/>
            <a:ext cx="1892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Persists before</a:t>
            </a:r>
            <a:endParaRPr lang="en-US" sz="24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8114574" y="1778500"/>
            <a:ext cx="609600" cy="0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1763688" y="2459797"/>
            <a:ext cx="2122714" cy="457200"/>
            <a:chOff x="544286" y="4339046"/>
            <a:chExt cx="2122714" cy="457200"/>
          </a:xfrm>
        </p:grpSpPr>
        <p:sp>
          <p:nvSpPr>
            <p:cNvPr id="12" name="Rectangle 11"/>
            <p:cNvSpPr/>
            <p:nvPr/>
          </p:nvSpPr>
          <p:spPr>
            <a:xfrm>
              <a:off x="2171700" y="4339046"/>
              <a:ext cx="495300" cy="45720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352550" y="4339046"/>
              <a:ext cx="495300" cy="45720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44286" y="4339046"/>
              <a:ext cx="495300" cy="45720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14" idx="3"/>
              <a:endCxn id="13" idx="1"/>
            </p:cNvCxnSpPr>
            <p:nvPr/>
          </p:nvCxnSpPr>
          <p:spPr>
            <a:xfrm>
              <a:off x="1039586" y="4567646"/>
              <a:ext cx="31296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3" idx="3"/>
              <a:endCxn id="12" idx="1"/>
            </p:cNvCxnSpPr>
            <p:nvPr/>
          </p:nvCxnSpPr>
          <p:spPr>
            <a:xfrm>
              <a:off x="1847850" y="4567646"/>
              <a:ext cx="32385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219358" y="2488100"/>
            <a:ext cx="2122714" cy="457200"/>
            <a:chOff x="544286" y="4339046"/>
            <a:chExt cx="2122714" cy="457200"/>
          </a:xfrm>
        </p:grpSpPr>
        <p:sp>
          <p:nvSpPr>
            <p:cNvPr id="18" name="Rectangle 17"/>
            <p:cNvSpPr/>
            <p:nvPr/>
          </p:nvSpPr>
          <p:spPr>
            <a:xfrm>
              <a:off x="2171700" y="4339046"/>
              <a:ext cx="495300" cy="45720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52550" y="4339046"/>
              <a:ext cx="495300" cy="45720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44286" y="4339046"/>
              <a:ext cx="495300" cy="45720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/>
            <p:cNvCxnSpPr>
              <a:stCxn id="20" idx="3"/>
              <a:endCxn id="19" idx="1"/>
            </p:cNvCxnSpPr>
            <p:nvPr/>
          </p:nvCxnSpPr>
          <p:spPr>
            <a:xfrm>
              <a:off x="1039586" y="4567646"/>
              <a:ext cx="31296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9" idx="3"/>
              <a:endCxn id="18" idx="1"/>
            </p:cNvCxnSpPr>
            <p:nvPr/>
          </p:nvCxnSpPr>
          <p:spPr>
            <a:xfrm>
              <a:off x="1847850" y="4567646"/>
              <a:ext cx="32385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Oval 22"/>
          <p:cNvSpPr/>
          <p:nvPr/>
        </p:nvSpPr>
        <p:spPr>
          <a:xfrm>
            <a:off x="4295705" y="3454751"/>
            <a:ext cx="495300" cy="483326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stCxn id="12" idx="3"/>
            <a:endCxn id="23" idx="1"/>
          </p:cNvCxnSpPr>
          <p:nvPr/>
        </p:nvCxnSpPr>
        <p:spPr>
          <a:xfrm>
            <a:off x="3886402" y="2688397"/>
            <a:ext cx="481838" cy="837135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7821043" y="3454751"/>
            <a:ext cx="495300" cy="483326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23" idx="7"/>
            <a:endCxn id="20" idx="1"/>
          </p:cNvCxnSpPr>
          <p:nvPr/>
        </p:nvCxnSpPr>
        <p:spPr>
          <a:xfrm flipV="1">
            <a:off x="4718470" y="2716700"/>
            <a:ext cx="500888" cy="808832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8" idx="3"/>
            <a:endCxn id="25" idx="1"/>
          </p:cNvCxnSpPr>
          <p:nvPr/>
        </p:nvCxnSpPr>
        <p:spPr>
          <a:xfrm>
            <a:off x="7342072" y="2716700"/>
            <a:ext cx="551506" cy="808832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27590" y="4157789"/>
            <a:ext cx="44807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 smtClean="0"/>
              <a:t>100 byte entries</a:t>
            </a:r>
          </a:p>
          <a:p>
            <a:pPr algn="l"/>
            <a:r>
              <a:rPr lang="en-US" sz="2400" dirty="0" smtClean="0"/>
              <a:t>8 byte atomic persist</a:t>
            </a:r>
          </a:p>
          <a:p>
            <a:pPr algn="l"/>
            <a:r>
              <a:rPr lang="en-US" sz="2400" dirty="0" smtClean="0"/>
              <a:t>100ns persist</a:t>
            </a:r>
          </a:p>
          <a:p>
            <a:pPr algn="l"/>
            <a:r>
              <a:rPr lang="en-US" sz="2400" i="1" dirty="0" smtClean="0"/>
              <a:t>Can insert every 1.4</a:t>
            </a:r>
            <a:r>
              <a:rPr lang="en-US" sz="2400" i="1" dirty="0" smtClean="0">
                <a:latin typeface="Matisse ITC"/>
              </a:rPr>
              <a:t> µ</a:t>
            </a:r>
            <a:r>
              <a:rPr lang="en-US" sz="2400" i="1" dirty="0" smtClean="0">
                <a:latin typeface="+mn-lt"/>
              </a:rPr>
              <a:t>s (slow)</a:t>
            </a:r>
            <a:endParaRPr lang="en-US" sz="2400" i="1" dirty="0"/>
          </a:p>
        </p:txBody>
      </p:sp>
      <p:sp>
        <p:nvSpPr>
          <p:cNvPr id="31" name="TextBox 30"/>
          <p:cNvSpPr txBox="1"/>
          <p:nvPr/>
        </p:nvSpPr>
        <p:spPr>
          <a:xfrm>
            <a:off x="346371" y="5847655"/>
            <a:ext cx="8451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1" dirty="0" smtClean="0">
                <a:solidFill>
                  <a:srgbClr val="FF0909"/>
                </a:solidFill>
              </a:rPr>
              <a:t>Strict consistency requires no barriers but limits performance</a:t>
            </a:r>
            <a:endParaRPr lang="en-US" sz="2400" b="0" i="1" dirty="0">
              <a:solidFill>
                <a:srgbClr val="FF09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33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Persist Order (LPO)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Remove unnecessary cross-thread ordering</a:t>
            </a:r>
          </a:p>
          <a:p>
            <a:r>
              <a:rPr lang="en-US" sz="2800" dirty="0" smtClean="0"/>
              <a:t>Single threaded operation resembles </a:t>
            </a:r>
            <a:r>
              <a:rPr lang="en-US" sz="2800" dirty="0" smtClean="0"/>
              <a:t>buffered PSC</a:t>
            </a:r>
          </a:p>
          <a:p>
            <a:pPr lvl="1"/>
            <a:r>
              <a:rPr lang="en-US" sz="2400" dirty="0" smtClean="0"/>
              <a:t>Requires sync to delay until all persists complete</a:t>
            </a:r>
          </a:p>
          <a:p>
            <a:r>
              <a:rPr lang="en-US" sz="2800" dirty="0" smtClean="0"/>
              <a:t>persists to single address ordered (without barriers)</a:t>
            </a:r>
            <a:endParaRPr lang="en-US" sz="2800" dirty="0" smtClean="0"/>
          </a:p>
          <a:p>
            <a:r>
              <a:rPr lang="en-US" sz="2800" dirty="0" smtClean="0"/>
              <a:t>Enforcing order across </a:t>
            </a:r>
            <a:r>
              <a:rPr lang="en-US" sz="2800" dirty="0" smtClean="0"/>
              <a:t>threads requires barrier</a:t>
            </a:r>
            <a:endParaRPr lang="en-US" sz="2800" i="1" dirty="0" smtClean="0"/>
          </a:p>
          <a:p>
            <a:pPr lvl="1"/>
            <a:r>
              <a:rPr lang="en-US" sz="2400" dirty="0"/>
              <a:t>D</a:t>
            </a:r>
            <a:r>
              <a:rPr lang="en-US" sz="2400" dirty="0" smtClean="0"/>
              <a:t>ata sharing implies persist order</a:t>
            </a:r>
          </a:p>
          <a:p>
            <a:pPr lvl="1"/>
            <a:r>
              <a:rPr lang="en-US" sz="2400" dirty="0" smtClean="0"/>
              <a:t>Inserted barrier: all persists after the barrier must occur after any previous persists the thread </a:t>
            </a:r>
            <a:r>
              <a:rPr lang="en-US" sz="2400" i="1" dirty="0" smtClean="0"/>
              <a:t>observed according to the consistency model</a:t>
            </a:r>
            <a:r>
              <a:rPr lang="en-US" sz="2400" dirty="0" smtClean="0"/>
              <a:t> (simpler than in proposal)</a:t>
            </a:r>
          </a:p>
          <a:p>
            <a:pPr lvl="1"/>
            <a:r>
              <a:rPr lang="en-US" sz="2400" dirty="0" smtClean="0"/>
              <a:t>Simplest implementation: thread delays until outstanding persists complete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08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LPO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7716" y="1897668"/>
            <a:ext cx="3493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 smtClean="0"/>
              <a:t>T1:	</a:t>
            </a:r>
            <a:r>
              <a:rPr lang="en-US" sz="2800" b="0" dirty="0" smtClean="0"/>
              <a:t>P1	P2	W3</a:t>
            </a:r>
            <a:endParaRPr lang="en-US" sz="2800" b="0" dirty="0"/>
          </a:p>
        </p:txBody>
      </p:sp>
      <p:sp>
        <p:nvSpPr>
          <p:cNvPr id="6" name="Right Arrow 5"/>
          <p:cNvSpPr/>
          <p:nvPr/>
        </p:nvSpPr>
        <p:spPr bwMode="auto">
          <a:xfrm rot="2923349">
            <a:off x="3819239" y="2220833"/>
            <a:ext cx="864096" cy="40011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7716" y="2689756"/>
            <a:ext cx="7087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 smtClean="0"/>
              <a:t>T2:				</a:t>
            </a:r>
            <a:r>
              <a:rPr lang="en-US" sz="2800" b="0" dirty="0" smtClean="0"/>
              <a:t>R3	</a:t>
            </a:r>
            <a:r>
              <a:rPr lang="en-US" sz="2800" b="0" dirty="0" smtClean="0">
                <a:solidFill>
                  <a:schemeClr val="bg1"/>
                </a:solidFill>
              </a:rPr>
              <a:t>barrier</a:t>
            </a:r>
            <a:r>
              <a:rPr lang="en-US" sz="2800" b="0" dirty="0" smtClean="0"/>
              <a:t>	P4</a:t>
            </a:r>
            <a:endParaRPr lang="en-US" sz="2800" b="0" dirty="0"/>
          </a:p>
        </p:txBody>
      </p:sp>
      <p:sp>
        <p:nvSpPr>
          <p:cNvPr id="8" name="TextBox 7"/>
          <p:cNvSpPr txBox="1"/>
          <p:nvPr/>
        </p:nvSpPr>
        <p:spPr>
          <a:xfrm>
            <a:off x="2647697" y="3568948"/>
            <a:ext cx="440857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0" dirty="0" smtClean="0"/>
              <a:t>P4 not ordered after P1, P2</a:t>
            </a:r>
          </a:p>
          <a:p>
            <a:pPr algn="l"/>
            <a:r>
              <a:rPr lang="en-US" sz="2400" b="0" dirty="0" smtClean="0"/>
              <a:t>Violates SC</a:t>
            </a:r>
          </a:p>
          <a:p>
            <a:pPr algn="l"/>
            <a:endParaRPr lang="en-US" sz="2400" b="0" dirty="0" smtClean="0"/>
          </a:p>
          <a:p>
            <a:pPr algn="l"/>
            <a:r>
              <a:rPr lang="en-US" sz="2400" b="0" dirty="0" smtClean="0"/>
              <a:t>Persistent state may not match</a:t>
            </a:r>
            <a:br>
              <a:rPr lang="en-US" sz="2400" b="0" dirty="0" smtClean="0"/>
            </a:br>
            <a:r>
              <a:rPr lang="en-US" sz="2400" b="0" dirty="0" smtClean="0"/>
              <a:t>any memory order produced</a:t>
            </a:r>
            <a:br>
              <a:rPr lang="en-US" sz="2400" b="0" dirty="0" smtClean="0"/>
            </a:br>
            <a:r>
              <a:rPr lang="en-US" sz="2400" b="0" dirty="0" smtClean="0"/>
              <a:t>by the consistency model</a:t>
            </a:r>
          </a:p>
        </p:txBody>
      </p:sp>
    </p:spTree>
    <p:extLst>
      <p:ext uri="{BB962C8B-B14F-4D97-AF65-F5344CB8AC3E}">
        <p14:creationId xmlns:p14="http://schemas.microsoft.com/office/powerpoint/2010/main" val="389474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Taking advantage of SSDs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6" name="Picture 2" descr="C:\Users\Steve\AppData\Local\Microsoft\Windows\Temporary Internet Files\Content.IE5\YQYIFPMB\MC900078625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268760"/>
            <a:ext cx="981182" cy="2978464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799692" y="1448780"/>
            <a:ext cx="5949064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200" b="0" dirty="0" smtClean="0"/>
              <a:t>Data should “prefer” disk or Flash</a:t>
            </a:r>
          </a:p>
          <a:p>
            <a:pPr algn="l"/>
            <a:r>
              <a:rPr lang="en-US" sz="2200" b="0" dirty="0" smtClean="0"/>
              <a:t>Flash accelerates random access to tables</a:t>
            </a:r>
          </a:p>
          <a:p>
            <a:pPr algn="l"/>
            <a:endParaRPr lang="en-US" sz="2200" b="0" dirty="0"/>
          </a:p>
          <a:p>
            <a:pPr algn="l"/>
            <a:r>
              <a:rPr lang="en-US" sz="2200" b="0" dirty="0" smtClean="0"/>
              <a:t>Measure disk/Flash performance to determine</a:t>
            </a:r>
          </a:p>
          <a:p>
            <a:pPr algn="l"/>
            <a:r>
              <a:rPr lang="en-US" sz="2200" b="0" dirty="0" smtClean="0"/>
              <a:t>When optimal query plan shifts [ADMS ’11]</a:t>
            </a:r>
          </a:p>
        </p:txBody>
      </p:sp>
      <p:pic>
        <p:nvPicPr>
          <p:cNvPr id="1029" name="Picture 5" descr="http://www.pcguide.com/ref/hdd/z_ibm_ultrastar36zx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91680" y="4020844"/>
            <a:ext cx="1681658" cy="1846444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 bwMode="auto">
          <a:xfrm>
            <a:off x="4175956" y="3372772"/>
            <a:ext cx="1584176" cy="1188720"/>
          </a:xfrm>
          <a:prstGeom prst="rect">
            <a:avLst/>
          </a:prstGeom>
          <a:solidFill>
            <a:srgbClr val="FF717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-128"/>
              </a:rPr>
              <a:t>Table</a:t>
            </a:r>
            <a:r>
              <a:rPr kumimoji="0" lang="en-US" b="0" i="0" u="none" strike="noStrike" cap="none" normalizeH="0" dirty="0" smtClean="0">
                <a:ln>
                  <a:noFill/>
                </a:ln>
                <a:effectLst/>
                <a:latin typeface="Arial" charset="0"/>
                <a:ea typeface="ＭＳ Ｐゴシック" charset="-128"/>
              </a:rPr>
              <a:t> 1: 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-128"/>
              </a:rPr>
              <a:t>Accessed Sequentially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4175956" y="4545124"/>
            <a:ext cx="1584176" cy="1188720"/>
          </a:xfrm>
          <a:prstGeom prst="rect">
            <a:avLst/>
          </a:prstGeom>
          <a:solidFill>
            <a:srgbClr val="85C8C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-128"/>
              </a:rPr>
              <a:t>Table 2: Accessed</a:t>
            </a:r>
            <a:r>
              <a:rPr kumimoji="0" lang="en-US" b="0" i="0" u="none" strike="noStrike" cap="none" normalizeH="0" dirty="0" smtClean="0">
                <a:ln>
                  <a:noFill/>
                </a:ln>
                <a:effectLst/>
                <a:latin typeface="Arial" charset="0"/>
                <a:ea typeface="ＭＳ Ｐゴシック" charset="-128"/>
              </a:rPr>
              <a:t> Randomly</a:t>
            </a:r>
            <a:endParaRPr kumimoji="0" lang="en-US" b="0" i="0" u="none" strike="noStrike" cap="none" normalizeH="0" baseline="0" dirty="0" smtClean="0">
              <a:ln>
                <a:noFill/>
              </a:ln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2" name="Right Arrow 11"/>
          <p:cNvSpPr/>
          <p:nvPr/>
        </p:nvSpPr>
        <p:spPr bwMode="auto">
          <a:xfrm rot="8431266">
            <a:off x="3174105" y="3724270"/>
            <a:ext cx="933877" cy="468052"/>
          </a:xfrm>
          <a:prstGeom prst="rightArrow">
            <a:avLst>
              <a:gd name="adj1" fmla="val 34225"/>
              <a:gd name="adj2" fmla="val 50000"/>
            </a:avLst>
          </a:prstGeom>
          <a:solidFill>
            <a:srgbClr val="FF717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7426" y="5950441"/>
            <a:ext cx="81291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0" i="1" dirty="0" smtClean="0">
                <a:solidFill>
                  <a:srgbClr val="FF0909"/>
                </a:solidFill>
              </a:rPr>
              <a:t>Coarse-grain access limits ability to leverage fast random reads</a:t>
            </a:r>
            <a:endParaRPr lang="en-US" sz="2200" b="0" i="1" dirty="0">
              <a:solidFill>
                <a:srgbClr val="FF0909"/>
              </a:solidFill>
            </a:endParaRPr>
          </a:p>
        </p:txBody>
      </p:sp>
      <p:pic>
        <p:nvPicPr>
          <p:cNvPr id="25602" name="Picture 2" descr="http://storagemojo.com/wp-content/uploads/2008/01/fusionio_card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70523" y="3933056"/>
            <a:ext cx="2421449" cy="1861871"/>
          </a:xfrm>
          <a:prstGeom prst="rect">
            <a:avLst/>
          </a:prstGeom>
          <a:noFill/>
        </p:spPr>
      </p:pic>
      <p:sp>
        <p:nvSpPr>
          <p:cNvPr id="13" name="Right Arrow 12"/>
          <p:cNvSpPr/>
          <p:nvPr/>
        </p:nvSpPr>
        <p:spPr bwMode="auto">
          <a:xfrm rot="953861">
            <a:off x="5808505" y="4837447"/>
            <a:ext cx="822660" cy="468052"/>
          </a:xfrm>
          <a:prstGeom prst="rightArrow">
            <a:avLst>
              <a:gd name="adj1" fmla="val 34225"/>
              <a:gd name="adj2" fmla="val 50000"/>
            </a:avLst>
          </a:prstGeom>
          <a:solidFill>
            <a:srgbClr val="85C8C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LPO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7716" y="1897668"/>
            <a:ext cx="3493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 smtClean="0"/>
              <a:t>T1:	</a:t>
            </a:r>
            <a:r>
              <a:rPr lang="en-US" sz="2800" b="0" dirty="0" smtClean="0"/>
              <a:t>P1	P2	W3</a:t>
            </a:r>
            <a:endParaRPr lang="en-US" sz="2800" b="0" dirty="0"/>
          </a:p>
        </p:txBody>
      </p:sp>
      <p:sp>
        <p:nvSpPr>
          <p:cNvPr id="6" name="Right Arrow 5"/>
          <p:cNvSpPr/>
          <p:nvPr/>
        </p:nvSpPr>
        <p:spPr bwMode="auto">
          <a:xfrm rot="2923349">
            <a:off x="3819239" y="2220833"/>
            <a:ext cx="864096" cy="40011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7716" y="2689756"/>
            <a:ext cx="7087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 smtClean="0"/>
              <a:t>T2:				</a:t>
            </a:r>
            <a:r>
              <a:rPr lang="en-US" sz="2800" b="0" dirty="0" smtClean="0"/>
              <a:t>R3	</a:t>
            </a:r>
            <a:r>
              <a:rPr lang="en-US" sz="2800" b="0" dirty="0" smtClean="0">
                <a:solidFill>
                  <a:srgbClr val="FF0000"/>
                </a:solidFill>
              </a:rPr>
              <a:t>barrier	</a:t>
            </a:r>
            <a:r>
              <a:rPr lang="en-US" sz="2800" b="0" dirty="0" smtClean="0"/>
              <a:t>P4</a:t>
            </a:r>
            <a:endParaRPr lang="en-US" sz="2800" b="0" dirty="0"/>
          </a:p>
        </p:txBody>
      </p:sp>
      <p:sp>
        <p:nvSpPr>
          <p:cNvPr id="8" name="TextBox 7"/>
          <p:cNvSpPr txBox="1"/>
          <p:nvPr/>
        </p:nvSpPr>
        <p:spPr>
          <a:xfrm>
            <a:off x="2647697" y="3568948"/>
            <a:ext cx="454804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0" dirty="0" smtClean="0"/>
              <a:t>P4 must occur after any</a:t>
            </a:r>
            <a:br>
              <a:rPr lang="en-US" sz="2400" b="0" dirty="0" smtClean="0"/>
            </a:br>
            <a:r>
              <a:rPr lang="en-US" sz="2400" b="0" dirty="0" smtClean="0"/>
              <a:t>dependences through R3</a:t>
            </a:r>
          </a:p>
          <a:p>
            <a:pPr algn="l"/>
            <a:endParaRPr lang="en-US" sz="2400" b="0" dirty="0"/>
          </a:p>
          <a:p>
            <a:pPr algn="l"/>
            <a:r>
              <a:rPr lang="en-US" sz="2400" b="0" dirty="0" smtClean="0"/>
              <a:t>P4 now necessarily after P1, P2</a:t>
            </a:r>
          </a:p>
        </p:txBody>
      </p:sp>
    </p:spTree>
    <p:extLst>
      <p:ext uri="{BB962C8B-B14F-4D97-AF65-F5344CB8AC3E}">
        <p14:creationId xmlns:p14="http://schemas.microsoft.com/office/powerpoint/2010/main" val="206668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LPO</a:t>
            </a:r>
            <a:r>
              <a:rPr lang="en-US" dirty="0"/>
              <a:t> </a:t>
            </a:r>
            <a:r>
              <a:rPr lang="en-US" dirty="0" smtClean="0"/>
              <a:t>persist constraints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889003" y="2309209"/>
            <a:ext cx="2122714" cy="457200"/>
            <a:chOff x="544286" y="4339046"/>
            <a:chExt cx="2122714" cy="457200"/>
          </a:xfrm>
        </p:grpSpPr>
        <p:sp>
          <p:nvSpPr>
            <p:cNvPr id="6" name="Rectangle 5"/>
            <p:cNvSpPr/>
            <p:nvPr/>
          </p:nvSpPr>
          <p:spPr>
            <a:xfrm>
              <a:off x="2171700" y="4339046"/>
              <a:ext cx="495300" cy="45720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352550" y="4339046"/>
              <a:ext cx="495300" cy="45720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44286" y="4339046"/>
              <a:ext cx="495300" cy="45720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8" idx="3"/>
              <a:endCxn id="7" idx="1"/>
            </p:cNvCxnSpPr>
            <p:nvPr/>
          </p:nvCxnSpPr>
          <p:spPr>
            <a:xfrm>
              <a:off x="1039586" y="4567646"/>
              <a:ext cx="31296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7" idx="3"/>
              <a:endCxn id="6" idx="1"/>
            </p:cNvCxnSpPr>
            <p:nvPr/>
          </p:nvCxnSpPr>
          <p:spPr>
            <a:xfrm>
              <a:off x="1847850" y="4567646"/>
              <a:ext cx="32385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5344673" y="2337512"/>
            <a:ext cx="2122714" cy="457200"/>
            <a:chOff x="544286" y="4339046"/>
            <a:chExt cx="2122714" cy="457200"/>
          </a:xfrm>
        </p:grpSpPr>
        <p:sp>
          <p:nvSpPr>
            <p:cNvPr id="12" name="Rectangle 11"/>
            <p:cNvSpPr/>
            <p:nvPr/>
          </p:nvSpPr>
          <p:spPr>
            <a:xfrm>
              <a:off x="2171700" y="4339046"/>
              <a:ext cx="495300" cy="45720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352550" y="4339046"/>
              <a:ext cx="495300" cy="45720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44286" y="4339046"/>
              <a:ext cx="495300" cy="45720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14" idx="3"/>
              <a:endCxn id="13" idx="1"/>
            </p:cNvCxnSpPr>
            <p:nvPr/>
          </p:nvCxnSpPr>
          <p:spPr>
            <a:xfrm>
              <a:off x="1039586" y="4567646"/>
              <a:ext cx="31296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3" idx="3"/>
              <a:endCxn id="12" idx="1"/>
            </p:cNvCxnSpPr>
            <p:nvPr/>
          </p:nvCxnSpPr>
          <p:spPr>
            <a:xfrm>
              <a:off x="1847850" y="4567646"/>
              <a:ext cx="32385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Oval 16"/>
          <p:cNvSpPr/>
          <p:nvPr/>
        </p:nvSpPr>
        <p:spPr>
          <a:xfrm>
            <a:off x="4421020" y="3304163"/>
            <a:ext cx="495300" cy="483326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6" idx="3"/>
            <a:endCxn id="17" idx="1"/>
          </p:cNvCxnSpPr>
          <p:nvPr/>
        </p:nvCxnSpPr>
        <p:spPr>
          <a:xfrm>
            <a:off x="4011717" y="2537809"/>
            <a:ext cx="481838" cy="837135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7946358" y="3304163"/>
            <a:ext cx="495300" cy="483326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>
            <a:stCxn id="17" idx="6"/>
            <a:endCxn id="19" idx="2"/>
          </p:cNvCxnSpPr>
          <p:nvPr/>
        </p:nvCxnSpPr>
        <p:spPr>
          <a:xfrm>
            <a:off x="4916320" y="3545826"/>
            <a:ext cx="3030038" cy="0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2" idx="3"/>
            <a:endCxn id="19" idx="1"/>
          </p:cNvCxnSpPr>
          <p:nvPr/>
        </p:nvCxnSpPr>
        <p:spPr>
          <a:xfrm>
            <a:off x="7467387" y="2566112"/>
            <a:ext cx="551506" cy="808832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7" idx="2"/>
          </p:cNvCxnSpPr>
          <p:nvPr/>
        </p:nvCxnSpPr>
        <p:spPr>
          <a:xfrm>
            <a:off x="1418740" y="3545826"/>
            <a:ext cx="3002280" cy="0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935596" y="3299809"/>
            <a:ext cx="495300" cy="483326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17" idx="7"/>
            <a:endCxn id="14" idx="1"/>
          </p:cNvCxnSpPr>
          <p:nvPr/>
        </p:nvCxnSpPr>
        <p:spPr>
          <a:xfrm flipV="1">
            <a:off x="4843785" y="2566112"/>
            <a:ext cx="500888" cy="808832"/>
          </a:xfrm>
          <a:prstGeom prst="straightConnector1">
            <a:avLst/>
          </a:prstGeom>
          <a:ln w="508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968842" y="4037002"/>
            <a:ext cx="28921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dirty="0" smtClean="0">
                <a:solidFill>
                  <a:srgbClr val="FF0000"/>
                </a:solidFill>
              </a:rPr>
              <a:t>Single-thread constraint</a:t>
            </a:r>
            <a:endParaRPr lang="en-US" b="0" dirty="0">
              <a:solidFill>
                <a:srgbClr val="FF0000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 bwMode="auto">
          <a:xfrm flipH="1" flipV="1">
            <a:off x="5190773" y="3100898"/>
            <a:ext cx="401550" cy="936104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226954" y="5337212"/>
            <a:ext cx="8690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1" dirty="0" smtClean="0">
                <a:solidFill>
                  <a:srgbClr val="FF0909"/>
                </a:solidFill>
              </a:rPr>
              <a:t>Allows buffer data from multiple threads to persist concurrently</a:t>
            </a:r>
            <a:endParaRPr lang="en-US" sz="2400" b="0" i="1" dirty="0">
              <a:solidFill>
                <a:srgbClr val="FF09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31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Ideal persist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Buffer persists before associated counter</a:t>
            </a:r>
          </a:p>
          <a:p>
            <a:r>
              <a:rPr lang="en-US" dirty="0" smtClean="0"/>
              <a:t>Counters persist in-order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42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012595" y="3045397"/>
            <a:ext cx="2446201" cy="2147799"/>
            <a:chOff x="2636339" y="397281"/>
            <a:chExt cx="2446201" cy="2147799"/>
          </a:xfrm>
        </p:grpSpPr>
        <p:grpSp>
          <p:nvGrpSpPr>
            <p:cNvPr id="6" name="Group 5"/>
            <p:cNvGrpSpPr/>
            <p:nvPr/>
          </p:nvGrpSpPr>
          <p:grpSpPr>
            <a:xfrm>
              <a:off x="2636339" y="397281"/>
              <a:ext cx="2023436" cy="1906136"/>
              <a:chOff x="2636339" y="397281"/>
              <a:chExt cx="2023436" cy="1906136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636339" y="1655717"/>
                <a:ext cx="495300" cy="4572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636339" y="1026499"/>
                <a:ext cx="495300" cy="4572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2636339" y="397281"/>
                <a:ext cx="495300" cy="4572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Arrow Connector 10"/>
              <p:cNvCxnSpPr>
                <a:stCxn id="10" idx="3"/>
                <a:endCxn id="7" idx="1"/>
              </p:cNvCxnSpPr>
              <p:nvPr/>
            </p:nvCxnSpPr>
            <p:spPr>
              <a:xfrm>
                <a:off x="3131639" y="625881"/>
                <a:ext cx="1528136" cy="1506654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>
                <a:stCxn id="9" idx="3"/>
                <a:endCxn id="7" idx="2"/>
              </p:cNvCxnSpPr>
              <p:nvPr/>
            </p:nvCxnSpPr>
            <p:spPr>
              <a:xfrm>
                <a:off x="3131639" y="1255099"/>
                <a:ext cx="1455601" cy="1048318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Oval 6"/>
            <p:cNvSpPr/>
            <p:nvPr/>
          </p:nvSpPr>
          <p:spPr>
            <a:xfrm>
              <a:off x="4587240" y="2061754"/>
              <a:ext cx="495300" cy="483326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" name="Straight Arrow Connector 12"/>
          <p:cNvCxnSpPr>
            <a:stCxn id="8" idx="3"/>
            <a:endCxn id="7" idx="3"/>
          </p:cNvCxnSpPr>
          <p:nvPr/>
        </p:nvCxnSpPr>
        <p:spPr>
          <a:xfrm>
            <a:off x="2507895" y="4532433"/>
            <a:ext cx="1528136" cy="589982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5510175" y="3045397"/>
            <a:ext cx="2446201" cy="2147799"/>
            <a:chOff x="2636339" y="397281"/>
            <a:chExt cx="2446201" cy="2147799"/>
          </a:xfrm>
        </p:grpSpPr>
        <p:grpSp>
          <p:nvGrpSpPr>
            <p:cNvPr id="15" name="Group 14"/>
            <p:cNvGrpSpPr/>
            <p:nvPr/>
          </p:nvGrpSpPr>
          <p:grpSpPr>
            <a:xfrm>
              <a:off x="2636339" y="397281"/>
              <a:ext cx="2023436" cy="1906136"/>
              <a:chOff x="2636339" y="397281"/>
              <a:chExt cx="2023436" cy="1906136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2636339" y="1655717"/>
                <a:ext cx="495300" cy="4572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636339" y="1026499"/>
                <a:ext cx="495300" cy="4572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2636339" y="397281"/>
                <a:ext cx="495300" cy="4572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Arrow Connector 19"/>
              <p:cNvCxnSpPr>
                <a:stCxn id="19" idx="3"/>
                <a:endCxn id="16" idx="1"/>
              </p:cNvCxnSpPr>
              <p:nvPr/>
            </p:nvCxnSpPr>
            <p:spPr>
              <a:xfrm>
                <a:off x="3131639" y="625881"/>
                <a:ext cx="1528136" cy="1506654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>
                <a:stCxn id="18" idx="3"/>
                <a:endCxn id="16" idx="2"/>
              </p:cNvCxnSpPr>
              <p:nvPr/>
            </p:nvCxnSpPr>
            <p:spPr>
              <a:xfrm>
                <a:off x="3131639" y="1255099"/>
                <a:ext cx="1455601" cy="1048318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Oval 15"/>
            <p:cNvSpPr/>
            <p:nvPr/>
          </p:nvSpPr>
          <p:spPr>
            <a:xfrm>
              <a:off x="4587240" y="2061754"/>
              <a:ext cx="495300" cy="483326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Straight Arrow Connector 21"/>
          <p:cNvCxnSpPr>
            <a:stCxn id="17" idx="3"/>
            <a:endCxn id="16" idx="3"/>
          </p:cNvCxnSpPr>
          <p:nvPr/>
        </p:nvCxnSpPr>
        <p:spPr>
          <a:xfrm>
            <a:off x="6005475" y="4532433"/>
            <a:ext cx="1528136" cy="589982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5"/>
            <a:endCxn id="16" idx="4"/>
          </p:cNvCxnSpPr>
          <p:nvPr/>
        </p:nvCxnSpPr>
        <p:spPr>
          <a:xfrm>
            <a:off x="4386261" y="5122415"/>
            <a:ext cx="3322465" cy="70781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1021995" y="4709870"/>
            <a:ext cx="495300" cy="483326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24" idx="6"/>
            <a:endCxn id="7" idx="4"/>
          </p:cNvCxnSpPr>
          <p:nvPr/>
        </p:nvCxnSpPr>
        <p:spPr>
          <a:xfrm>
            <a:off x="1517295" y="4951533"/>
            <a:ext cx="2693851" cy="241663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151367" y="6027675"/>
            <a:ext cx="4841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1" dirty="0" smtClean="0">
                <a:solidFill>
                  <a:srgbClr val="FF0909"/>
                </a:solidFill>
              </a:rPr>
              <a:t>Critical path: one barrier per insert</a:t>
            </a:r>
            <a:endParaRPr lang="en-US" sz="2400" b="0" i="1" dirty="0">
              <a:solidFill>
                <a:srgbClr val="FF09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77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implementation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Skip persists to counter values</a:t>
            </a:r>
          </a:p>
          <a:p>
            <a:r>
              <a:rPr lang="en-US" dirty="0" smtClean="0"/>
              <a:t>Requires all counter dependencies satisfied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973236" y="4849238"/>
            <a:ext cx="2939488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475656" y="3032956"/>
            <a:ext cx="4336278" cy="2344877"/>
            <a:chOff x="2636339" y="397281"/>
            <a:chExt cx="4336278" cy="2344877"/>
          </a:xfrm>
        </p:grpSpPr>
        <p:sp>
          <p:nvSpPr>
            <p:cNvPr id="7" name="Rectangle 6"/>
            <p:cNvSpPr/>
            <p:nvPr/>
          </p:nvSpPr>
          <p:spPr>
            <a:xfrm>
              <a:off x="2636339" y="1655717"/>
              <a:ext cx="495300" cy="45720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636339" y="1026499"/>
              <a:ext cx="495300" cy="45720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636339" y="397281"/>
              <a:ext cx="495300" cy="45720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9" idx="3"/>
              <a:endCxn id="12" idx="1"/>
            </p:cNvCxnSpPr>
            <p:nvPr/>
          </p:nvCxnSpPr>
          <p:spPr>
            <a:xfrm>
              <a:off x="3131639" y="625881"/>
              <a:ext cx="3840978" cy="194539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8" idx="3"/>
              <a:endCxn id="12" idx="2"/>
            </p:cNvCxnSpPr>
            <p:nvPr/>
          </p:nvCxnSpPr>
          <p:spPr>
            <a:xfrm>
              <a:off x="3131639" y="1255099"/>
              <a:ext cx="3768443" cy="148705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Oval 11"/>
          <p:cNvSpPr/>
          <p:nvPr/>
        </p:nvSpPr>
        <p:spPr>
          <a:xfrm>
            <a:off x="5739399" y="5136170"/>
            <a:ext cx="495300" cy="483326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7" idx="3"/>
            <a:endCxn id="12" idx="3"/>
          </p:cNvCxnSpPr>
          <p:nvPr/>
        </p:nvCxnSpPr>
        <p:spPr>
          <a:xfrm>
            <a:off x="1970956" y="4519992"/>
            <a:ext cx="3840978" cy="1028723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4973236" y="3032956"/>
            <a:ext cx="2059704" cy="2318681"/>
            <a:chOff x="2636339" y="397281"/>
            <a:chExt cx="2059704" cy="2318681"/>
          </a:xfrm>
        </p:grpSpPr>
        <p:sp>
          <p:nvSpPr>
            <p:cNvPr id="15" name="Rectangle 14"/>
            <p:cNvSpPr/>
            <p:nvPr/>
          </p:nvSpPr>
          <p:spPr>
            <a:xfrm>
              <a:off x="2636339" y="1655717"/>
              <a:ext cx="495300" cy="45720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636339" y="1026499"/>
              <a:ext cx="495300" cy="45720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636339" y="397281"/>
              <a:ext cx="495300" cy="45720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/>
            <p:cNvCxnSpPr>
              <a:stCxn id="17" idx="3"/>
              <a:endCxn id="20" idx="1"/>
            </p:cNvCxnSpPr>
            <p:nvPr/>
          </p:nvCxnSpPr>
          <p:spPr>
            <a:xfrm>
              <a:off x="3131639" y="625881"/>
              <a:ext cx="1564404" cy="191919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  <a:endCxn id="20" idx="2"/>
            </p:cNvCxnSpPr>
            <p:nvPr/>
          </p:nvCxnSpPr>
          <p:spPr>
            <a:xfrm>
              <a:off x="3131639" y="1255099"/>
              <a:ext cx="1491869" cy="1460863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Oval 19"/>
          <p:cNvSpPr/>
          <p:nvPr/>
        </p:nvSpPr>
        <p:spPr>
          <a:xfrm>
            <a:off x="6960405" y="5109974"/>
            <a:ext cx="495300" cy="483326"/>
          </a:xfrm>
          <a:prstGeom prst="ellipse">
            <a:avLst/>
          </a:prstGeom>
          <a:pattFill prst="wdUpDiag">
            <a:fgClr>
              <a:srgbClr val="FF5050"/>
            </a:fgClr>
            <a:bgClr>
              <a:schemeClr val="bg1"/>
            </a:bgClr>
          </a:patt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stCxn id="15" idx="3"/>
            <a:endCxn id="20" idx="3"/>
          </p:cNvCxnSpPr>
          <p:nvPr/>
        </p:nvCxnSpPr>
        <p:spPr>
          <a:xfrm>
            <a:off x="5468536" y="4519992"/>
            <a:ext cx="1564404" cy="1002527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314074" y="6027675"/>
            <a:ext cx="4515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1" dirty="0" smtClean="0">
                <a:solidFill>
                  <a:srgbClr val="FF0909"/>
                </a:solidFill>
              </a:rPr>
              <a:t>Critical path: bounded constant</a:t>
            </a:r>
            <a:endParaRPr lang="en-US" sz="2400" b="0" i="1" dirty="0">
              <a:solidFill>
                <a:srgbClr val="FF09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18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</a:p>
          <a:p>
            <a:pPr lvl="1"/>
            <a:r>
              <a:rPr lang="en-US" dirty="0" smtClean="0"/>
              <a:t>Assume </a:t>
            </a:r>
            <a:r>
              <a:rPr lang="en-US" i="1" dirty="0" smtClean="0"/>
              <a:t>naïve</a:t>
            </a:r>
            <a:r>
              <a:rPr lang="en-US" dirty="0" smtClean="0"/>
              <a:t> implementation, measure persist critical path of simple data structures</a:t>
            </a:r>
          </a:p>
          <a:p>
            <a:pPr lvl="1"/>
            <a:r>
              <a:rPr lang="en-US" dirty="0" smtClean="0"/>
              <a:t>Is persist the bottleneck for each model?</a:t>
            </a:r>
          </a:p>
          <a:p>
            <a:r>
              <a:rPr lang="en-US" dirty="0" smtClean="0"/>
              <a:t>Data structures</a:t>
            </a:r>
          </a:p>
          <a:p>
            <a:pPr lvl="1"/>
            <a:r>
              <a:rPr lang="en-US" dirty="0" smtClean="0"/>
              <a:t>Buffer</a:t>
            </a:r>
          </a:p>
          <a:p>
            <a:pPr lvl="1"/>
            <a:r>
              <a:rPr lang="en-US" dirty="0" smtClean="0"/>
              <a:t>OLTP/Shore-MT</a:t>
            </a:r>
          </a:p>
          <a:p>
            <a:pPr lvl="1"/>
            <a:r>
              <a:rPr lang="en-US" dirty="0" smtClean="0"/>
              <a:t>Batching (from OLTP design)</a:t>
            </a:r>
          </a:p>
          <a:p>
            <a:r>
              <a:rPr lang="en-US" dirty="0" smtClean="0"/>
              <a:t>New consistency models </a:t>
            </a:r>
            <a:r>
              <a:rPr lang="en-US" smtClean="0"/>
              <a:t>when necessary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12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92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Flash 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1028" name="Picture 4" descr="File:Flash cell structure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852" y="1358770"/>
            <a:ext cx="6264696" cy="469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8582" y="2300096"/>
            <a:ext cx="4330032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200" b="0" dirty="0" smtClean="0"/>
              <a:t>New durable storage popularized</a:t>
            </a:r>
          </a:p>
          <a:p>
            <a:pPr algn="l"/>
            <a:r>
              <a:rPr lang="en-US" sz="2200" b="0" dirty="0" smtClean="0"/>
              <a:t>by  mobile devices</a:t>
            </a:r>
          </a:p>
          <a:p>
            <a:pPr algn="l"/>
            <a:endParaRPr lang="en-US" sz="1400" b="0" dirty="0"/>
          </a:p>
          <a:p>
            <a:pPr algn="l"/>
            <a:r>
              <a:rPr lang="en-US" sz="2200" b="0" dirty="0" smtClean="0"/>
              <a:t>State stored in floating gate</a:t>
            </a:r>
          </a:p>
          <a:p>
            <a:pPr algn="l"/>
            <a:endParaRPr lang="en-US" sz="1400" b="0" dirty="0"/>
          </a:p>
          <a:p>
            <a:pPr algn="l"/>
            <a:r>
              <a:rPr lang="en-US" sz="2200" b="0" dirty="0" smtClean="0"/>
              <a:t>Variable charge stored in</a:t>
            </a:r>
          </a:p>
          <a:p>
            <a:pPr algn="l"/>
            <a:r>
              <a:rPr lang="en-US" sz="2200" b="0" dirty="0" smtClean="0"/>
              <a:t>gate allows Multi-Level</a:t>
            </a:r>
          </a:p>
          <a:p>
            <a:pPr algn="l"/>
            <a:r>
              <a:rPr lang="en-US" sz="2200" b="0" dirty="0" smtClean="0"/>
              <a:t>Cells (MLC)</a:t>
            </a:r>
          </a:p>
          <a:p>
            <a:pPr algn="l"/>
            <a:endParaRPr lang="en-US" sz="1400" b="0" dirty="0" smtClean="0"/>
          </a:p>
          <a:p>
            <a:pPr algn="l"/>
            <a:r>
              <a:rPr lang="en-US" sz="2200" b="0" dirty="0" smtClean="0"/>
              <a:t>Limited write endurance</a:t>
            </a:r>
            <a:endParaRPr lang="en-US" sz="2200" b="0" dirty="0"/>
          </a:p>
        </p:txBody>
      </p:sp>
      <p:sp>
        <p:nvSpPr>
          <p:cNvPr id="6" name="TextBox 5"/>
          <p:cNvSpPr txBox="1"/>
          <p:nvPr/>
        </p:nvSpPr>
        <p:spPr>
          <a:xfrm>
            <a:off x="7226029" y="5499230"/>
            <a:ext cx="15584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/>
              <a:t>Image: Wikipedia</a:t>
            </a:r>
            <a:endParaRPr lang="en-US" sz="1400" b="0" dirty="0"/>
          </a:p>
        </p:txBody>
      </p:sp>
      <p:sp>
        <p:nvSpPr>
          <p:cNvPr id="9" name="TextBox 8"/>
          <p:cNvSpPr txBox="1"/>
          <p:nvPr/>
        </p:nvSpPr>
        <p:spPr>
          <a:xfrm>
            <a:off x="472974" y="5883659"/>
            <a:ext cx="8198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1" dirty="0" smtClean="0">
                <a:solidFill>
                  <a:srgbClr val="FF0909"/>
                </a:solidFill>
              </a:rPr>
              <a:t>Flash now popular for high performance enterprise storage</a:t>
            </a:r>
            <a:endParaRPr lang="en-US" sz="2400" b="0" i="1" dirty="0">
              <a:solidFill>
                <a:srgbClr val="FF09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31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Flash</a:t>
            </a:r>
            <a:r>
              <a:rPr lang="en-US" baseline="0" dirty="0" smtClean="0"/>
              <a:t> memory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47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571837" y="1374552"/>
          <a:ext cx="6000327" cy="2342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3423"/>
                <a:gridCol w="2096795"/>
                <a:gridCol w="2000109"/>
              </a:tblGrid>
              <a:tr h="488719"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Disk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Flash</a:t>
                      </a:r>
                    </a:p>
                  </a:txBody>
                  <a:tcPr/>
                </a:tc>
              </a:tr>
              <a:tr h="4634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WD 10Krpm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OCZ </a:t>
                      </a:r>
                      <a:r>
                        <a:rPr lang="en-US" dirty="0" err="1" smtClean="0"/>
                        <a:t>RevoDrive</a:t>
                      </a:r>
                      <a:endParaRPr lang="en-US" dirty="0"/>
                    </a:p>
                  </a:txBody>
                  <a:tcPr/>
                </a:tc>
              </a:tr>
              <a:tr h="4634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Seq. 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120MB/s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190MB/s</a:t>
                      </a:r>
                      <a:endParaRPr lang="en-US" dirty="0"/>
                    </a:p>
                  </a:txBody>
                  <a:tcPr/>
                </a:tc>
              </a:tr>
              <a:tr h="4634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Random 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909"/>
                          </a:solidFill>
                        </a:rPr>
                        <a:t>10ms</a:t>
                      </a:r>
                      <a:endParaRPr lang="en-US" dirty="0">
                        <a:solidFill>
                          <a:srgbClr val="FF090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909"/>
                          </a:solidFill>
                        </a:rPr>
                        <a:t>90µs</a:t>
                      </a:r>
                      <a:endParaRPr lang="en-US" dirty="0">
                        <a:solidFill>
                          <a:srgbClr val="FF0909"/>
                        </a:solidFill>
                      </a:endParaRPr>
                    </a:p>
                  </a:txBody>
                  <a:tcPr/>
                </a:tc>
              </a:tr>
              <a:tr h="4634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$/GB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370643" y="3917374"/>
            <a:ext cx="708559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7800" indent="-177800" algn="l">
              <a:buFont typeface="Arial" pitchFamily="34" charset="0"/>
              <a:buChar char="•"/>
            </a:pPr>
            <a:r>
              <a:rPr lang="en-US" sz="2800" b="0" dirty="0" smtClean="0"/>
              <a:t>Flash much lower read latency than disk</a:t>
            </a:r>
          </a:p>
          <a:p>
            <a:pPr marL="177800" indent="-177800" algn="l">
              <a:buFont typeface="Arial" pitchFamily="34" charset="0"/>
              <a:buChar char="•"/>
            </a:pPr>
            <a:r>
              <a:rPr lang="en-US" sz="2800" b="0" dirty="0" smtClean="0"/>
              <a:t>Flash eliminates performance difference</a:t>
            </a:r>
            <a:br>
              <a:rPr lang="en-US" sz="2800" b="0" dirty="0" smtClean="0"/>
            </a:br>
            <a:r>
              <a:rPr lang="en-US" sz="2800" b="0" dirty="0" smtClean="0"/>
              <a:t>between random and sequential accesses</a:t>
            </a:r>
          </a:p>
          <a:p>
            <a:pPr marL="177800" indent="-177800" algn="l">
              <a:buFont typeface="Arial" pitchFamily="34" charset="0"/>
              <a:buChar char="•"/>
            </a:pPr>
            <a:r>
              <a:rPr lang="en-US" sz="2800" b="0" dirty="0" smtClean="0"/>
              <a:t>Current DBMS optimized for disk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76240" y="1412776"/>
            <a:ext cx="792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/>
              <a:t>2011</a:t>
            </a:r>
            <a:br>
              <a:rPr lang="en-US" sz="1400" b="0" dirty="0" smtClean="0"/>
            </a:br>
            <a:r>
              <a:rPr lang="en-US" sz="1400" b="0" dirty="0" smtClean="0"/>
              <a:t>devices</a:t>
            </a:r>
            <a:endParaRPr 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176373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SSD query plans unchanged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48132" name="Picture 4" descr="C:\Users\Steve\AppData\Local\Microsoft\Windows\Temporary Internet Files\Content.IE5\L0EU03D8\MC90007882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500" y="1052736"/>
            <a:ext cx="2581275" cy="315277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474786" y="2780928"/>
            <a:ext cx="7491153" cy="355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7800" indent="-177800" algn="l">
              <a:buFont typeface="Arial" pitchFamily="34" charset="0"/>
              <a:buChar char="•"/>
            </a:pPr>
            <a:r>
              <a:rPr lang="en-US" sz="2500" b="0" dirty="0" smtClean="0"/>
              <a:t>Flash gives better performance, but…</a:t>
            </a:r>
          </a:p>
          <a:p>
            <a:pPr marL="635000" lvl="1" indent="-177800" algn="l">
              <a:buFont typeface="Arial" pitchFamily="34" charset="0"/>
              <a:buChar char="•"/>
            </a:pPr>
            <a:endParaRPr lang="en-US" sz="2500" b="0" dirty="0" smtClean="0"/>
          </a:p>
          <a:p>
            <a:pPr marL="177800" indent="-177800" algn="l">
              <a:buFont typeface="Arial" pitchFamily="34" charset="0"/>
              <a:buChar char="•"/>
            </a:pPr>
            <a:r>
              <a:rPr lang="en-US" sz="2500" b="0" dirty="0" smtClean="0"/>
              <a:t>Query plans do not need to be changed on Flash</a:t>
            </a:r>
          </a:p>
          <a:p>
            <a:pPr marL="635000" lvl="1" indent="-177800" algn="l">
              <a:buFont typeface="Arial" pitchFamily="34" charset="0"/>
              <a:buChar char="•"/>
            </a:pPr>
            <a:r>
              <a:rPr lang="en-US" sz="2500" b="0" dirty="0" smtClean="0"/>
              <a:t>Using commercial DBMS – IBM DB2</a:t>
            </a:r>
          </a:p>
          <a:p>
            <a:pPr marL="635000" lvl="1" indent="-177800" algn="l">
              <a:buFont typeface="Arial" pitchFamily="34" charset="0"/>
              <a:buChar char="•"/>
            </a:pPr>
            <a:r>
              <a:rPr lang="en-US" sz="2500" b="0" dirty="0" smtClean="0"/>
              <a:t>0.9% of scan </a:t>
            </a:r>
            <a:r>
              <a:rPr lang="en-US" sz="2500" b="0" dirty="0" err="1" smtClean="0"/>
              <a:t>selectivities</a:t>
            </a:r>
            <a:r>
              <a:rPr lang="en-US" sz="2500" b="0" dirty="0" smtClean="0"/>
              <a:t> change access path</a:t>
            </a:r>
          </a:p>
          <a:p>
            <a:pPr marL="635000" lvl="1" indent="-177800" algn="l">
              <a:buFont typeface="Arial" pitchFamily="34" charset="0"/>
              <a:buChar char="•"/>
            </a:pPr>
            <a:r>
              <a:rPr lang="en-US" sz="2500" b="0" dirty="0" smtClean="0"/>
              <a:t>Join choice matters on disk, but not on Flash</a:t>
            </a:r>
          </a:p>
          <a:p>
            <a:pPr marL="635000" lvl="1" indent="-177800" algn="l">
              <a:buFont typeface="Arial" pitchFamily="34" charset="0"/>
              <a:buChar char="•"/>
            </a:pPr>
            <a:endParaRPr lang="en-US" sz="2500" b="0" dirty="0" smtClean="0"/>
          </a:p>
          <a:p>
            <a:pPr marL="177800" indent="-177800" algn="l">
              <a:buFont typeface="Arial" pitchFamily="34" charset="0"/>
              <a:buChar char="•"/>
            </a:pPr>
            <a:r>
              <a:rPr lang="en-US" sz="2500" b="0" dirty="0" smtClean="0"/>
              <a:t>Intelligent layout does not depend on query opt.</a:t>
            </a:r>
          </a:p>
          <a:p>
            <a:pPr marL="635000" lvl="1" indent="-177800" algn="l">
              <a:buFont typeface="Arial" pitchFamily="34" charset="0"/>
              <a:buChar char="•"/>
            </a:pPr>
            <a:endParaRPr lang="en-US" sz="2500" b="0" dirty="0" smtClean="0"/>
          </a:p>
        </p:txBody>
      </p:sp>
    </p:spTree>
    <p:extLst>
      <p:ext uri="{BB962C8B-B14F-4D97-AF65-F5344CB8AC3E}">
        <p14:creationId xmlns:p14="http://schemas.microsoft.com/office/powerpoint/2010/main" val="237443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Experimental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Focus on two key aspects of query plans</a:t>
            </a:r>
          </a:p>
          <a:p>
            <a:pPr lvl="1"/>
            <a:r>
              <a:rPr lang="en-US" dirty="0" smtClean="0"/>
              <a:t>Access paths (scan type)</a:t>
            </a:r>
          </a:p>
          <a:p>
            <a:pPr lvl="1"/>
            <a:r>
              <a:rPr lang="en-US" dirty="0" smtClean="0"/>
              <a:t>Join type</a:t>
            </a:r>
          </a:p>
          <a:p>
            <a:r>
              <a:rPr lang="en-US" dirty="0" smtClean="0"/>
              <a:t>Force specific query plans and measure </a:t>
            </a:r>
            <a:r>
              <a:rPr lang="en-US" i="1" dirty="0" smtClean="0"/>
              <a:t>actual</a:t>
            </a:r>
            <a:r>
              <a:rPr lang="en-US" dirty="0" smtClean="0"/>
              <a:t> performance</a:t>
            </a:r>
          </a:p>
          <a:p>
            <a:r>
              <a:rPr lang="en-US" dirty="0" smtClean="0"/>
              <a:t>Determine performance difference between devices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91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Leveraging NVRAM for recovery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Hypothesis: Databases designed for disk limit performance with NVRAM</a:t>
            </a:r>
          </a:p>
          <a:p>
            <a:pPr lvl="1"/>
            <a:r>
              <a:rPr lang="en-US" sz="2400" dirty="0" smtClean="0"/>
              <a:t>Disk optimizations impose unnecessary overheads</a:t>
            </a:r>
          </a:p>
          <a:p>
            <a:r>
              <a:rPr lang="en-US" dirty="0" smtClean="0"/>
              <a:t>NVRAM presents own set of obstacles</a:t>
            </a:r>
          </a:p>
          <a:p>
            <a:pPr lvl="1"/>
            <a:r>
              <a:rPr lang="en-US" sz="2400" i="1" dirty="0" smtClean="0"/>
              <a:t>Persist barriers</a:t>
            </a:r>
            <a:r>
              <a:rPr lang="en-US" sz="2400" dirty="0" smtClean="0"/>
              <a:t> to ensure proper recovery introduce delays</a:t>
            </a:r>
          </a:p>
          <a:p>
            <a:pPr lvl="1"/>
            <a:r>
              <a:rPr lang="en-US" sz="2400" dirty="0" smtClean="0"/>
              <a:t>Greater-than-DRAM read latency lengthens read stalls</a:t>
            </a:r>
          </a:p>
          <a:p>
            <a:r>
              <a:rPr lang="en-US" sz="2800" dirty="0" smtClean="0"/>
              <a:t>I provide NVRAM evaluation methodology and new recovery mechanisms [VLDB submission]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9114" y="5697252"/>
            <a:ext cx="7625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i="1" dirty="0" smtClean="0">
                <a:solidFill>
                  <a:srgbClr val="FF0909"/>
                </a:solidFill>
              </a:rPr>
              <a:t>New designs improve</a:t>
            </a:r>
            <a:r>
              <a:rPr lang="en-US" sz="2800" b="0" i="1" dirty="0" smtClean="0">
                <a:solidFill>
                  <a:srgbClr val="FF0909"/>
                </a:solidFill>
              </a:rPr>
              <a:t> </a:t>
            </a:r>
            <a:r>
              <a:rPr lang="en-US" sz="2800" b="0" i="1" dirty="0" smtClean="0">
                <a:solidFill>
                  <a:srgbClr val="FF0909"/>
                </a:solidFill>
              </a:rPr>
              <a:t>throughput and </a:t>
            </a:r>
            <a:r>
              <a:rPr lang="en-US" sz="2800" b="0" i="1" dirty="0" smtClean="0">
                <a:solidFill>
                  <a:srgbClr val="FF0909"/>
                </a:solidFill>
              </a:rPr>
              <a:t>recovery</a:t>
            </a:r>
            <a:endParaRPr lang="en-US" sz="2800" b="0" i="1" dirty="0">
              <a:solidFill>
                <a:srgbClr val="FF09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16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IBM DB2</a:t>
            </a:r>
            <a:r>
              <a:rPr lang="en-US" baseline="0" dirty="0" smtClean="0"/>
              <a:t> v9.7</a:t>
            </a:r>
          </a:p>
          <a:p>
            <a:r>
              <a:rPr lang="en-US" dirty="0" smtClean="0"/>
              <a:t>Intel core 2 (dual core)</a:t>
            </a:r>
          </a:p>
          <a:p>
            <a:r>
              <a:rPr lang="en-US" dirty="0" smtClean="0"/>
              <a:t>2GB memory</a:t>
            </a:r>
            <a:endParaRPr lang="en-US" baseline="0" dirty="0" smtClean="0"/>
          </a:p>
          <a:p>
            <a:r>
              <a:rPr lang="en-US" dirty="0" smtClean="0"/>
              <a:t>Disk: WD </a:t>
            </a:r>
            <a:r>
              <a:rPr lang="en-US" dirty="0" err="1" smtClean="0"/>
              <a:t>VelociRaptor</a:t>
            </a:r>
            <a:r>
              <a:rPr lang="en-US" dirty="0" smtClean="0"/>
              <a:t> 10Krpm drive</a:t>
            </a:r>
          </a:p>
          <a:p>
            <a:r>
              <a:rPr lang="en-US" dirty="0" smtClean="0"/>
              <a:t>Flash: OCZ </a:t>
            </a:r>
            <a:r>
              <a:rPr lang="en-US" dirty="0" err="1" smtClean="0"/>
              <a:t>RevoDrive</a:t>
            </a:r>
            <a:r>
              <a:rPr lang="en-US" dirty="0" smtClean="0"/>
              <a:t> </a:t>
            </a:r>
            <a:r>
              <a:rPr lang="en-US" dirty="0" err="1" smtClean="0"/>
              <a:t>PCIe</a:t>
            </a:r>
            <a:endParaRPr lang="en-US" dirty="0" smtClean="0"/>
          </a:p>
          <a:p>
            <a:r>
              <a:rPr lang="en-US" dirty="0" smtClean="0"/>
              <a:t>Wisconsin Benchmark schema and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2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Background: DB2 access paths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10" name="Picture 5" descr="http://www.pcguide.com/ref/hdd/z_ibm_ultrastar36zx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6156" y="2600908"/>
            <a:ext cx="2257722" cy="2478956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 bwMode="auto">
          <a:xfrm flipV="1">
            <a:off x="4860032" y="1988840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 flipV="1">
            <a:off x="4860032" y="2176861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 flipV="1">
            <a:off x="4860032" y="2552903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 flipV="1">
            <a:off x="4860032" y="2740924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 flipV="1">
            <a:off x="4860032" y="2928945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 flipV="1">
            <a:off x="4860032" y="3116966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7" name="Rectangle 16"/>
          <p:cNvSpPr/>
          <p:nvPr/>
        </p:nvSpPr>
        <p:spPr bwMode="auto">
          <a:xfrm flipV="1">
            <a:off x="4860032" y="3304987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8" name="Rectangle 17"/>
          <p:cNvSpPr/>
          <p:nvPr/>
        </p:nvSpPr>
        <p:spPr bwMode="auto">
          <a:xfrm flipV="1">
            <a:off x="4860032" y="3493008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9" name="Rectangle 18"/>
          <p:cNvSpPr/>
          <p:nvPr/>
        </p:nvSpPr>
        <p:spPr bwMode="auto">
          <a:xfrm flipV="1">
            <a:off x="4860032" y="3681029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0" name="Rectangle 19"/>
          <p:cNvSpPr/>
          <p:nvPr/>
        </p:nvSpPr>
        <p:spPr bwMode="auto">
          <a:xfrm flipV="1">
            <a:off x="4860032" y="3869050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1" name="Rectangle 20"/>
          <p:cNvSpPr/>
          <p:nvPr/>
        </p:nvSpPr>
        <p:spPr bwMode="auto">
          <a:xfrm flipV="1">
            <a:off x="4860032" y="2364882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2" name="Rectangle 21"/>
          <p:cNvSpPr/>
          <p:nvPr/>
        </p:nvSpPr>
        <p:spPr bwMode="auto">
          <a:xfrm flipV="1">
            <a:off x="4860032" y="4057071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3" name="Rectangle 22"/>
          <p:cNvSpPr/>
          <p:nvPr/>
        </p:nvSpPr>
        <p:spPr bwMode="auto">
          <a:xfrm flipV="1">
            <a:off x="4860032" y="4245092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 flipV="1">
            <a:off x="4860032" y="4433113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5" name="Rectangle 24"/>
          <p:cNvSpPr/>
          <p:nvPr/>
        </p:nvSpPr>
        <p:spPr bwMode="auto">
          <a:xfrm flipV="1">
            <a:off x="4860032" y="4621134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6" name="Rectangle 25"/>
          <p:cNvSpPr/>
          <p:nvPr/>
        </p:nvSpPr>
        <p:spPr bwMode="auto">
          <a:xfrm flipV="1">
            <a:off x="4860032" y="4809155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7" name="Rectangle 26"/>
          <p:cNvSpPr/>
          <p:nvPr/>
        </p:nvSpPr>
        <p:spPr bwMode="auto">
          <a:xfrm flipV="1">
            <a:off x="4860032" y="4997176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8" name="Rectangle 27"/>
          <p:cNvSpPr/>
          <p:nvPr/>
        </p:nvSpPr>
        <p:spPr bwMode="auto">
          <a:xfrm flipV="1">
            <a:off x="4860032" y="5185197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9" name="Rectangle 28"/>
          <p:cNvSpPr/>
          <p:nvPr/>
        </p:nvSpPr>
        <p:spPr bwMode="auto">
          <a:xfrm flipV="1">
            <a:off x="4860032" y="5373216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932040" y="1376772"/>
            <a:ext cx="799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dirty="0" smtClean="0"/>
              <a:t>Table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09453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Background: DB2 access paths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10" name="Picture 5" descr="http://www.pcguide.com/ref/hdd/z_ibm_ultrastar36zx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76156" y="2600908"/>
            <a:ext cx="2257722" cy="2478956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 bwMode="auto">
          <a:xfrm flipV="1">
            <a:off x="4860032" y="1988840"/>
            <a:ext cx="900100" cy="180020"/>
          </a:xfrm>
          <a:prstGeom prst="rect">
            <a:avLst/>
          </a:prstGeom>
          <a:solidFill>
            <a:srgbClr val="CEDE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 flipV="1">
            <a:off x="4860032" y="2176861"/>
            <a:ext cx="900100" cy="180020"/>
          </a:xfrm>
          <a:prstGeom prst="rect">
            <a:avLst/>
          </a:prstGeom>
          <a:solidFill>
            <a:srgbClr val="CEDE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 flipV="1">
            <a:off x="4860032" y="2552903"/>
            <a:ext cx="900100" cy="180020"/>
          </a:xfrm>
          <a:prstGeom prst="rect">
            <a:avLst/>
          </a:prstGeom>
          <a:solidFill>
            <a:srgbClr val="CEDE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 flipV="1">
            <a:off x="4860032" y="2740924"/>
            <a:ext cx="900100" cy="180020"/>
          </a:xfrm>
          <a:prstGeom prst="rect">
            <a:avLst/>
          </a:prstGeom>
          <a:solidFill>
            <a:srgbClr val="CEDE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 flipV="1">
            <a:off x="4860032" y="2928945"/>
            <a:ext cx="900100" cy="180020"/>
          </a:xfrm>
          <a:prstGeom prst="rect">
            <a:avLst/>
          </a:prstGeom>
          <a:solidFill>
            <a:srgbClr val="CEDE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 flipV="1">
            <a:off x="4860032" y="3116966"/>
            <a:ext cx="900100" cy="180020"/>
          </a:xfrm>
          <a:prstGeom prst="rect">
            <a:avLst/>
          </a:prstGeom>
          <a:solidFill>
            <a:srgbClr val="CEDE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7" name="Rectangle 16"/>
          <p:cNvSpPr/>
          <p:nvPr/>
        </p:nvSpPr>
        <p:spPr bwMode="auto">
          <a:xfrm flipV="1">
            <a:off x="4860032" y="3304987"/>
            <a:ext cx="900100" cy="180020"/>
          </a:xfrm>
          <a:prstGeom prst="rect">
            <a:avLst/>
          </a:prstGeom>
          <a:solidFill>
            <a:srgbClr val="CEDE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8" name="Rectangle 17"/>
          <p:cNvSpPr/>
          <p:nvPr/>
        </p:nvSpPr>
        <p:spPr bwMode="auto">
          <a:xfrm flipV="1">
            <a:off x="4860032" y="3493008"/>
            <a:ext cx="900100" cy="180020"/>
          </a:xfrm>
          <a:prstGeom prst="rect">
            <a:avLst/>
          </a:prstGeom>
          <a:solidFill>
            <a:srgbClr val="CEDE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9" name="Rectangle 18"/>
          <p:cNvSpPr/>
          <p:nvPr/>
        </p:nvSpPr>
        <p:spPr bwMode="auto">
          <a:xfrm flipV="1">
            <a:off x="4860032" y="3681029"/>
            <a:ext cx="900100" cy="180020"/>
          </a:xfrm>
          <a:prstGeom prst="rect">
            <a:avLst/>
          </a:prstGeom>
          <a:solidFill>
            <a:srgbClr val="CEDE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0" name="Rectangle 19"/>
          <p:cNvSpPr/>
          <p:nvPr/>
        </p:nvSpPr>
        <p:spPr bwMode="auto">
          <a:xfrm flipV="1">
            <a:off x="4860032" y="3869050"/>
            <a:ext cx="900100" cy="180020"/>
          </a:xfrm>
          <a:prstGeom prst="rect">
            <a:avLst/>
          </a:prstGeom>
          <a:solidFill>
            <a:srgbClr val="CEDE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1" name="Rectangle 20"/>
          <p:cNvSpPr/>
          <p:nvPr/>
        </p:nvSpPr>
        <p:spPr bwMode="auto">
          <a:xfrm flipV="1">
            <a:off x="4860032" y="2364882"/>
            <a:ext cx="900100" cy="180020"/>
          </a:xfrm>
          <a:prstGeom prst="rect">
            <a:avLst/>
          </a:prstGeom>
          <a:solidFill>
            <a:srgbClr val="CEDE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2" name="Rectangle 21"/>
          <p:cNvSpPr/>
          <p:nvPr/>
        </p:nvSpPr>
        <p:spPr bwMode="auto">
          <a:xfrm flipV="1">
            <a:off x="4860032" y="4057071"/>
            <a:ext cx="900100" cy="180020"/>
          </a:xfrm>
          <a:prstGeom prst="rect">
            <a:avLst/>
          </a:prstGeom>
          <a:solidFill>
            <a:srgbClr val="CEDE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3" name="Rectangle 22"/>
          <p:cNvSpPr/>
          <p:nvPr/>
        </p:nvSpPr>
        <p:spPr bwMode="auto">
          <a:xfrm flipV="1">
            <a:off x="4860032" y="4245092"/>
            <a:ext cx="900100" cy="180020"/>
          </a:xfrm>
          <a:prstGeom prst="rect">
            <a:avLst/>
          </a:prstGeom>
          <a:solidFill>
            <a:srgbClr val="CEDE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 flipV="1">
            <a:off x="4860032" y="4433113"/>
            <a:ext cx="900100" cy="180020"/>
          </a:xfrm>
          <a:prstGeom prst="rect">
            <a:avLst/>
          </a:prstGeom>
          <a:solidFill>
            <a:srgbClr val="CEDE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5" name="Rectangle 24"/>
          <p:cNvSpPr/>
          <p:nvPr/>
        </p:nvSpPr>
        <p:spPr bwMode="auto">
          <a:xfrm flipV="1">
            <a:off x="4860032" y="4621134"/>
            <a:ext cx="900100" cy="180020"/>
          </a:xfrm>
          <a:prstGeom prst="rect">
            <a:avLst/>
          </a:prstGeom>
          <a:solidFill>
            <a:srgbClr val="CEDE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6" name="Rectangle 25"/>
          <p:cNvSpPr/>
          <p:nvPr/>
        </p:nvSpPr>
        <p:spPr bwMode="auto">
          <a:xfrm flipV="1">
            <a:off x="4860032" y="4809155"/>
            <a:ext cx="900100" cy="180020"/>
          </a:xfrm>
          <a:prstGeom prst="rect">
            <a:avLst/>
          </a:prstGeom>
          <a:solidFill>
            <a:srgbClr val="CEDE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7" name="Rectangle 26"/>
          <p:cNvSpPr/>
          <p:nvPr/>
        </p:nvSpPr>
        <p:spPr bwMode="auto">
          <a:xfrm flipV="1">
            <a:off x="4860032" y="4997176"/>
            <a:ext cx="900100" cy="180020"/>
          </a:xfrm>
          <a:prstGeom prst="rect">
            <a:avLst/>
          </a:prstGeom>
          <a:solidFill>
            <a:srgbClr val="CEDE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8" name="Rectangle 27"/>
          <p:cNvSpPr/>
          <p:nvPr/>
        </p:nvSpPr>
        <p:spPr bwMode="auto">
          <a:xfrm flipV="1">
            <a:off x="4860032" y="5185197"/>
            <a:ext cx="900100" cy="180020"/>
          </a:xfrm>
          <a:prstGeom prst="rect">
            <a:avLst/>
          </a:prstGeom>
          <a:solidFill>
            <a:srgbClr val="CEDE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9" name="Rectangle 28"/>
          <p:cNvSpPr/>
          <p:nvPr/>
        </p:nvSpPr>
        <p:spPr bwMode="auto">
          <a:xfrm flipV="1">
            <a:off x="4860032" y="5373216"/>
            <a:ext cx="900100" cy="180020"/>
          </a:xfrm>
          <a:prstGeom prst="rect">
            <a:avLst/>
          </a:prstGeom>
          <a:solidFill>
            <a:srgbClr val="CEDE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97128" y="5841268"/>
            <a:ext cx="3549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dirty="0" smtClean="0"/>
              <a:t>Relation scan: high selectivity</a:t>
            </a:r>
            <a:endParaRPr lang="en-US" b="0" dirty="0"/>
          </a:p>
        </p:txBody>
      </p:sp>
      <p:sp>
        <p:nvSpPr>
          <p:cNvPr id="34" name="TextBox 33"/>
          <p:cNvSpPr txBox="1"/>
          <p:nvPr/>
        </p:nvSpPr>
        <p:spPr>
          <a:xfrm>
            <a:off x="4932040" y="1376772"/>
            <a:ext cx="799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dirty="0" smtClean="0"/>
              <a:t>Table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4092980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Background: DB2 access paths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3608" y="3284984"/>
            <a:ext cx="288032" cy="82809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159732" y="4653136"/>
            <a:ext cx="288032" cy="82809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159732" y="3284984"/>
            <a:ext cx="288032" cy="82809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159732" y="2024844"/>
            <a:ext cx="288032" cy="82809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pic>
        <p:nvPicPr>
          <p:cNvPr id="10" name="Picture 5" descr="http://www.pcguide.com/ref/hdd/z_ibm_ultrastar36zx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6156" y="2600908"/>
            <a:ext cx="2257722" cy="2478956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 bwMode="auto">
          <a:xfrm flipV="1">
            <a:off x="4860032" y="1988840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 flipV="1">
            <a:off x="4860032" y="2176861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 flipV="1">
            <a:off x="4860032" y="2552903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 flipV="1">
            <a:off x="4860032" y="2740924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 flipV="1">
            <a:off x="4860032" y="2928945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 flipV="1">
            <a:off x="4860032" y="3116966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7" name="Rectangle 16"/>
          <p:cNvSpPr/>
          <p:nvPr/>
        </p:nvSpPr>
        <p:spPr bwMode="auto">
          <a:xfrm flipV="1">
            <a:off x="4860032" y="3304987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8" name="Rectangle 17"/>
          <p:cNvSpPr/>
          <p:nvPr/>
        </p:nvSpPr>
        <p:spPr bwMode="auto">
          <a:xfrm flipV="1">
            <a:off x="4860032" y="3493008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9" name="Rectangle 18"/>
          <p:cNvSpPr/>
          <p:nvPr/>
        </p:nvSpPr>
        <p:spPr bwMode="auto">
          <a:xfrm flipV="1">
            <a:off x="4860032" y="3681029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0" name="Rectangle 19"/>
          <p:cNvSpPr/>
          <p:nvPr/>
        </p:nvSpPr>
        <p:spPr bwMode="auto">
          <a:xfrm flipV="1">
            <a:off x="4860032" y="3869050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1" name="Rectangle 20"/>
          <p:cNvSpPr/>
          <p:nvPr/>
        </p:nvSpPr>
        <p:spPr bwMode="auto">
          <a:xfrm flipV="1">
            <a:off x="4860032" y="2364882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2" name="Rectangle 21"/>
          <p:cNvSpPr/>
          <p:nvPr/>
        </p:nvSpPr>
        <p:spPr bwMode="auto">
          <a:xfrm flipV="1">
            <a:off x="4860032" y="4057071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3" name="Rectangle 22"/>
          <p:cNvSpPr/>
          <p:nvPr/>
        </p:nvSpPr>
        <p:spPr bwMode="auto">
          <a:xfrm flipV="1">
            <a:off x="4860032" y="4245092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 flipV="1">
            <a:off x="4860032" y="4433113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5" name="Rectangle 24"/>
          <p:cNvSpPr/>
          <p:nvPr/>
        </p:nvSpPr>
        <p:spPr bwMode="auto">
          <a:xfrm flipV="1">
            <a:off x="4860032" y="4621134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6" name="Rectangle 25"/>
          <p:cNvSpPr/>
          <p:nvPr/>
        </p:nvSpPr>
        <p:spPr bwMode="auto">
          <a:xfrm flipV="1">
            <a:off x="4860032" y="4809155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7" name="Rectangle 26"/>
          <p:cNvSpPr/>
          <p:nvPr/>
        </p:nvSpPr>
        <p:spPr bwMode="auto">
          <a:xfrm flipV="1">
            <a:off x="4860032" y="4997176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8" name="Rectangle 27"/>
          <p:cNvSpPr/>
          <p:nvPr/>
        </p:nvSpPr>
        <p:spPr bwMode="auto">
          <a:xfrm flipV="1">
            <a:off x="4860032" y="5185197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9" name="Rectangle 28"/>
          <p:cNvSpPr/>
          <p:nvPr/>
        </p:nvSpPr>
        <p:spPr bwMode="auto">
          <a:xfrm flipV="1">
            <a:off x="4860032" y="5373216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cxnSp>
        <p:nvCxnSpPr>
          <p:cNvPr id="37" name="Elbow Connector 36"/>
          <p:cNvCxnSpPr/>
          <p:nvPr/>
        </p:nvCxnSpPr>
        <p:spPr bwMode="auto">
          <a:xfrm flipV="1">
            <a:off x="1331640" y="3284984"/>
            <a:ext cx="288032" cy="14401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Elbow Connector 37"/>
          <p:cNvCxnSpPr/>
          <p:nvPr/>
        </p:nvCxnSpPr>
        <p:spPr bwMode="auto">
          <a:xfrm>
            <a:off x="1331640" y="3969060"/>
            <a:ext cx="288032" cy="14401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1610573" y="3424934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932040" y="1376772"/>
            <a:ext cx="799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dirty="0" smtClean="0"/>
              <a:t>Table</a:t>
            </a:r>
            <a:endParaRPr lang="en-US" b="0" dirty="0"/>
          </a:p>
        </p:txBody>
      </p:sp>
      <p:sp>
        <p:nvSpPr>
          <p:cNvPr id="34" name="TextBox 33"/>
          <p:cNvSpPr txBox="1"/>
          <p:nvPr/>
        </p:nvSpPr>
        <p:spPr>
          <a:xfrm>
            <a:off x="863588" y="1376772"/>
            <a:ext cx="1643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dirty="0" smtClean="0"/>
              <a:t>B-Tree index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1469646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Background: DB2 access paths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3608" y="3284984"/>
            <a:ext cx="288032" cy="828092"/>
          </a:xfrm>
          <a:prstGeom prst="rect">
            <a:avLst/>
          </a:prstGeom>
          <a:solidFill>
            <a:srgbClr val="CEDE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159732" y="4653136"/>
            <a:ext cx="288032" cy="82809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159732" y="3284984"/>
            <a:ext cx="288032" cy="82809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159732" y="2024844"/>
            <a:ext cx="288032" cy="828092"/>
          </a:xfrm>
          <a:prstGeom prst="rect">
            <a:avLst/>
          </a:prstGeom>
          <a:solidFill>
            <a:srgbClr val="CEDE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pic>
        <p:nvPicPr>
          <p:cNvPr id="10" name="Picture 5" descr="http://www.pcguide.com/ref/hdd/z_ibm_ultrastar36zx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6156" y="2600908"/>
            <a:ext cx="2257722" cy="2478956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 bwMode="auto">
          <a:xfrm flipV="1">
            <a:off x="4860032" y="1988840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 flipV="1">
            <a:off x="4860032" y="2176861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 flipV="1">
            <a:off x="4860032" y="2552903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 flipV="1">
            <a:off x="4860032" y="2740924"/>
            <a:ext cx="900100" cy="180020"/>
          </a:xfrm>
          <a:prstGeom prst="rect">
            <a:avLst/>
          </a:prstGeom>
          <a:solidFill>
            <a:srgbClr val="CEDE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 flipV="1">
            <a:off x="4860032" y="2928945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 flipV="1">
            <a:off x="4860032" y="3116966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7" name="Rectangle 16"/>
          <p:cNvSpPr/>
          <p:nvPr/>
        </p:nvSpPr>
        <p:spPr bwMode="auto">
          <a:xfrm flipV="1">
            <a:off x="4860032" y="3304987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8" name="Rectangle 17"/>
          <p:cNvSpPr/>
          <p:nvPr/>
        </p:nvSpPr>
        <p:spPr bwMode="auto">
          <a:xfrm flipV="1">
            <a:off x="4860032" y="3493008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9" name="Rectangle 18"/>
          <p:cNvSpPr/>
          <p:nvPr/>
        </p:nvSpPr>
        <p:spPr bwMode="auto">
          <a:xfrm flipV="1">
            <a:off x="4860032" y="3681029"/>
            <a:ext cx="900100" cy="180020"/>
          </a:xfrm>
          <a:prstGeom prst="rect">
            <a:avLst/>
          </a:prstGeom>
          <a:solidFill>
            <a:srgbClr val="CEDE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0" name="Rectangle 19"/>
          <p:cNvSpPr/>
          <p:nvPr/>
        </p:nvSpPr>
        <p:spPr bwMode="auto">
          <a:xfrm flipV="1">
            <a:off x="4860032" y="3869050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1" name="Rectangle 20"/>
          <p:cNvSpPr/>
          <p:nvPr/>
        </p:nvSpPr>
        <p:spPr bwMode="auto">
          <a:xfrm flipV="1">
            <a:off x="4860032" y="2364882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2" name="Rectangle 21"/>
          <p:cNvSpPr/>
          <p:nvPr/>
        </p:nvSpPr>
        <p:spPr bwMode="auto">
          <a:xfrm flipV="1">
            <a:off x="4860032" y="4057071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3" name="Rectangle 22"/>
          <p:cNvSpPr/>
          <p:nvPr/>
        </p:nvSpPr>
        <p:spPr bwMode="auto">
          <a:xfrm flipV="1">
            <a:off x="4860032" y="4245092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 flipV="1">
            <a:off x="4860032" y="4433113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5" name="Rectangle 24"/>
          <p:cNvSpPr/>
          <p:nvPr/>
        </p:nvSpPr>
        <p:spPr bwMode="auto">
          <a:xfrm flipV="1">
            <a:off x="4860032" y="4621134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6" name="Rectangle 25"/>
          <p:cNvSpPr/>
          <p:nvPr/>
        </p:nvSpPr>
        <p:spPr bwMode="auto">
          <a:xfrm flipV="1">
            <a:off x="4860032" y="4809155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7" name="Rectangle 26"/>
          <p:cNvSpPr/>
          <p:nvPr/>
        </p:nvSpPr>
        <p:spPr bwMode="auto">
          <a:xfrm flipV="1">
            <a:off x="4860032" y="4997176"/>
            <a:ext cx="900100" cy="180020"/>
          </a:xfrm>
          <a:prstGeom prst="rect">
            <a:avLst/>
          </a:prstGeom>
          <a:solidFill>
            <a:srgbClr val="CEDE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8" name="Rectangle 27"/>
          <p:cNvSpPr/>
          <p:nvPr/>
        </p:nvSpPr>
        <p:spPr bwMode="auto">
          <a:xfrm flipV="1">
            <a:off x="4860032" y="5185197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9" name="Rectangle 28"/>
          <p:cNvSpPr/>
          <p:nvPr/>
        </p:nvSpPr>
        <p:spPr bwMode="auto">
          <a:xfrm flipV="1">
            <a:off x="4860032" y="5373216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cxnSp>
        <p:nvCxnSpPr>
          <p:cNvPr id="37" name="Elbow Connector 36"/>
          <p:cNvCxnSpPr/>
          <p:nvPr/>
        </p:nvCxnSpPr>
        <p:spPr bwMode="auto">
          <a:xfrm flipV="1">
            <a:off x="1331640" y="3284984"/>
            <a:ext cx="288032" cy="14401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Elbow Connector 37"/>
          <p:cNvCxnSpPr/>
          <p:nvPr/>
        </p:nvCxnSpPr>
        <p:spPr bwMode="auto">
          <a:xfrm>
            <a:off x="1331640" y="3969060"/>
            <a:ext cx="288032" cy="14401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1610573" y="3424934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cxnSp>
        <p:nvCxnSpPr>
          <p:cNvPr id="43" name="Curved Connector 42"/>
          <p:cNvCxnSpPr/>
          <p:nvPr/>
        </p:nvCxnSpPr>
        <p:spPr bwMode="auto">
          <a:xfrm flipV="1">
            <a:off x="827584" y="2636912"/>
            <a:ext cx="1476164" cy="864096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4" name="Straight Arrow Connector 53"/>
          <p:cNvCxnSpPr>
            <a:endCxn id="14" idx="1"/>
          </p:cNvCxnSpPr>
          <p:nvPr/>
        </p:nvCxnSpPr>
        <p:spPr bwMode="auto">
          <a:xfrm>
            <a:off x="2303748" y="2636912"/>
            <a:ext cx="2556284" cy="19402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5" name="Straight Arrow Connector 54"/>
          <p:cNvCxnSpPr>
            <a:endCxn id="19" idx="1"/>
          </p:cNvCxnSpPr>
          <p:nvPr/>
        </p:nvCxnSpPr>
        <p:spPr bwMode="auto">
          <a:xfrm>
            <a:off x="2303748" y="2636912"/>
            <a:ext cx="2556284" cy="113412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6" name="Straight Arrow Connector 55"/>
          <p:cNvCxnSpPr>
            <a:endCxn id="27" idx="1"/>
          </p:cNvCxnSpPr>
          <p:nvPr/>
        </p:nvCxnSpPr>
        <p:spPr bwMode="auto">
          <a:xfrm>
            <a:off x="2339752" y="2636912"/>
            <a:ext cx="2520280" cy="245027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7" name="TextBox 66"/>
          <p:cNvSpPr txBox="1"/>
          <p:nvPr/>
        </p:nvSpPr>
        <p:spPr>
          <a:xfrm>
            <a:off x="3004905" y="5841268"/>
            <a:ext cx="3134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dirty="0" smtClean="0"/>
              <a:t>Index scan: low selectivity</a:t>
            </a:r>
            <a:endParaRPr lang="en-US" b="0" dirty="0"/>
          </a:p>
        </p:txBody>
      </p:sp>
      <p:sp>
        <p:nvSpPr>
          <p:cNvPr id="72" name="Freeform 71"/>
          <p:cNvSpPr/>
          <p:nvPr/>
        </p:nvSpPr>
        <p:spPr bwMode="auto">
          <a:xfrm>
            <a:off x="2331720" y="2636520"/>
            <a:ext cx="2484120" cy="2423160"/>
          </a:xfrm>
          <a:custGeom>
            <a:avLst/>
            <a:gdLst>
              <a:gd name="connsiteX0" fmla="*/ 0 w 2484120"/>
              <a:gd name="connsiteY0" fmla="*/ 0 h 2423160"/>
              <a:gd name="connsiteX1" fmla="*/ 1097280 w 2484120"/>
              <a:gd name="connsiteY1" fmla="*/ 365760 h 2423160"/>
              <a:gd name="connsiteX2" fmla="*/ 1767840 w 2484120"/>
              <a:gd name="connsiteY2" fmla="*/ 1600200 h 2423160"/>
              <a:gd name="connsiteX3" fmla="*/ 2484120 w 2484120"/>
              <a:gd name="connsiteY3" fmla="*/ 2423160 h 2423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4120" h="2423160">
                <a:moveTo>
                  <a:pt x="0" y="0"/>
                </a:moveTo>
                <a:cubicBezTo>
                  <a:pt x="401320" y="49530"/>
                  <a:pt x="802640" y="99060"/>
                  <a:pt x="1097280" y="365760"/>
                </a:cubicBezTo>
                <a:cubicBezTo>
                  <a:pt x="1391920" y="632460"/>
                  <a:pt x="1536700" y="1257300"/>
                  <a:pt x="1767840" y="1600200"/>
                </a:cubicBezTo>
                <a:cubicBezTo>
                  <a:pt x="1998980" y="1943100"/>
                  <a:pt x="2241550" y="2183130"/>
                  <a:pt x="2484120" y="2423160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932040" y="1376772"/>
            <a:ext cx="799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dirty="0" smtClean="0"/>
              <a:t>Table</a:t>
            </a:r>
            <a:endParaRPr lang="en-US" b="0" dirty="0"/>
          </a:p>
        </p:txBody>
      </p:sp>
      <p:sp>
        <p:nvSpPr>
          <p:cNvPr id="74" name="TextBox 73"/>
          <p:cNvSpPr txBox="1"/>
          <p:nvPr/>
        </p:nvSpPr>
        <p:spPr>
          <a:xfrm>
            <a:off x="863588" y="1376772"/>
            <a:ext cx="1643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dirty="0" smtClean="0"/>
              <a:t>B-Tree index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5093725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Background: DB2 access paths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3608" y="3284984"/>
            <a:ext cx="288032" cy="82809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159732" y="4653136"/>
            <a:ext cx="288032" cy="82809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159732" y="3284984"/>
            <a:ext cx="288032" cy="82809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159732" y="2024844"/>
            <a:ext cx="288032" cy="82809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pic>
        <p:nvPicPr>
          <p:cNvPr id="10" name="Picture 5" descr="http://www.pcguide.com/ref/hdd/z_ibm_ultrastar36zx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6156" y="2600908"/>
            <a:ext cx="2257722" cy="2478956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 bwMode="auto">
          <a:xfrm flipV="1">
            <a:off x="4860032" y="1988840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 flipV="1">
            <a:off x="4860032" y="2176861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 flipV="1">
            <a:off x="4860032" y="2552903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 flipV="1">
            <a:off x="4860032" y="2740924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 flipV="1">
            <a:off x="4860032" y="2928945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 flipV="1">
            <a:off x="4860032" y="3116966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7" name="Rectangle 16"/>
          <p:cNvSpPr/>
          <p:nvPr/>
        </p:nvSpPr>
        <p:spPr bwMode="auto">
          <a:xfrm flipV="1">
            <a:off x="4860032" y="3304987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8" name="Rectangle 17"/>
          <p:cNvSpPr/>
          <p:nvPr/>
        </p:nvSpPr>
        <p:spPr bwMode="auto">
          <a:xfrm flipV="1">
            <a:off x="4860032" y="3493008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9" name="Rectangle 18"/>
          <p:cNvSpPr/>
          <p:nvPr/>
        </p:nvSpPr>
        <p:spPr bwMode="auto">
          <a:xfrm flipV="1">
            <a:off x="4860032" y="3681029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0" name="Rectangle 19"/>
          <p:cNvSpPr/>
          <p:nvPr/>
        </p:nvSpPr>
        <p:spPr bwMode="auto">
          <a:xfrm flipV="1">
            <a:off x="4860032" y="3869050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1" name="Rectangle 20"/>
          <p:cNvSpPr/>
          <p:nvPr/>
        </p:nvSpPr>
        <p:spPr bwMode="auto">
          <a:xfrm flipV="1">
            <a:off x="4860032" y="2364882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2" name="Rectangle 21"/>
          <p:cNvSpPr/>
          <p:nvPr/>
        </p:nvSpPr>
        <p:spPr bwMode="auto">
          <a:xfrm flipV="1">
            <a:off x="4860032" y="4057071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3" name="Rectangle 22"/>
          <p:cNvSpPr/>
          <p:nvPr/>
        </p:nvSpPr>
        <p:spPr bwMode="auto">
          <a:xfrm flipV="1">
            <a:off x="4860032" y="4245092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 flipV="1">
            <a:off x="4860032" y="4433113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5" name="Rectangle 24"/>
          <p:cNvSpPr/>
          <p:nvPr/>
        </p:nvSpPr>
        <p:spPr bwMode="auto">
          <a:xfrm flipV="1">
            <a:off x="4860032" y="4621134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6" name="Rectangle 25"/>
          <p:cNvSpPr/>
          <p:nvPr/>
        </p:nvSpPr>
        <p:spPr bwMode="auto">
          <a:xfrm flipV="1">
            <a:off x="4860032" y="4809155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7" name="Rectangle 26"/>
          <p:cNvSpPr/>
          <p:nvPr/>
        </p:nvSpPr>
        <p:spPr bwMode="auto">
          <a:xfrm flipV="1">
            <a:off x="4860032" y="4997176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8" name="Rectangle 27"/>
          <p:cNvSpPr/>
          <p:nvPr/>
        </p:nvSpPr>
        <p:spPr bwMode="auto">
          <a:xfrm flipV="1">
            <a:off x="4860032" y="5185197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9" name="Rectangle 28"/>
          <p:cNvSpPr/>
          <p:nvPr/>
        </p:nvSpPr>
        <p:spPr bwMode="auto">
          <a:xfrm flipV="1">
            <a:off x="4860032" y="5373216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cxnSp>
        <p:nvCxnSpPr>
          <p:cNvPr id="37" name="Elbow Connector 36"/>
          <p:cNvCxnSpPr/>
          <p:nvPr/>
        </p:nvCxnSpPr>
        <p:spPr bwMode="auto">
          <a:xfrm flipV="1">
            <a:off x="1331640" y="3284984"/>
            <a:ext cx="288032" cy="14401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Elbow Connector 37"/>
          <p:cNvCxnSpPr/>
          <p:nvPr/>
        </p:nvCxnSpPr>
        <p:spPr bwMode="auto">
          <a:xfrm>
            <a:off x="1331640" y="3969060"/>
            <a:ext cx="288032" cy="14401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1610573" y="3424934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932040" y="1376772"/>
            <a:ext cx="799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dirty="0" smtClean="0"/>
              <a:t>Table</a:t>
            </a:r>
            <a:endParaRPr lang="en-US" b="0" dirty="0"/>
          </a:p>
        </p:txBody>
      </p:sp>
      <p:sp>
        <p:nvSpPr>
          <p:cNvPr id="34" name="TextBox 33"/>
          <p:cNvSpPr txBox="1"/>
          <p:nvPr/>
        </p:nvSpPr>
        <p:spPr>
          <a:xfrm>
            <a:off x="863588" y="1376772"/>
            <a:ext cx="1643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dirty="0" smtClean="0"/>
              <a:t>B-Tree index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2186483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Background: DB2 access paths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3608" y="3284984"/>
            <a:ext cx="288032" cy="828092"/>
          </a:xfrm>
          <a:prstGeom prst="rect">
            <a:avLst/>
          </a:prstGeom>
          <a:solidFill>
            <a:srgbClr val="CEDE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159732" y="4653136"/>
            <a:ext cx="288032" cy="82809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159732" y="3284984"/>
            <a:ext cx="288032" cy="82809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159732" y="2024844"/>
            <a:ext cx="288032" cy="828092"/>
          </a:xfrm>
          <a:prstGeom prst="rect">
            <a:avLst/>
          </a:prstGeom>
          <a:solidFill>
            <a:srgbClr val="CEDE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pic>
        <p:nvPicPr>
          <p:cNvPr id="10" name="Picture 5" descr="http://www.pcguide.com/ref/hdd/z_ibm_ultrastar36zx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76156" y="2600908"/>
            <a:ext cx="2257722" cy="2478956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 bwMode="auto">
          <a:xfrm flipV="1">
            <a:off x="4860032" y="1988840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 flipV="1">
            <a:off x="4860032" y="2176861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 flipV="1">
            <a:off x="4860032" y="2552903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 flipV="1">
            <a:off x="4860032" y="2740924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 flipV="1">
            <a:off x="4860032" y="2928945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 flipV="1">
            <a:off x="4860032" y="3116966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7" name="Rectangle 16"/>
          <p:cNvSpPr/>
          <p:nvPr/>
        </p:nvSpPr>
        <p:spPr bwMode="auto">
          <a:xfrm flipV="1">
            <a:off x="4860032" y="3304987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8" name="Rectangle 17"/>
          <p:cNvSpPr/>
          <p:nvPr/>
        </p:nvSpPr>
        <p:spPr bwMode="auto">
          <a:xfrm flipV="1">
            <a:off x="4860032" y="3493008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9" name="Rectangle 18"/>
          <p:cNvSpPr/>
          <p:nvPr/>
        </p:nvSpPr>
        <p:spPr bwMode="auto">
          <a:xfrm flipV="1">
            <a:off x="4860032" y="3681029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0" name="Rectangle 19"/>
          <p:cNvSpPr/>
          <p:nvPr/>
        </p:nvSpPr>
        <p:spPr bwMode="auto">
          <a:xfrm flipV="1">
            <a:off x="4860032" y="3869050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1" name="Rectangle 20"/>
          <p:cNvSpPr/>
          <p:nvPr/>
        </p:nvSpPr>
        <p:spPr bwMode="auto">
          <a:xfrm flipV="1">
            <a:off x="4860032" y="2364882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2" name="Rectangle 21"/>
          <p:cNvSpPr/>
          <p:nvPr/>
        </p:nvSpPr>
        <p:spPr bwMode="auto">
          <a:xfrm flipV="1">
            <a:off x="4860032" y="4057071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3" name="Rectangle 22"/>
          <p:cNvSpPr/>
          <p:nvPr/>
        </p:nvSpPr>
        <p:spPr bwMode="auto">
          <a:xfrm flipV="1">
            <a:off x="4860032" y="4245092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 flipV="1">
            <a:off x="4860032" y="4433113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5" name="Rectangle 24"/>
          <p:cNvSpPr/>
          <p:nvPr/>
        </p:nvSpPr>
        <p:spPr bwMode="auto">
          <a:xfrm flipV="1">
            <a:off x="4860032" y="4621134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6" name="Rectangle 25"/>
          <p:cNvSpPr/>
          <p:nvPr/>
        </p:nvSpPr>
        <p:spPr bwMode="auto">
          <a:xfrm flipV="1">
            <a:off x="4860032" y="4809155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7" name="Rectangle 26"/>
          <p:cNvSpPr/>
          <p:nvPr/>
        </p:nvSpPr>
        <p:spPr bwMode="auto">
          <a:xfrm flipV="1">
            <a:off x="4860032" y="4997176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8" name="Rectangle 27"/>
          <p:cNvSpPr/>
          <p:nvPr/>
        </p:nvSpPr>
        <p:spPr bwMode="auto">
          <a:xfrm flipV="1">
            <a:off x="4860032" y="5185197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9" name="Rectangle 28"/>
          <p:cNvSpPr/>
          <p:nvPr/>
        </p:nvSpPr>
        <p:spPr bwMode="auto">
          <a:xfrm flipV="1">
            <a:off x="4860032" y="5373216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cxnSp>
        <p:nvCxnSpPr>
          <p:cNvPr id="37" name="Elbow Connector 36"/>
          <p:cNvCxnSpPr/>
          <p:nvPr/>
        </p:nvCxnSpPr>
        <p:spPr bwMode="auto">
          <a:xfrm flipV="1">
            <a:off x="1331640" y="3284984"/>
            <a:ext cx="288032" cy="14401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Elbow Connector 37"/>
          <p:cNvCxnSpPr/>
          <p:nvPr/>
        </p:nvCxnSpPr>
        <p:spPr bwMode="auto">
          <a:xfrm>
            <a:off x="1331640" y="3969060"/>
            <a:ext cx="288032" cy="14401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1610573" y="3424934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cxnSp>
        <p:nvCxnSpPr>
          <p:cNvPr id="33" name="Curved Connector 32"/>
          <p:cNvCxnSpPr/>
          <p:nvPr/>
        </p:nvCxnSpPr>
        <p:spPr bwMode="auto">
          <a:xfrm flipV="1">
            <a:off x="827584" y="2636912"/>
            <a:ext cx="1476164" cy="864096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Oval 34"/>
          <p:cNvSpPr/>
          <p:nvPr/>
        </p:nvSpPr>
        <p:spPr bwMode="auto">
          <a:xfrm>
            <a:off x="2843808" y="2120855"/>
            <a:ext cx="216024" cy="216024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2843808" y="2468894"/>
            <a:ext cx="216024" cy="216024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43808" y="2816932"/>
            <a:ext cx="216024" cy="216024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544666" y="1376772"/>
            <a:ext cx="1027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dirty="0" err="1" smtClean="0"/>
              <a:t>Rowids</a:t>
            </a:r>
            <a:endParaRPr lang="en-US" b="0" dirty="0"/>
          </a:p>
        </p:txBody>
      </p:sp>
      <p:sp>
        <p:nvSpPr>
          <p:cNvPr id="52" name="TextBox 51"/>
          <p:cNvSpPr txBox="1"/>
          <p:nvPr/>
        </p:nvSpPr>
        <p:spPr>
          <a:xfrm>
            <a:off x="4932040" y="1376772"/>
            <a:ext cx="799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dirty="0" smtClean="0"/>
              <a:t>Table</a:t>
            </a:r>
            <a:endParaRPr lang="en-US" b="0" dirty="0"/>
          </a:p>
        </p:txBody>
      </p:sp>
      <p:sp>
        <p:nvSpPr>
          <p:cNvPr id="53" name="TextBox 52"/>
          <p:cNvSpPr txBox="1"/>
          <p:nvPr/>
        </p:nvSpPr>
        <p:spPr>
          <a:xfrm>
            <a:off x="863588" y="1376772"/>
            <a:ext cx="1643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dirty="0" smtClean="0"/>
              <a:t>B-Tree index</a:t>
            </a:r>
            <a:endParaRPr lang="en-US" b="0" dirty="0"/>
          </a:p>
        </p:txBody>
      </p:sp>
      <p:grpSp>
        <p:nvGrpSpPr>
          <p:cNvPr id="41" name="Group 40"/>
          <p:cNvGrpSpPr/>
          <p:nvPr/>
        </p:nvGrpSpPr>
        <p:grpSpPr>
          <a:xfrm>
            <a:off x="2843808" y="1664804"/>
            <a:ext cx="928216" cy="369332"/>
            <a:chOff x="2843808" y="1664804"/>
            <a:chExt cx="928216" cy="369332"/>
          </a:xfrm>
        </p:grpSpPr>
        <p:sp>
          <p:nvSpPr>
            <p:cNvPr id="34" name="Oval 33"/>
            <p:cNvSpPr/>
            <p:nvPr/>
          </p:nvSpPr>
          <p:spPr bwMode="auto">
            <a:xfrm>
              <a:off x="2843808" y="1772816"/>
              <a:ext cx="216024" cy="216024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984629" y="1664804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/>
                <a:t>{5;10}</a:t>
              </a:r>
              <a:endParaRPr lang="en-US" sz="1800" b="0" dirty="0"/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2984629" y="2051556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/>
              <a:t>{17;7}</a:t>
            </a:r>
            <a:endParaRPr lang="en-US" sz="1800" b="0" dirty="0"/>
          </a:p>
        </p:txBody>
      </p:sp>
      <p:sp>
        <p:nvSpPr>
          <p:cNvPr id="46" name="TextBox 45"/>
          <p:cNvSpPr txBox="1"/>
          <p:nvPr/>
        </p:nvSpPr>
        <p:spPr>
          <a:xfrm>
            <a:off x="2984629" y="238488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/>
              <a:t>{10;1}</a:t>
            </a:r>
            <a:endParaRPr lang="en-US" sz="1800" b="0" dirty="0"/>
          </a:p>
        </p:txBody>
      </p:sp>
      <p:sp>
        <p:nvSpPr>
          <p:cNvPr id="47" name="TextBox 46"/>
          <p:cNvSpPr txBox="1"/>
          <p:nvPr/>
        </p:nvSpPr>
        <p:spPr>
          <a:xfrm>
            <a:off x="2995712" y="270892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/>
              <a:t>{17;5}</a:t>
            </a:r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19265824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5.55112E-17 L -3.05556E-6 0.1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4.07407E-6 L -4.44444E-6 0.1004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.00347 L -3.05556E-6 -0.0506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0.00092 L -4.44444E-6 -0.0486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3.05556E-6 -0.0472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0.00092 L -4.44444E-6 -0.0486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42" grpId="0" animBg="1"/>
      <p:bldP spid="43" grpId="0"/>
      <p:bldP spid="46" grpId="0"/>
      <p:bldP spid="4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Background: DB2 access paths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3608" y="3284984"/>
            <a:ext cx="288032" cy="828092"/>
          </a:xfrm>
          <a:prstGeom prst="rect">
            <a:avLst/>
          </a:prstGeom>
          <a:solidFill>
            <a:srgbClr val="CEDE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159732" y="4653136"/>
            <a:ext cx="288032" cy="82809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159732" y="3284984"/>
            <a:ext cx="288032" cy="82809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159732" y="2024844"/>
            <a:ext cx="288032" cy="828092"/>
          </a:xfrm>
          <a:prstGeom prst="rect">
            <a:avLst/>
          </a:prstGeom>
          <a:solidFill>
            <a:srgbClr val="CEDE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pic>
        <p:nvPicPr>
          <p:cNvPr id="10" name="Picture 5" descr="http://www.pcguide.com/ref/hdd/z_ibm_ultrastar36zx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6156" y="2600908"/>
            <a:ext cx="2257722" cy="2478956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 bwMode="auto">
          <a:xfrm flipV="1">
            <a:off x="4860032" y="1988840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 flipV="1">
            <a:off x="4860032" y="2176861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 flipV="1">
            <a:off x="4860032" y="2552903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 flipV="1">
            <a:off x="4860032" y="2740924"/>
            <a:ext cx="900100" cy="180020"/>
          </a:xfrm>
          <a:prstGeom prst="rect">
            <a:avLst/>
          </a:prstGeom>
          <a:solidFill>
            <a:srgbClr val="CEDE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 flipV="1">
            <a:off x="4860032" y="2928945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 flipV="1">
            <a:off x="4860032" y="3116966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7" name="Rectangle 16"/>
          <p:cNvSpPr/>
          <p:nvPr/>
        </p:nvSpPr>
        <p:spPr bwMode="auto">
          <a:xfrm flipV="1">
            <a:off x="4860032" y="3304987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8" name="Rectangle 17"/>
          <p:cNvSpPr/>
          <p:nvPr/>
        </p:nvSpPr>
        <p:spPr bwMode="auto">
          <a:xfrm flipV="1">
            <a:off x="4860032" y="3493008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9" name="Rectangle 18"/>
          <p:cNvSpPr/>
          <p:nvPr/>
        </p:nvSpPr>
        <p:spPr bwMode="auto">
          <a:xfrm flipV="1">
            <a:off x="4860032" y="3681029"/>
            <a:ext cx="900100" cy="180020"/>
          </a:xfrm>
          <a:prstGeom prst="rect">
            <a:avLst/>
          </a:prstGeom>
          <a:solidFill>
            <a:srgbClr val="CEDE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0" name="Rectangle 19"/>
          <p:cNvSpPr/>
          <p:nvPr/>
        </p:nvSpPr>
        <p:spPr bwMode="auto">
          <a:xfrm flipV="1">
            <a:off x="4860032" y="3869050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1" name="Rectangle 20"/>
          <p:cNvSpPr/>
          <p:nvPr/>
        </p:nvSpPr>
        <p:spPr bwMode="auto">
          <a:xfrm flipV="1">
            <a:off x="4860032" y="2364882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2" name="Rectangle 21"/>
          <p:cNvSpPr/>
          <p:nvPr/>
        </p:nvSpPr>
        <p:spPr bwMode="auto">
          <a:xfrm flipV="1">
            <a:off x="4860032" y="4057071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3" name="Rectangle 22"/>
          <p:cNvSpPr/>
          <p:nvPr/>
        </p:nvSpPr>
        <p:spPr bwMode="auto">
          <a:xfrm flipV="1">
            <a:off x="4860032" y="4245092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 flipV="1">
            <a:off x="4860032" y="4433113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5" name="Rectangle 24"/>
          <p:cNvSpPr/>
          <p:nvPr/>
        </p:nvSpPr>
        <p:spPr bwMode="auto">
          <a:xfrm flipV="1">
            <a:off x="4860032" y="4621134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6" name="Rectangle 25"/>
          <p:cNvSpPr/>
          <p:nvPr/>
        </p:nvSpPr>
        <p:spPr bwMode="auto">
          <a:xfrm flipV="1">
            <a:off x="4860032" y="4809155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7" name="Rectangle 26"/>
          <p:cNvSpPr/>
          <p:nvPr/>
        </p:nvSpPr>
        <p:spPr bwMode="auto">
          <a:xfrm flipV="1">
            <a:off x="4860032" y="4997176"/>
            <a:ext cx="900100" cy="180020"/>
          </a:xfrm>
          <a:prstGeom prst="rect">
            <a:avLst/>
          </a:prstGeom>
          <a:solidFill>
            <a:srgbClr val="CEDE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8" name="Rectangle 27"/>
          <p:cNvSpPr/>
          <p:nvPr/>
        </p:nvSpPr>
        <p:spPr bwMode="auto">
          <a:xfrm flipV="1">
            <a:off x="4860032" y="5185197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9" name="Rectangle 28"/>
          <p:cNvSpPr/>
          <p:nvPr/>
        </p:nvSpPr>
        <p:spPr bwMode="auto">
          <a:xfrm flipV="1">
            <a:off x="4860032" y="5373216"/>
            <a:ext cx="90010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cxnSp>
        <p:nvCxnSpPr>
          <p:cNvPr id="37" name="Elbow Connector 36"/>
          <p:cNvCxnSpPr/>
          <p:nvPr/>
        </p:nvCxnSpPr>
        <p:spPr bwMode="auto">
          <a:xfrm flipV="1">
            <a:off x="1331640" y="3284984"/>
            <a:ext cx="288032" cy="14401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Elbow Connector 37"/>
          <p:cNvCxnSpPr/>
          <p:nvPr/>
        </p:nvCxnSpPr>
        <p:spPr bwMode="auto">
          <a:xfrm>
            <a:off x="1331640" y="3969060"/>
            <a:ext cx="288032" cy="14401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1610573" y="3424934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cxnSp>
        <p:nvCxnSpPr>
          <p:cNvPr id="33" name="Curved Connector 32"/>
          <p:cNvCxnSpPr/>
          <p:nvPr/>
        </p:nvCxnSpPr>
        <p:spPr bwMode="auto">
          <a:xfrm flipV="1">
            <a:off x="827584" y="2636912"/>
            <a:ext cx="1476164" cy="864096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4" name="Oval 33"/>
          <p:cNvSpPr/>
          <p:nvPr/>
        </p:nvSpPr>
        <p:spPr bwMode="auto">
          <a:xfrm>
            <a:off x="2843808" y="1772816"/>
            <a:ext cx="216024" cy="216024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2843808" y="2120855"/>
            <a:ext cx="216024" cy="216024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2843808" y="2468894"/>
            <a:ext cx="216024" cy="216024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43808" y="2816932"/>
            <a:ext cx="216024" cy="216024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544666" y="1376772"/>
            <a:ext cx="1027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dirty="0" err="1" smtClean="0"/>
              <a:t>Rowids</a:t>
            </a:r>
            <a:endParaRPr lang="en-US" b="0" dirty="0"/>
          </a:p>
        </p:txBody>
      </p:sp>
      <p:cxnSp>
        <p:nvCxnSpPr>
          <p:cNvPr id="47" name="Straight Arrow Connector 46"/>
          <p:cNvCxnSpPr>
            <a:stCxn id="34" idx="6"/>
            <a:endCxn id="14" idx="1"/>
          </p:cNvCxnSpPr>
          <p:nvPr/>
        </p:nvCxnSpPr>
        <p:spPr bwMode="auto">
          <a:xfrm>
            <a:off x="3059832" y="1880828"/>
            <a:ext cx="1800200" cy="9501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0" name="Straight Arrow Connector 49"/>
          <p:cNvCxnSpPr>
            <a:stCxn id="35" idx="6"/>
            <a:endCxn id="19" idx="1"/>
          </p:cNvCxnSpPr>
          <p:nvPr/>
        </p:nvCxnSpPr>
        <p:spPr bwMode="auto">
          <a:xfrm>
            <a:off x="3059832" y="2228867"/>
            <a:ext cx="1800200" cy="154217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3" name="Straight Arrow Connector 52"/>
          <p:cNvCxnSpPr>
            <a:stCxn id="36" idx="6"/>
            <a:endCxn id="27" idx="1"/>
          </p:cNvCxnSpPr>
          <p:nvPr/>
        </p:nvCxnSpPr>
        <p:spPr bwMode="auto">
          <a:xfrm>
            <a:off x="3059832" y="2576906"/>
            <a:ext cx="1800200" cy="251028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5" name="Straight Arrow Connector 54"/>
          <p:cNvCxnSpPr>
            <a:stCxn id="42" idx="6"/>
            <a:endCxn id="27" idx="1"/>
          </p:cNvCxnSpPr>
          <p:nvPr/>
        </p:nvCxnSpPr>
        <p:spPr bwMode="auto">
          <a:xfrm>
            <a:off x="3059832" y="2924944"/>
            <a:ext cx="1800200" cy="216224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7" name="TextBox 56"/>
          <p:cNvSpPr txBox="1"/>
          <p:nvPr/>
        </p:nvSpPr>
        <p:spPr>
          <a:xfrm>
            <a:off x="2591330" y="5841268"/>
            <a:ext cx="3961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dirty="0" err="1" smtClean="0"/>
              <a:t>Rowid</a:t>
            </a:r>
            <a:r>
              <a:rPr lang="en-US" b="0" dirty="0" smtClean="0"/>
              <a:t>-sort scan: mid </a:t>
            </a:r>
            <a:r>
              <a:rPr lang="en-US" b="0" dirty="0" err="1" smtClean="0"/>
              <a:t>selectivities</a:t>
            </a:r>
            <a:endParaRPr lang="en-US" b="0" dirty="0"/>
          </a:p>
        </p:txBody>
      </p:sp>
      <p:sp>
        <p:nvSpPr>
          <p:cNvPr id="58" name="TextBox 57"/>
          <p:cNvSpPr txBox="1"/>
          <p:nvPr/>
        </p:nvSpPr>
        <p:spPr>
          <a:xfrm>
            <a:off x="4932040" y="1376772"/>
            <a:ext cx="799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dirty="0" smtClean="0"/>
              <a:t>Table</a:t>
            </a:r>
            <a:endParaRPr lang="en-US" b="0" dirty="0"/>
          </a:p>
        </p:txBody>
      </p:sp>
      <p:sp>
        <p:nvSpPr>
          <p:cNvPr id="59" name="TextBox 58"/>
          <p:cNvSpPr txBox="1"/>
          <p:nvPr/>
        </p:nvSpPr>
        <p:spPr>
          <a:xfrm>
            <a:off x="863588" y="1376772"/>
            <a:ext cx="1643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dirty="0" smtClean="0"/>
              <a:t>B-Tree index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4618711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Background: Selecting access path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1268760"/>
            <a:ext cx="667362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l">
              <a:buFont typeface="Arial" pitchFamily="34" charset="0"/>
              <a:buChar char="•"/>
            </a:pPr>
            <a:r>
              <a:rPr lang="en-US" sz="2800" b="0" dirty="0" smtClean="0"/>
              <a:t>Below 10% selectivity use index scan</a:t>
            </a:r>
          </a:p>
          <a:p>
            <a:pPr marL="171450" indent="-171450" algn="l">
              <a:buFont typeface="Arial" pitchFamily="34" charset="0"/>
              <a:buChar char="•"/>
            </a:pPr>
            <a:r>
              <a:rPr lang="en-US" sz="2800" b="0" dirty="0" smtClean="0"/>
              <a:t>Above 10% selectivity use relation scan</a:t>
            </a:r>
            <a:endParaRPr lang="en-US" sz="2800" b="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39639" y="2379790"/>
            <a:ext cx="4504569" cy="3748482"/>
            <a:chOff x="1939639" y="2420888"/>
            <a:chExt cx="4504569" cy="3748482"/>
          </a:xfrm>
        </p:grpSpPr>
        <p:grpSp>
          <p:nvGrpSpPr>
            <p:cNvPr id="13" name="Group 12"/>
            <p:cNvGrpSpPr/>
            <p:nvPr/>
          </p:nvGrpSpPr>
          <p:grpSpPr>
            <a:xfrm>
              <a:off x="2555776" y="2420888"/>
              <a:ext cx="3888432" cy="3240360"/>
              <a:chOff x="2555776" y="2420888"/>
              <a:chExt cx="3888432" cy="3240360"/>
            </a:xfrm>
          </p:grpSpPr>
          <p:cxnSp>
            <p:nvCxnSpPr>
              <p:cNvPr id="8" name="Straight Connector 7"/>
              <p:cNvCxnSpPr/>
              <p:nvPr/>
            </p:nvCxnSpPr>
            <p:spPr bwMode="auto">
              <a:xfrm rot="5400000">
                <a:off x="971600" y="4041068"/>
                <a:ext cx="3240360" cy="0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" name="Straight Connector 9"/>
              <p:cNvCxnSpPr/>
              <p:nvPr/>
            </p:nvCxnSpPr>
            <p:spPr bwMode="auto">
              <a:xfrm>
                <a:off x="2555776" y="5661248"/>
                <a:ext cx="3888432" cy="0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4" name="TextBox 13"/>
            <p:cNvSpPr txBox="1"/>
            <p:nvPr/>
          </p:nvSpPr>
          <p:spPr>
            <a:xfrm>
              <a:off x="3595739" y="5769260"/>
              <a:ext cx="18085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/>
                <a:t>Selectivity (%)</a:t>
              </a:r>
              <a:endParaRPr lang="en-US" b="0" dirty="0"/>
            </a:p>
          </p:txBody>
        </p:sp>
        <p:sp>
          <p:nvSpPr>
            <p:cNvPr id="15" name="TextBox 14"/>
            <p:cNvSpPr txBox="1"/>
            <p:nvPr/>
          </p:nvSpPr>
          <p:spPr>
            <a:xfrm rot="16200000">
              <a:off x="1207387" y="3841013"/>
              <a:ext cx="1864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/>
                <a:t>Runtime (time)</a:t>
              </a:r>
              <a:endParaRPr lang="en-US" b="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591780" y="2775834"/>
            <a:ext cx="3708412" cy="432048"/>
            <a:chOff x="2591780" y="2816932"/>
            <a:chExt cx="3708412" cy="432048"/>
          </a:xfrm>
        </p:grpSpPr>
        <p:cxnSp>
          <p:nvCxnSpPr>
            <p:cNvPr id="18" name="Straight Connector 17"/>
            <p:cNvCxnSpPr/>
            <p:nvPr/>
          </p:nvCxnSpPr>
          <p:spPr bwMode="auto">
            <a:xfrm>
              <a:off x="2591780" y="3248980"/>
              <a:ext cx="3708412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9" name="TextBox 18"/>
            <p:cNvSpPr txBox="1"/>
            <p:nvPr/>
          </p:nvSpPr>
          <p:spPr>
            <a:xfrm>
              <a:off x="2914404" y="2816932"/>
              <a:ext cx="18517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2060"/>
                  </a:solidFill>
                </a:rPr>
                <a:t>Relation scan</a:t>
              </a:r>
              <a:endParaRPr lang="en-US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 rot="20966558">
            <a:off x="2337182" y="2451798"/>
            <a:ext cx="3721021" cy="2592288"/>
            <a:chOff x="2579171" y="2420888"/>
            <a:chExt cx="3721021" cy="2592288"/>
          </a:xfrm>
        </p:grpSpPr>
        <p:cxnSp>
          <p:nvCxnSpPr>
            <p:cNvPr id="24" name="Straight Connector 23"/>
            <p:cNvCxnSpPr/>
            <p:nvPr/>
          </p:nvCxnSpPr>
          <p:spPr bwMode="auto">
            <a:xfrm flipV="1">
              <a:off x="2591780" y="2420888"/>
              <a:ext cx="3708412" cy="2592288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5" name="TextBox 24"/>
            <p:cNvSpPr txBox="1"/>
            <p:nvPr/>
          </p:nvSpPr>
          <p:spPr>
            <a:xfrm rot="19503165">
              <a:off x="2579171" y="4041068"/>
              <a:ext cx="15103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Index scan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30" name="Straight Connector 29"/>
          <p:cNvCxnSpPr/>
          <p:nvPr/>
        </p:nvCxnSpPr>
        <p:spPr bwMode="auto">
          <a:xfrm rot="5400000">
            <a:off x="3131840" y="4005064"/>
            <a:ext cx="3240360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664905" y="6099683"/>
            <a:ext cx="7814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0" i="1" dirty="0" smtClean="0">
                <a:solidFill>
                  <a:srgbClr val="FF0909"/>
                </a:solidFill>
              </a:rPr>
              <a:t>Flash’s low latency should shift break-even point to right</a:t>
            </a:r>
            <a:endParaRPr lang="en-US" sz="2400" b="0" i="1" dirty="0">
              <a:solidFill>
                <a:srgbClr val="FF09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38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900000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7037E-6 L 0.03698 0.0377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" y="1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2.48844E-6 L 0.13385 2.48844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expectedPagesRe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67746" y="1589252"/>
            <a:ext cx="5832646" cy="43960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the 10% rule wrong?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9532" y="1160748"/>
            <a:ext cx="8424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l">
              <a:buFont typeface="Arial" pitchFamily="34" charset="0"/>
              <a:buChar char="•"/>
            </a:pPr>
            <a:r>
              <a:rPr lang="en-US" sz="2400" b="0" dirty="0" smtClean="0"/>
              <a:t>10% rule really applies to </a:t>
            </a:r>
            <a:r>
              <a:rPr lang="en-US" sz="2400" b="0" i="1" dirty="0" smtClean="0"/>
              <a:t>page selectivity</a:t>
            </a:r>
            <a:endParaRPr lang="en-US" sz="2400" b="0" dirty="0" smtClean="0"/>
          </a:p>
          <a:p>
            <a:pPr marL="177800" indent="-177800" algn="l">
              <a:buFont typeface="Arial" pitchFamily="34" charset="0"/>
              <a:buChar char="•"/>
            </a:pPr>
            <a:r>
              <a:rPr lang="en-US" sz="2400" b="0" dirty="0" smtClean="0"/>
              <a:t>Index scan, uniform random layout: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37285" y="2848870"/>
            <a:ext cx="1393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/>
              <a:t>[</a:t>
            </a:r>
            <a:r>
              <a:rPr lang="en-US" b="0" dirty="0" err="1" smtClean="0"/>
              <a:t>Yue</a:t>
            </a:r>
            <a:r>
              <a:rPr lang="en-US" b="0" dirty="0" smtClean="0"/>
              <a:t> </a:t>
            </a:r>
            <a:r>
              <a:rPr lang="en-US" b="0" i="1" dirty="0" smtClean="0"/>
              <a:t>et al.</a:t>
            </a:r>
            <a:r>
              <a:rPr lang="en-US" b="0" dirty="0" smtClean="0"/>
              <a:t>]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68696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Ongoing: </a:t>
            </a:r>
            <a:r>
              <a:rPr lang="en-US" dirty="0" smtClean="0"/>
              <a:t>persistent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Hypothesis: Recovery/durability changes </a:t>
            </a:r>
            <a:r>
              <a:rPr lang="en-US" sz="2800" dirty="0" smtClean="0"/>
              <a:t>memory access</a:t>
            </a:r>
            <a:r>
              <a:rPr lang="en-US" sz="2800" dirty="0" smtClean="0"/>
              <a:t> </a:t>
            </a:r>
            <a:r>
              <a:rPr lang="en-US" sz="2800" dirty="0" smtClean="0"/>
              <a:t>ordering requirements</a:t>
            </a:r>
          </a:p>
          <a:p>
            <a:pPr lvl="1"/>
            <a:r>
              <a:rPr lang="en-US" sz="2400" baseline="0" dirty="0" smtClean="0"/>
              <a:t>Writing NVRAM in program order yields</a:t>
            </a:r>
            <a:r>
              <a:rPr lang="en-US" sz="2400" dirty="0" smtClean="0"/>
              <a:t> poor performance</a:t>
            </a:r>
            <a:endParaRPr lang="en-US" sz="2400" baseline="0" dirty="0" smtClean="0"/>
          </a:p>
          <a:p>
            <a:pPr lvl="1"/>
            <a:r>
              <a:rPr lang="en-US" sz="2400" baseline="0" dirty="0" smtClean="0"/>
              <a:t>Annotating</a:t>
            </a:r>
            <a:r>
              <a:rPr lang="en-US" sz="2400" dirty="0" smtClean="0"/>
              <a:t> persist order difficult and error </a:t>
            </a:r>
            <a:r>
              <a:rPr lang="en-US" sz="2400" dirty="0" smtClean="0"/>
              <a:t>prone</a:t>
            </a:r>
            <a:endParaRPr lang="en-US" sz="2000" baseline="0" dirty="0" smtClean="0"/>
          </a:p>
          <a:p>
            <a:r>
              <a:rPr lang="en-US" sz="2800" dirty="0" smtClean="0"/>
              <a:t>Similar to </a:t>
            </a:r>
            <a:r>
              <a:rPr lang="en-US" sz="2800" i="1" dirty="0" smtClean="0"/>
              <a:t>memory</a:t>
            </a:r>
            <a:r>
              <a:rPr lang="en-US" sz="2800" baseline="0" dirty="0" smtClean="0"/>
              <a:t> </a:t>
            </a:r>
            <a:r>
              <a:rPr lang="en-US" sz="2800" i="1" baseline="0" dirty="0" smtClean="0"/>
              <a:t>consistency models</a:t>
            </a:r>
          </a:p>
          <a:p>
            <a:pPr lvl="1"/>
            <a:r>
              <a:rPr lang="en-US" sz="2400" dirty="0" smtClean="0"/>
              <a:t>Define order that </a:t>
            </a:r>
            <a:r>
              <a:rPr lang="en-US" sz="2400" i="1" dirty="0" smtClean="0"/>
              <a:t>writes</a:t>
            </a:r>
            <a:r>
              <a:rPr lang="en-US" sz="2400" dirty="0" smtClean="0"/>
              <a:t> observed</a:t>
            </a:r>
          </a:p>
          <a:p>
            <a:pPr lvl="1"/>
            <a:r>
              <a:rPr lang="en-US" sz="2400" dirty="0" smtClean="0"/>
              <a:t>Persistence defines order that </a:t>
            </a:r>
            <a:r>
              <a:rPr lang="en-US" sz="2400" i="1" dirty="0" smtClean="0"/>
              <a:t>persists</a:t>
            </a:r>
            <a:r>
              <a:rPr lang="en-US" sz="2400" dirty="0" smtClean="0"/>
              <a:t> observed</a:t>
            </a:r>
          </a:p>
          <a:p>
            <a:r>
              <a:rPr lang="en-US" sz="2800" i="1" dirty="0" smtClean="0"/>
              <a:t>Persistent Memory Consistency (PMC)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9744" y="5769260"/>
            <a:ext cx="8664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i="1" dirty="0" smtClean="0">
                <a:solidFill>
                  <a:srgbClr val="FF0909"/>
                </a:solidFill>
              </a:rPr>
              <a:t>Provide high performance, intuitive persistence model</a:t>
            </a:r>
            <a:endParaRPr lang="en-US" sz="2800" b="0" i="1" dirty="0">
              <a:solidFill>
                <a:srgbClr val="FF09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5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the 10% rule wrong?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77907" y="5955667"/>
            <a:ext cx="6827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0" i="1" dirty="0" smtClean="0">
                <a:solidFill>
                  <a:srgbClr val="FF0909"/>
                </a:solidFill>
              </a:rPr>
              <a:t>Implication: relation scan preferred even on flash</a:t>
            </a:r>
            <a:endParaRPr lang="en-US" sz="2400" b="0" i="1" dirty="0">
              <a:solidFill>
                <a:srgbClr val="FF0909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2564904"/>
            <a:ext cx="23936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27 </a:t>
            </a:r>
            <a:r>
              <a:rPr lang="en-US" dirty="0" err="1" smtClean="0">
                <a:solidFill>
                  <a:srgbClr val="FF0000"/>
                </a:solidFill>
              </a:rPr>
              <a:t>tuples</a:t>
            </a:r>
            <a:r>
              <a:rPr lang="en-US" dirty="0" smtClean="0">
                <a:solidFill>
                  <a:srgbClr val="FF0000"/>
                </a:solidFill>
              </a:rPr>
              <a:t>/page</a:t>
            </a:r>
          </a:p>
          <a:p>
            <a:pPr algn="l"/>
            <a:r>
              <a:rPr lang="en-US" dirty="0" smtClean="0">
                <a:solidFill>
                  <a:srgbClr val="FF0000"/>
                </a:solidFill>
              </a:rPr>
              <a:t>at 4% row sel.</a:t>
            </a:r>
          </a:p>
          <a:p>
            <a:pPr algn="l"/>
            <a:r>
              <a:rPr lang="en-US" dirty="0" smtClean="0">
                <a:solidFill>
                  <a:srgbClr val="FF0000"/>
                </a:solidFill>
              </a:rPr>
              <a:t>expect 67% pages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2" name="Picture 11" descr="expectedPagesRe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67746" y="1589252"/>
            <a:ext cx="5832646" cy="4396032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 bwMode="auto">
          <a:xfrm>
            <a:off x="1943708" y="2924944"/>
            <a:ext cx="1224136" cy="2880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359532" y="1160748"/>
            <a:ext cx="8424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l">
              <a:buFont typeface="Arial" pitchFamily="34" charset="0"/>
              <a:buChar char="•"/>
            </a:pPr>
            <a:r>
              <a:rPr lang="en-US" sz="2400" b="0" dirty="0" smtClean="0"/>
              <a:t>10% rule really applies to </a:t>
            </a:r>
            <a:r>
              <a:rPr lang="en-US" sz="2400" b="0" i="1" dirty="0" smtClean="0"/>
              <a:t>page selectivity</a:t>
            </a:r>
            <a:endParaRPr lang="en-US" sz="2400" b="0" dirty="0" smtClean="0"/>
          </a:p>
          <a:p>
            <a:pPr marL="177800" indent="-177800" algn="l">
              <a:buFont typeface="Arial" pitchFamily="34" charset="0"/>
              <a:buChar char="•"/>
            </a:pPr>
            <a:r>
              <a:rPr lang="en-US" sz="2400" b="0" dirty="0" smtClean="0"/>
              <a:t>Index scan, uniform random layout: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37285" y="2848870"/>
            <a:ext cx="1393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/>
              <a:t>[</a:t>
            </a:r>
            <a:r>
              <a:rPr lang="en-US" b="0" dirty="0" err="1" smtClean="0"/>
              <a:t>Yue</a:t>
            </a:r>
            <a:r>
              <a:rPr lang="en-US" b="0" dirty="0" smtClean="0"/>
              <a:t> </a:t>
            </a:r>
            <a:r>
              <a:rPr lang="en-US" b="0" i="1" dirty="0" smtClean="0"/>
              <a:t>et al.</a:t>
            </a:r>
            <a:r>
              <a:rPr lang="en-US" b="0" dirty="0" smtClean="0"/>
              <a:t>]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5320884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Join performance on disk depends on:</a:t>
            </a:r>
          </a:p>
          <a:p>
            <a:pPr lvl="1"/>
            <a:r>
              <a:rPr lang="en-US" dirty="0" smtClean="0"/>
              <a:t>Algorithm</a:t>
            </a:r>
          </a:p>
          <a:p>
            <a:pPr lvl="1"/>
            <a:r>
              <a:rPr lang="en-US" dirty="0" smtClean="0"/>
              <a:t>Relation sizes</a:t>
            </a:r>
          </a:p>
          <a:p>
            <a:pPr lvl="1"/>
            <a:r>
              <a:rPr lang="en-US" dirty="0" err="1" smtClean="0"/>
              <a:t>Projectivity</a:t>
            </a:r>
            <a:endParaRPr lang="en-US" dirty="0" smtClean="0"/>
          </a:p>
          <a:p>
            <a:r>
              <a:rPr lang="en-US" dirty="0" smtClean="0"/>
              <a:t>These determine</a:t>
            </a:r>
          </a:p>
          <a:p>
            <a:pPr lvl="1"/>
            <a:r>
              <a:rPr lang="en-US" dirty="0" smtClean="0"/>
              <a:t>Device access patterns</a:t>
            </a:r>
          </a:p>
          <a:p>
            <a:pPr lvl="1"/>
            <a:r>
              <a:rPr lang="en-US" dirty="0" smtClean="0"/>
              <a:t>Data read and written to device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34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62</a:t>
            </a:fld>
            <a:endParaRPr lang="en-US" dirty="0"/>
          </a:p>
        </p:txBody>
      </p:sp>
      <p:graphicFrame>
        <p:nvGraphicFramePr>
          <p:cNvPr id="13" name="Chart 12"/>
          <p:cNvGraphicFramePr/>
          <p:nvPr/>
        </p:nvGraphicFramePr>
        <p:xfrm>
          <a:off x="0" y="980728"/>
          <a:ext cx="9144000" cy="50765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3225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63</a:t>
            </a:fld>
            <a:endParaRPr lang="en-US" dirty="0"/>
          </a:p>
        </p:txBody>
      </p:sp>
      <p:graphicFrame>
        <p:nvGraphicFramePr>
          <p:cNvPr id="5" name="Chart 4"/>
          <p:cNvGraphicFramePr/>
          <p:nvPr/>
        </p:nvGraphicFramePr>
        <p:xfrm>
          <a:off x="0" y="980728"/>
          <a:ext cx="9144000" cy="50765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609804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64</a:t>
            </a:fld>
            <a:endParaRPr lang="en-US" dirty="0"/>
          </a:p>
        </p:txBody>
      </p:sp>
      <p:graphicFrame>
        <p:nvGraphicFramePr>
          <p:cNvPr id="5" name="Chart 4"/>
          <p:cNvGraphicFramePr/>
          <p:nvPr/>
        </p:nvGraphicFramePr>
        <p:xfrm>
          <a:off x="0" y="980728"/>
          <a:ext cx="9144000" cy="50765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Oval 5"/>
          <p:cNvSpPr/>
          <p:nvPr/>
        </p:nvSpPr>
        <p:spPr bwMode="auto">
          <a:xfrm>
            <a:off x="8640452" y="3645024"/>
            <a:ext cx="288032" cy="576064"/>
          </a:xfrm>
          <a:prstGeom prst="ellipse">
            <a:avLst/>
          </a:prstGeom>
          <a:noFill/>
          <a:ln w="412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cxnSp>
        <p:nvCxnSpPr>
          <p:cNvPr id="9" name="Straight Connector 8"/>
          <p:cNvCxnSpPr>
            <a:stCxn id="6" idx="0"/>
          </p:cNvCxnSpPr>
          <p:nvPr/>
        </p:nvCxnSpPr>
        <p:spPr bwMode="auto">
          <a:xfrm rot="16200000" flipV="1">
            <a:off x="7848364" y="2708920"/>
            <a:ext cx="1368152" cy="504056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6784860" y="1880828"/>
            <a:ext cx="2281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rgbClr val="FF0000"/>
                </a:solidFill>
              </a:rPr>
              <a:t>CPU bound outlier</a:t>
            </a:r>
            <a:endParaRPr lang="en-US" b="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6099" y="6027675"/>
            <a:ext cx="8691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0" i="1" dirty="0" smtClean="0">
                <a:solidFill>
                  <a:srgbClr val="FF0909"/>
                </a:solidFill>
              </a:rPr>
              <a:t>Flash insensitive to join type – 5.4% avg. difference w/o outlier</a:t>
            </a:r>
            <a:endParaRPr lang="en-US" sz="2400" b="0" i="1" dirty="0">
              <a:solidFill>
                <a:srgbClr val="FF09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3634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Flash and DRAM expected to stop scaling in the next few years</a:t>
            </a:r>
          </a:p>
          <a:p>
            <a:pPr lvl="1"/>
            <a:r>
              <a:rPr lang="en-US" dirty="0" smtClean="0"/>
              <a:t>Need scalable dense replacements for both</a:t>
            </a:r>
          </a:p>
          <a:p>
            <a:pPr lvl="1"/>
            <a:r>
              <a:rPr lang="en-US" dirty="0" smtClean="0"/>
              <a:t>Numerous technologies for “Storage Class Memory” or “Universal Memory”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65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367550" y="4329100"/>
            <a:ext cx="6408901" cy="1384995"/>
            <a:chOff x="1475467" y="4473116"/>
            <a:chExt cx="6408901" cy="1384995"/>
          </a:xfrm>
        </p:grpSpPr>
        <p:sp>
          <p:nvSpPr>
            <p:cNvPr id="5" name="TextBox 4"/>
            <p:cNvSpPr txBox="1"/>
            <p:nvPr/>
          </p:nvSpPr>
          <p:spPr>
            <a:xfrm>
              <a:off x="1475467" y="4473116"/>
              <a:ext cx="2911374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 algn="l">
                <a:buFont typeface="Arial" pitchFamily="34" charset="0"/>
                <a:buChar char="•"/>
              </a:pPr>
              <a:r>
                <a:rPr lang="en-US" sz="2800" b="0" dirty="0" smtClean="0"/>
                <a:t>Resistive RAM</a:t>
              </a:r>
            </a:p>
            <a:p>
              <a:pPr marL="342900" indent="-342900" algn="l">
                <a:buFont typeface="Arial" pitchFamily="34" charset="0"/>
                <a:buChar char="•"/>
              </a:pPr>
              <a:r>
                <a:rPr lang="en-US" sz="2800" b="0" dirty="0" smtClean="0"/>
                <a:t>Phase Change</a:t>
              </a:r>
            </a:p>
            <a:p>
              <a:pPr marL="342900" indent="-342900" algn="l">
                <a:buFont typeface="Arial" pitchFamily="34" charset="0"/>
                <a:buChar char="•"/>
              </a:pPr>
              <a:r>
                <a:rPr lang="en-US" sz="2800" b="0" dirty="0" err="1" smtClean="0"/>
                <a:t>Memristor</a:t>
              </a:r>
              <a:endParaRPr lang="en-US" sz="2800" b="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416752" y="4473116"/>
              <a:ext cx="3467616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 algn="l">
                <a:buFont typeface="Arial" pitchFamily="34" charset="0"/>
                <a:buChar char="•"/>
              </a:pPr>
              <a:r>
                <a:rPr lang="en-US" sz="2800" b="0" dirty="0" smtClean="0"/>
                <a:t>Magnetic RAM</a:t>
              </a:r>
            </a:p>
            <a:p>
              <a:pPr marL="342900" indent="-342900" algn="l">
                <a:buFont typeface="Arial" pitchFamily="34" charset="0"/>
                <a:buChar char="•"/>
              </a:pPr>
              <a:r>
                <a:rPr lang="en-US" sz="2800" b="0" dirty="0" smtClean="0"/>
                <a:t>STT RAM</a:t>
              </a:r>
            </a:p>
            <a:p>
              <a:pPr marL="342900" indent="-342900" algn="l">
                <a:buFont typeface="Arial" pitchFamily="34" charset="0"/>
                <a:buChar char="•"/>
              </a:pPr>
              <a:r>
                <a:rPr lang="en-US" sz="2800" b="0" dirty="0" err="1" smtClean="0"/>
                <a:t>FerroElectric</a:t>
              </a:r>
              <a:r>
                <a:rPr lang="en-US" sz="2800" b="0" dirty="0" smtClean="0"/>
                <a:t> RAM</a:t>
              </a:r>
              <a:endParaRPr lang="en-US" sz="2800" b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3342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NVRAM read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NVRAM read latency may be up to 5x DRAM read latency [IBM]</a:t>
            </a:r>
          </a:p>
          <a:p>
            <a:pPr lvl="1"/>
            <a:r>
              <a:rPr lang="en-US" dirty="0" smtClean="0"/>
              <a:t>Greater if not connected via main memory bus</a:t>
            </a:r>
          </a:p>
          <a:p>
            <a:r>
              <a:rPr lang="en-US" dirty="0" smtClean="0"/>
              <a:t>Require DRAM/on-chip cache to accelerate reads</a:t>
            </a:r>
          </a:p>
          <a:p>
            <a:r>
              <a:rPr lang="en-US" dirty="0" smtClean="0"/>
              <a:t>Traditional software-managed DRAM buffer pool or hardware-managed DRAM cache?</a:t>
            </a:r>
          </a:p>
          <a:p>
            <a:pPr lvl="1"/>
            <a:r>
              <a:rPr lang="en-US" dirty="0" smtClean="0"/>
              <a:t>Depends on capacity necessary to improve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13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NVRAM Group Commit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99357" y="1124744"/>
            <a:ext cx="745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/>
              <a:t>Time</a:t>
            </a:r>
            <a:endParaRPr lang="en-US" b="0" dirty="0"/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 bwMode="auto">
          <a:xfrm>
            <a:off x="4245202" y="1324799"/>
            <a:ext cx="111888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>
            <a:off x="-2448780" y="2248432"/>
            <a:ext cx="3276364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85C8CD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>
            <a:off x="-1008620" y="2748706"/>
            <a:ext cx="3276364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85C8CD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-1371214" y="3248980"/>
            <a:ext cx="3276364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85C8CD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Rectangle 12"/>
          <p:cNvSpPr/>
          <p:nvPr/>
        </p:nvSpPr>
        <p:spPr bwMode="auto">
          <a:xfrm>
            <a:off x="1360167" y="5337212"/>
            <a:ext cx="2275729" cy="864096"/>
          </a:xfrm>
          <a:prstGeom prst="rect">
            <a:avLst/>
          </a:prstGeom>
          <a:solidFill>
            <a:srgbClr val="FFA3A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rPr>
              <a:t>volatile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0" dirty="0" smtClean="0">
                <a:ea typeface="ＭＳ Ｐゴシック" charset="-128"/>
              </a:rPr>
              <a:t>buffer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27684" y="3753036"/>
            <a:ext cx="3440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dirty="0" smtClean="0"/>
              <a:t>Transactions operate on</a:t>
            </a:r>
            <a:br>
              <a:rPr lang="en-US" b="0" dirty="0" smtClean="0"/>
            </a:br>
            <a:r>
              <a:rPr lang="en-US" b="0" dirty="0" smtClean="0"/>
              <a:t>copy of data in volatile buffer</a:t>
            </a:r>
            <a:endParaRPr lang="en-US" b="0" dirty="0"/>
          </a:p>
        </p:txBody>
      </p:sp>
      <p:cxnSp>
        <p:nvCxnSpPr>
          <p:cNvPr id="16" name="Straight Arrow Connector 15"/>
          <p:cNvCxnSpPr/>
          <p:nvPr/>
        </p:nvCxnSpPr>
        <p:spPr bwMode="auto">
          <a:xfrm>
            <a:off x="827584" y="2996952"/>
            <a:ext cx="1404156" cy="2232248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18" name="Rectangle 17"/>
          <p:cNvSpPr/>
          <p:nvPr/>
        </p:nvSpPr>
        <p:spPr bwMode="auto">
          <a:xfrm>
            <a:off x="4804645" y="4620277"/>
            <a:ext cx="2275729" cy="864096"/>
          </a:xfrm>
          <a:prstGeom prst="rect">
            <a:avLst/>
          </a:prstGeom>
          <a:solidFill>
            <a:srgbClr val="85C8C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rPr>
              <a:t>NVRAM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0" dirty="0" smtClean="0">
                <a:ea typeface="ＭＳ Ｐゴシック" charset="-128"/>
              </a:rPr>
              <a:t>store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804644" y="5484373"/>
            <a:ext cx="2275729" cy="864096"/>
          </a:xfrm>
          <a:prstGeom prst="rect">
            <a:avLst/>
          </a:prstGeom>
          <a:solidFill>
            <a:srgbClr val="85C8C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rPr>
              <a:t>NVRAM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0" dirty="0" smtClean="0">
                <a:ea typeface="ＭＳ Ｐゴシック" charset="-128"/>
              </a:rPr>
              <a:t>log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097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NVRAM Group Commit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99357" y="1124744"/>
            <a:ext cx="745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/>
              <a:t>Time</a:t>
            </a:r>
            <a:endParaRPr lang="en-US" b="0" dirty="0"/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 bwMode="auto">
          <a:xfrm>
            <a:off x="4245202" y="1324799"/>
            <a:ext cx="111888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>
            <a:off x="-2448780" y="2248432"/>
            <a:ext cx="3276364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85C8CD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>
            <a:off x="-1008620" y="2748706"/>
            <a:ext cx="3276364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85C8CD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-1371214" y="3248980"/>
            <a:ext cx="3276364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85C8CD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Rectangle 16"/>
          <p:cNvSpPr/>
          <p:nvPr/>
        </p:nvSpPr>
        <p:spPr bwMode="auto">
          <a:xfrm>
            <a:off x="1360167" y="5337212"/>
            <a:ext cx="2275729" cy="864096"/>
          </a:xfrm>
          <a:prstGeom prst="rect">
            <a:avLst/>
          </a:prstGeom>
          <a:solidFill>
            <a:srgbClr val="FFA3A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rPr>
              <a:t>volatile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0" dirty="0" smtClean="0">
                <a:ea typeface="ＭＳ Ｐゴシック" charset="-128"/>
              </a:rPr>
              <a:t>buffer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04" y="4221088"/>
            <a:ext cx="32763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dirty="0" smtClean="0"/>
              <a:t>Transactions </a:t>
            </a:r>
            <a:r>
              <a:rPr lang="en-US" b="0" dirty="0" err="1" smtClean="0"/>
              <a:t>quiesce</a:t>
            </a:r>
            <a:r>
              <a:rPr lang="en-US" b="0" dirty="0" smtClean="0"/>
              <a:t> at end of batch</a:t>
            </a:r>
            <a:endParaRPr lang="en-US" b="0" dirty="0"/>
          </a:p>
        </p:txBody>
      </p:sp>
      <p:sp>
        <p:nvSpPr>
          <p:cNvPr id="18" name="Rectangle 17"/>
          <p:cNvSpPr/>
          <p:nvPr/>
        </p:nvSpPr>
        <p:spPr bwMode="auto">
          <a:xfrm>
            <a:off x="4804645" y="4620277"/>
            <a:ext cx="2275729" cy="864096"/>
          </a:xfrm>
          <a:prstGeom prst="rect">
            <a:avLst/>
          </a:prstGeom>
          <a:solidFill>
            <a:srgbClr val="85C8C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rPr>
              <a:t>NVRAM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0" dirty="0" smtClean="0">
                <a:ea typeface="ＭＳ Ｐゴシック" charset="-128"/>
              </a:rPr>
              <a:t>store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804644" y="5484373"/>
            <a:ext cx="2275729" cy="864096"/>
          </a:xfrm>
          <a:prstGeom prst="rect">
            <a:avLst/>
          </a:prstGeom>
          <a:solidFill>
            <a:srgbClr val="85C8C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rPr>
              <a:t>NVRAM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0" dirty="0" smtClean="0">
                <a:ea typeface="ＭＳ Ｐゴシック" charset="-128"/>
              </a:rPr>
              <a:t>log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2233120" y="1540823"/>
            <a:ext cx="0" cy="253624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67993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NVRAM Group Commit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99357" y="1124744"/>
            <a:ext cx="745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/>
              <a:t>Time</a:t>
            </a:r>
            <a:endParaRPr lang="en-US" b="0" dirty="0"/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 bwMode="auto">
          <a:xfrm>
            <a:off x="4245202" y="1324799"/>
            <a:ext cx="111888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>
            <a:off x="-2448780" y="2248432"/>
            <a:ext cx="3276364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85C8CD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>
            <a:off x="-1008620" y="2748706"/>
            <a:ext cx="3276364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85C8CD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-1371214" y="3248980"/>
            <a:ext cx="3276364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85C8CD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2233120" y="1540823"/>
            <a:ext cx="0" cy="253624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Rectangle 16"/>
          <p:cNvSpPr/>
          <p:nvPr/>
        </p:nvSpPr>
        <p:spPr bwMode="auto">
          <a:xfrm>
            <a:off x="1360167" y="5337212"/>
            <a:ext cx="2275729" cy="864096"/>
          </a:xfrm>
          <a:prstGeom prst="rect">
            <a:avLst/>
          </a:prstGeom>
          <a:solidFill>
            <a:srgbClr val="FFA3A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rPr>
              <a:t>volatile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0" dirty="0" smtClean="0">
                <a:ea typeface="ＭＳ Ｐゴシック" charset="-128"/>
              </a:rPr>
              <a:t>buffer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804645" y="4620277"/>
            <a:ext cx="2275729" cy="864096"/>
          </a:xfrm>
          <a:prstGeom prst="rect">
            <a:avLst/>
          </a:prstGeom>
          <a:solidFill>
            <a:srgbClr val="85C8C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rPr>
              <a:t>NVRAM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0" dirty="0" smtClean="0">
                <a:ea typeface="ＭＳ Ｐゴシック" charset="-128"/>
              </a:rPr>
              <a:t>store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804644" y="5484373"/>
            <a:ext cx="2275729" cy="864096"/>
          </a:xfrm>
          <a:prstGeom prst="rect">
            <a:avLst/>
          </a:prstGeom>
          <a:solidFill>
            <a:srgbClr val="85C8C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rPr>
              <a:t>NVRAM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0" dirty="0" smtClean="0">
                <a:ea typeface="ＭＳ Ｐゴシック" charset="-128"/>
              </a:rPr>
              <a:t>log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63788" y="3861048"/>
            <a:ext cx="2988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dirty="0" smtClean="0"/>
              <a:t>Overwritten data copied to NVRAM log</a:t>
            </a:r>
            <a:endParaRPr lang="en-US" b="0" dirty="0"/>
          </a:p>
        </p:txBody>
      </p:sp>
      <p:sp>
        <p:nvSpPr>
          <p:cNvPr id="16" name="Curved Right Arrow 15"/>
          <p:cNvSpPr/>
          <p:nvPr/>
        </p:nvSpPr>
        <p:spPr bwMode="auto">
          <a:xfrm>
            <a:off x="3872279" y="4797152"/>
            <a:ext cx="932365" cy="1404156"/>
          </a:xfrm>
          <a:prstGeom prst="curv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8" name="Right Arrow 17"/>
          <p:cNvSpPr/>
          <p:nvPr/>
        </p:nvSpPr>
        <p:spPr bwMode="auto">
          <a:xfrm>
            <a:off x="2266770" y="2248432"/>
            <a:ext cx="2269226" cy="100054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rPr>
              <a:t>Undo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rPr>
              <a:t> log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914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center infrastructure (appendix)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Understanding and Abstracting Total Data Center Power [WEED ‘09]</a:t>
            </a:r>
          </a:p>
          <a:p>
            <a:pPr lvl="1"/>
            <a:r>
              <a:rPr lang="en-US" sz="2400" dirty="0" smtClean="0"/>
              <a:t>Data center power model encompassing all components</a:t>
            </a:r>
          </a:p>
          <a:p>
            <a:r>
              <a:rPr lang="en-US" sz="2800" dirty="0" err="1" smtClean="0"/>
              <a:t>PowerRouting</a:t>
            </a:r>
            <a:r>
              <a:rPr lang="en-US" sz="2800" dirty="0" smtClean="0"/>
              <a:t>: Dynamic Power Provisioning in the </a:t>
            </a:r>
            <a:r>
              <a:rPr lang="en-US" sz="2800" dirty="0" err="1" smtClean="0"/>
              <a:t>DataCenter</a:t>
            </a:r>
            <a:r>
              <a:rPr lang="en-US" sz="2800" dirty="0" smtClean="0"/>
              <a:t> [ASPLOS ‘10]</a:t>
            </a:r>
          </a:p>
          <a:p>
            <a:pPr lvl="1"/>
            <a:r>
              <a:rPr lang="en-US" sz="2400" dirty="0" smtClean="0"/>
              <a:t>Better utilize installed power infrastructure by introducing power feed switching mechanisms and intelligent control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2707533" y="4617132"/>
            <a:ext cx="3728934" cy="2011077"/>
            <a:chOff x="2162142" y="4090555"/>
            <a:chExt cx="4648096" cy="2506797"/>
          </a:xfrm>
        </p:grpSpPr>
        <p:grpSp>
          <p:nvGrpSpPr>
            <p:cNvPr id="5" name="Group 5"/>
            <p:cNvGrpSpPr/>
            <p:nvPr/>
          </p:nvGrpSpPr>
          <p:grpSpPr>
            <a:xfrm>
              <a:off x="2162142" y="4090555"/>
              <a:ext cx="961469" cy="948669"/>
              <a:chOff x="3561544" y="1255689"/>
              <a:chExt cx="1063373" cy="1045677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3561544" y="1255689"/>
                <a:ext cx="1063373" cy="1045677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" name="Picture 1" descr="Filename: j0379767.wmf&#10;Keywords: electrical plugs, electricity, household ...&#10;File Size: 11 KB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696752" y="1322162"/>
                <a:ext cx="811249" cy="850698"/>
              </a:xfrm>
              <a:prstGeom prst="rect">
                <a:avLst/>
              </a:prstGeom>
              <a:noFill/>
            </p:spPr>
          </p:pic>
        </p:grpSp>
        <p:grpSp>
          <p:nvGrpSpPr>
            <p:cNvPr id="8" name="Group 8"/>
            <p:cNvGrpSpPr/>
            <p:nvPr/>
          </p:nvGrpSpPr>
          <p:grpSpPr>
            <a:xfrm>
              <a:off x="5848769" y="4090555"/>
              <a:ext cx="961469" cy="948669"/>
              <a:chOff x="3561544" y="1255689"/>
              <a:chExt cx="1063373" cy="1045677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3561544" y="1255689"/>
                <a:ext cx="1063373" cy="1045677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Picture 1" descr="Filename: j0379767.wmf&#10;Keywords: electrical plugs, electricity, household ...&#10;File Size: 11 KB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696752" y="1322162"/>
                <a:ext cx="811249" cy="850698"/>
              </a:xfrm>
              <a:prstGeom prst="rect">
                <a:avLst/>
              </a:prstGeom>
              <a:noFill/>
            </p:spPr>
          </p:pic>
        </p:grpSp>
        <p:sp>
          <p:nvSpPr>
            <p:cNvPr id="11" name="Right Arrow 10"/>
            <p:cNvSpPr/>
            <p:nvPr/>
          </p:nvSpPr>
          <p:spPr>
            <a:xfrm rot="13673132">
              <a:off x="3100628" y="4667865"/>
              <a:ext cx="1103086" cy="53702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/>
            <p:cNvSpPr/>
            <p:nvPr/>
          </p:nvSpPr>
          <p:spPr>
            <a:xfrm rot="7926868" flipH="1">
              <a:off x="4762508" y="4667865"/>
              <a:ext cx="1103086" cy="53702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232742" y="4453780"/>
              <a:ext cx="54053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latin typeface="Calibri" pitchFamily="34" charset="0"/>
                  <a:cs typeface="Calibri" pitchFamily="34" charset="0"/>
                </a:rPr>
                <a:t>?</a:t>
              </a:r>
              <a:endParaRPr lang="en-US" sz="6000" b="1" dirty="0"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14" name="Picture 13" descr="rack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51279" y="5514562"/>
              <a:ext cx="1139778" cy="10827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003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NVRAM Group Commit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99357" y="1124744"/>
            <a:ext cx="745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/>
              <a:t>Time</a:t>
            </a:r>
            <a:endParaRPr lang="en-US" b="0" dirty="0"/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 bwMode="auto">
          <a:xfrm>
            <a:off x="4245202" y="1324799"/>
            <a:ext cx="111888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>
            <a:off x="-2448780" y="2248432"/>
            <a:ext cx="3276364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85C8CD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>
            <a:off x="-1008620" y="2748706"/>
            <a:ext cx="3276364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85C8CD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-1371214" y="3248980"/>
            <a:ext cx="3276364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85C8CD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2233120" y="1540823"/>
            <a:ext cx="0" cy="253624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Rectangle 16"/>
          <p:cNvSpPr/>
          <p:nvPr/>
        </p:nvSpPr>
        <p:spPr bwMode="auto">
          <a:xfrm>
            <a:off x="1360167" y="5337212"/>
            <a:ext cx="2275729" cy="864096"/>
          </a:xfrm>
          <a:prstGeom prst="rect">
            <a:avLst/>
          </a:prstGeom>
          <a:solidFill>
            <a:srgbClr val="FFA3A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rPr>
              <a:t>volatile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0" dirty="0" smtClean="0">
                <a:ea typeface="ＭＳ Ｐゴシック" charset="-128"/>
              </a:rPr>
              <a:t>buffer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804645" y="4620277"/>
            <a:ext cx="2275729" cy="864096"/>
          </a:xfrm>
          <a:prstGeom prst="rect">
            <a:avLst/>
          </a:prstGeom>
          <a:solidFill>
            <a:srgbClr val="85C8C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rPr>
              <a:t>NVRAM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0" dirty="0" smtClean="0">
                <a:ea typeface="ＭＳ Ｐゴシック" charset="-128"/>
              </a:rPr>
              <a:t>store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804644" y="5484373"/>
            <a:ext cx="2275729" cy="864096"/>
          </a:xfrm>
          <a:prstGeom prst="rect">
            <a:avLst/>
          </a:prstGeom>
          <a:solidFill>
            <a:srgbClr val="85C8C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rPr>
              <a:t>NVRAM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0" dirty="0" smtClean="0">
                <a:ea typeface="ＭＳ Ｐゴシック" charset="-128"/>
              </a:rPr>
              <a:t>log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0" name="Right Arrow 9"/>
          <p:cNvSpPr/>
          <p:nvPr/>
        </p:nvSpPr>
        <p:spPr bwMode="auto">
          <a:xfrm>
            <a:off x="2266770" y="2248432"/>
            <a:ext cx="2269226" cy="100054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rPr>
              <a:t>Undo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rPr>
              <a:t> log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8" name="Right Arrow 17"/>
          <p:cNvSpPr/>
          <p:nvPr/>
        </p:nvSpPr>
        <p:spPr bwMode="auto">
          <a:xfrm>
            <a:off x="4572000" y="2248432"/>
            <a:ext cx="2160240" cy="100054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0" dirty="0" smtClean="0">
                <a:ea typeface="ＭＳ Ｐゴシック" charset="-128"/>
              </a:rPr>
              <a:t>Persist store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cxnSp>
        <p:nvCxnSpPr>
          <p:cNvPr id="19" name="Straight Connector 18"/>
          <p:cNvCxnSpPr/>
          <p:nvPr/>
        </p:nvCxnSpPr>
        <p:spPr bwMode="auto">
          <a:xfrm>
            <a:off x="4572000" y="1540823"/>
            <a:ext cx="0" cy="253624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8" name="Right Arrow 7"/>
          <p:cNvSpPr/>
          <p:nvPr/>
        </p:nvSpPr>
        <p:spPr bwMode="auto">
          <a:xfrm rot="20433333">
            <a:off x="3284367" y="5134984"/>
            <a:ext cx="1480787" cy="399189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93692" y="4221087"/>
            <a:ext cx="2202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dirty="0" smtClean="0"/>
              <a:t>Persist batch updates in-place</a:t>
            </a:r>
            <a:endParaRPr lang="en-US" b="0" dirty="0"/>
          </a:p>
        </p:txBody>
      </p:sp>
      <p:sp>
        <p:nvSpPr>
          <p:cNvPr id="21" name="TextBox 20"/>
          <p:cNvSpPr txBox="1"/>
          <p:nvPr/>
        </p:nvSpPr>
        <p:spPr>
          <a:xfrm>
            <a:off x="4789368" y="3259473"/>
            <a:ext cx="27349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dirty="0" smtClean="0"/>
              <a:t>Barriers ensure store persists after log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62178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NVRAM Group Commit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99357" y="1124744"/>
            <a:ext cx="745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/>
              <a:t>Time</a:t>
            </a:r>
            <a:endParaRPr lang="en-US" b="0" dirty="0"/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 bwMode="auto">
          <a:xfrm>
            <a:off x="4245202" y="1324799"/>
            <a:ext cx="111888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>
            <a:off x="-2448780" y="2248432"/>
            <a:ext cx="3276364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85C8CD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>
            <a:off x="-1008620" y="2748706"/>
            <a:ext cx="3276364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85C8CD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-1371214" y="3248980"/>
            <a:ext cx="3276364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85C8CD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2233120" y="1540823"/>
            <a:ext cx="0" cy="253624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Rectangle 16"/>
          <p:cNvSpPr/>
          <p:nvPr/>
        </p:nvSpPr>
        <p:spPr bwMode="auto">
          <a:xfrm>
            <a:off x="1360167" y="5337212"/>
            <a:ext cx="2275729" cy="864096"/>
          </a:xfrm>
          <a:prstGeom prst="rect">
            <a:avLst/>
          </a:prstGeom>
          <a:solidFill>
            <a:srgbClr val="FFA3A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rPr>
              <a:t>volatile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0" dirty="0" smtClean="0">
                <a:ea typeface="ＭＳ Ｐゴシック" charset="-128"/>
              </a:rPr>
              <a:t>buffer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804645" y="4620277"/>
            <a:ext cx="2275729" cy="864096"/>
          </a:xfrm>
          <a:prstGeom prst="rect">
            <a:avLst/>
          </a:prstGeom>
          <a:solidFill>
            <a:srgbClr val="85C8C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rPr>
              <a:t>NVRAM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0" dirty="0" smtClean="0">
                <a:ea typeface="ＭＳ Ｐゴシック" charset="-128"/>
              </a:rPr>
              <a:t>store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804644" y="5484373"/>
            <a:ext cx="2275729" cy="864096"/>
          </a:xfrm>
          <a:prstGeom prst="rect">
            <a:avLst/>
          </a:prstGeom>
          <a:solidFill>
            <a:srgbClr val="85C8C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rPr>
              <a:t>NVRAM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0" dirty="0" smtClean="0">
                <a:ea typeface="ＭＳ Ｐゴシック" charset="-128"/>
              </a:rPr>
              <a:t>log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0" name="Right Arrow 9"/>
          <p:cNvSpPr/>
          <p:nvPr/>
        </p:nvSpPr>
        <p:spPr bwMode="auto">
          <a:xfrm>
            <a:off x="2266770" y="2248432"/>
            <a:ext cx="2269226" cy="100054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rPr>
              <a:t>Undo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rPr>
              <a:t> log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8" name="Right Arrow 17"/>
          <p:cNvSpPr/>
          <p:nvPr/>
        </p:nvSpPr>
        <p:spPr bwMode="auto">
          <a:xfrm>
            <a:off x="4572000" y="2248432"/>
            <a:ext cx="2160240" cy="100054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0" dirty="0" smtClean="0">
                <a:ea typeface="ＭＳ Ｐゴシック" charset="-128"/>
              </a:rPr>
              <a:t>Persist store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cxnSp>
        <p:nvCxnSpPr>
          <p:cNvPr id="19" name="Straight Connector 18"/>
          <p:cNvCxnSpPr/>
          <p:nvPr/>
        </p:nvCxnSpPr>
        <p:spPr bwMode="auto">
          <a:xfrm>
            <a:off x="4572000" y="1540823"/>
            <a:ext cx="0" cy="253624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2498031" y="3825044"/>
            <a:ext cx="3251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dirty="0" smtClean="0"/>
              <a:t>Remove log</a:t>
            </a:r>
          </a:p>
          <a:p>
            <a:pPr algn="l"/>
            <a:r>
              <a:rPr lang="en-US" b="0" dirty="0" smtClean="0"/>
              <a:t>Commit transactions</a:t>
            </a:r>
          </a:p>
          <a:p>
            <a:pPr algn="l"/>
            <a:r>
              <a:rPr lang="en-US" b="0" dirty="0" smtClean="0"/>
              <a:t>Begin new batch</a:t>
            </a:r>
            <a:endParaRPr lang="en-US" b="0" dirty="0"/>
          </a:p>
        </p:txBody>
      </p:sp>
      <p:cxnSp>
        <p:nvCxnSpPr>
          <p:cNvPr id="21" name="Straight Connector 20"/>
          <p:cNvCxnSpPr/>
          <p:nvPr/>
        </p:nvCxnSpPr>
        <p:spPr bwMode="auto">
          <a:xfrm>
            <a:off x="6796958" y="1540823"/>
            <a:ext cx="0" cy="253624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3" name="Group 2"/>
          <p:cNvGrpSpPr/>
          <p:nvPr/>
        </p:nvGrpSpPr>
        <p:grpSpPr>
          <a:xfrm>
            <a:off x="6940974" y="2284436"/>
            <a:ext cx="1915502" cy="1000548"/>
            <a:chOff x="126600" y="1400284"/>
            <a:chExt cx="2286254" cy="1000548"/>
          </a:xfrm>
        </p:grpSpPr>
        <p:cxnSp>
          <p:nvCxnSpPr>
            <p:cNvPr id="22" name="Straight Arrow Connector 21"/>
            <p:cNvCxnSpPr/>
            <p:nvPr/>
          </p:nvCxnSpPr>
          <p:spPr bwMode="auto">
            <a:xfrm>
              <a:off x="126600" y="1400284"/>
              <a:ext cx="2286254" cy="0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rgbClr val="85C8CD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3" name="Straight Arrow Connector 22"/>
            <p:cNvCxnSpPr/>
            <p:nvPr/>
          </p:nvCxnSpPr>
          <p:spPr bwMode="auto">
            <a:xfrm>
              <a:off x="126600" y="1900558"/>
              <a:ext cx="2286254" cy="0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rgbClr val="85C8CD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4" name="Straight Arrow Connector 23"/>
            <p:cNvCxnSpPr/>
            <p:nvPr/>
          </p:nvCxnSpPr>
          <p:spPr bwMode="auto">
            <a:xfrm>
              <a:off x="126600" y="2400832"/>
              <a:ext cx="2286254" cy="0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rgbClr val="85C8CD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33" name="Multiply 32"/>
          <p:cNvSpPr/>
          <p:nvPr/>
        </p:nvSpPr>
        <p:spPr bwMode="auto">
          <a:xfrm>
            <a:off x="6522311" y="5505827"/>
            <a:ext cx="1116124" cy="1224136"/>
          </a:xfrm>
          <a:prstGeom prst="mathMultiply">
            <a:avLst>
              <a:gd name="adj1" fmla="val 14542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4734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871700" y="1124744"/>
            <a:ext cx="5616624" cy="4608512"/>
            <a:chOff x="900113" y="233363"/>
            <a:chExt cx="7343775" cy="6391275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113" y="233363"/>
              <a:ext cx="7343775" cy="639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5956" y="2614017"/>
              <a:ext cx="3695700" cy="2543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throughput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01437" y="6021288"/>
            <a:ext cx="8728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1" dirty="0" smtClean="0">
                <a:solidFill>
                  <a:srgbClr val="FF0909"/>
                </a:solidFill>
              </a:rPr>
              <a:t>Caches likely required but  even small capacity largely effective</a:t>
            </a:r>
            <a:endParaRPr lang="en-US" sz="2400" b="0" i="1" dirty="0">
              <a:solidFill>
                <a:srgbClr val="FF09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6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835696" y="872716"/>
            <a:ext cx="5652628" cy="4912403"/>
            <a:chOff x="904875" y="233363"/>
            <a:chExt cx="7334250" cy="6391275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875" y="233363"/>
              <a:ext cx="7334250" cy="639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1124744"/>
              <a:ext cx="2705100" cy="202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8009" y="6021288"/>
            <a:ext cx="8115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1" dirty="0" smtClean="0">
                <a:solidFill>
                  <a:srgbClr val="FF0909"/>
                </a:solidFill>
              </a:rPr>
              <a:t>B-Trees, append-heavy, and small tables cache effectively</a:t>
            </a:r>
            <a:endParaRPr lang="en-US" sz="2400" b="0" i="1" dirty="0">
              <a:solidFill>
                <a:srgbClr val="FF09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56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</a:t>
            </a:r>
            <a:r>
              <a:rPr lang="en-US" baseline="0" dirty="0" smtClean="0"/>
              <a:t> Commit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Journal</a:t>
            </a:r>
            <a:r>
              <a:rPr lang="en-US" baseline="0" dirty="0" smtClean="0"/>
              <a:t> only allows so much room</a:t>
            </a:r>
          </a:p>
          <a:p>
            <a:r>
              <a:rPr lang="en-US" baseline="0" dirty="0" smtClean="0"/>
              <a:t>Group Commit large software effort</a:t>
            </a:r>
          </a:p>
          <a:p>
            <a:pPr lvl="1"/>
            <a:r>
              <a:rPr lang="en-US" dirty="0" smtClean="0"/>
              <a:t>Useful</a:t>
            </a:r>
            <a:r>
              <a:rPr lang="en-US" baseline="0" dirty="0" smtClean="0"/>
              <a:t> mechanism for NVRAM persistence (not just OLTP)</a:t>
            </a:r>
          </a:p>
          <a:p>
            <a:pPr lvl="0"/>
            <a:r>
              <a:rPr lang="en-US" dirty="0" smtClean="0"/>
              <a:t>Intend to include:</a:t>
            </a:r>
          </a:p>
          <a:p>
            <a:pPr lvl="1"/>
            <a:r>
              <a:rPr lang="en-US" dirty="0" smtClean="0"/>
              <a:t>Description of new data structures to efficiently track and log dirty regions</a:t>
            </a:r>
          </a:p>
          <a:p>
            <a:pPr lvl="1"/>
            <a:r>
              <a:rPr lang="en-US" dirty="0" smtClean="0"/>
              <a:t>Batch</a:t>
            </a:r>
            <a:r>
              <a:rPr lang="en-US" baseline="0" dirty="0" smtClean="0"/>
              <a:t> management to quickly persist batch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3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r>
              <a:rPr lang="en-US" baseline="0" dirty="0" smtClean="0"/>
              <a:t>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Intend</a:t>
            </a:r>
            <a:r>
              <a:rPr lang="en-US" baseline="0" dirty="0" smtClean="0"/>
              <a:t> to include detailed study of timing model and bandwidth reservation</a:t>
            </a:r>
          </a:p>
          <a:p>
            <a:r>
              <a:rPr lang="en-US" baseline="0" dirty="0" smtClean="0"/>
              <a:t>More detail</a:t>
            </a:r>
          </a:p>
          <a:p>
            <a:r>
              <a:rPr lang="en-US" dirty="0" smtClean="0"/>
              <a:t>Quantify</a:t>
            </a:r>
            <a:r>
              <a:rPr lang="en-US" baseline="0" dirty="0" smtClean="0"/>
              <a:t> accuracy and limitations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26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r>
              <a:rPr lang="en-US" baseline="0" dirty="0" smtClean="0"/>
              <a:t>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Intend to include quantitative</a:t>
            </a:r>
            <a:r>
              <a:rPr lang="en-US" baseline="0" dirty="0" smtClean="0"/>
              <a:t> study of:</a:t>
            </a:r>
          </a:p>
          <a:p>
            <a:pPr lvl="1"/>
            <a:r>
              <a:rPr lang="en-US" dirty="0" smtClean="0"/>
              <a:t>Persist bandwidth required for each mechanism</a:t>
            </a:r>
          </a:p>
          <a:p>
            <a:pPr lvl="2"/>
            <a:r>
              <a:rPr lang="en-US" dirty="0" smtClean="0"/>
              <a:t>Group commit is </a:t>
            </a:r>
            <a:r>
              <a:rPr lang="en-US" dirty="0" err="1" smtClean="0"/>
              <a:t>bursty</a:t>
            </a:r>
            <a:r>
              <a:rPr lang="en-US" dirty="0" smtClean="0"/>
              <a:t>, required more bandwidth</a:t>
            </a:r>
          </a:p>
          <a:p>
            <a:pPr lvl="1"/>
            <a:r>
              <a:rPr lang="en-US" dirty="0" smtClean="0"/>
              <a:t>Device lifetime</a:t>
            </a:r>
            <a:r>
              <a:rPr lang="en-US" baseline="0" dirty="0" smtClean="0"/>
              <a:t> due to write endurance</a:t>
            </a:r>
          </a:p>
          <a:p>
            <a:pPr lvl="2"/>
            <a:r>
              <a:rPr lang="en-US" dirty="0" smtClean="0"/>
              <a:t>Each recovery mechanism</a:t>
            </a:r>
            <a:r>
              <a:rPr lang="en-US" baseline="0" dirty="0" smtClean="0"/>
              <a:t> produces varying quantity of persists and distributes persists across addresses/cells differently</a:t>
            </a:r>
          </a:p>
          <a:p>
            <a:pPr lvl="2"/>
            <a:r>
              <a:rPr lang="en-US" dirty="0" smtClean="0"/>
              <a:t>Prior work imagines hardware to distribute writes to the same address across numerous cells.  Consider device lifetime with hardware ware-leveling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53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BPFS (Total Epoch Order)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I/O through byte-addressable, persistent </a:t>
            </a:r>
            <a:r>
              <a:rPr lang="en-US" dirty="0" smtClean="0"/>
              <a:t>memory – Condit </a:t>
            </a:r>
            <a:r>
              <a:rPr lang="en-US" i="1" dirty="0" smtClean="0"/>
              <a:t>et al.</a:t>
            </a:r>
            <a:endParaRPr lang="en-US" dirty="0" smtClean="0"/>
          </a:p>
          <a:p>
            <a:r>
              <a:rPr lang="en-US" dirty="0" smtClean="0"/>
              <a:t>Divide code into </a:t>
            </a:r>
            <a:r>
              <a:rPr lang="en-US" i="1" dirty="0" smtClean="0"/>
              <a:t>epochs </a:t>
            </a:r>
            <a:r>
              <a:rPr lang="en-US" dirty="0" smtClean="0"/>
              <a:t>with </a:t>
            </a:r>
            <a:r>
              <a:rPr lang="en-US" i="1" dirty="0" smtClean="0"/>
              <a:t>epoch barriers</a:t>
            </a:r>
            <a:endParaRPr lang="en-US" dirty="0" smtClean="0"/>
          </a:p>
          <a:p>
            <a:pPr lvl="1"/>
            <a:r>
              <a:rPr lang="en-US" dirty="0" smtClean="0"/>
              <a:t>Persists within same epoch occur in parallel</a:t>
            </a:r>
          </a:p>
          <a:p>
            <a:pPr lvl="1"/>
            <a:r>
              <a:rPr lang="en-US" dirty="0" smtClean="0"/>
              <a:t>Persists may not reorder across barriers</a:t>
            </a:r>
          </a:p>
          <a:p>
            <a:pPr lvl="1"/>
            <a:r>
              <a:rPr lang="en-US" dirty="0" smtClean="0"/>
              <a:t>Shared memory accesses w/ at least one write imply epoch order between threads</a:t>
            </a:r>
          </a:p>
          <a:p>
            <a:r>
              <a:rPr lang="en-US" dirty="0" smtClean="0"/>
              <a:t>Propose hardware (cache extensions)</a:t>
            </a:r>
          </a:p>
          <a:p>
            <a:r>
              <a:rPr lang="en-US" dirty="0" smtClean="0"/>
              <a:t>No races in persist epochs (even volatile synchronization)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18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Prefer</a:t>
            </a:r>
            <a:r>
              <a:rPr lang="en-US" baseline="0" dirty="0" smtClean="0"/>
              <a:t> to reorder instruction execution</a:t>
            </a:r>
          </a:p>
          <a:p>
            <a:pPr lvl="1"/>
            <a:r>
              <a:rPr lang="en-US" dirty="0" smtClean="0"/>
              <a:t>Complicates</a:t>
            </a:r>
            <a:r>
              <a:rPr lang="en-US" baseline="0" dirty="0" smtClean="0"/>
              <a:t> multi-threaded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3628" y="3778004"/>
            <a:ext cx="30603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latin typeface="Courier New" pitchFamily="49" charset="0"/>
                <a:cs typeface="Courier New" pitchFamily="49" charset="0"/>
              </a:rPr>
              <a:t>Thread 1:</a:t>
            </a:r>
            <a:endParaRPr lang="en-US" b="0" dirty="0" smtClean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b="0" dirty="0" smtClean="0">
                <a:latin typeface="Courier New" pitchFamily="49" charset="0"/>
                <a:cs typeface="Courier New" pitchFamily="49" charset="0"/>
              </a:rPr>
              <a:t>flag1 = 1</a:t>
            </a:r>
          </a:p>
          <a:p>
            <a:pPr algn="l"/>
            <a:endParaRPr lang="en-US" b="0" dirty="0" smtClean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b="0" dirty="0" smtClean="0">
                <a:latin typeface="Courier New" pitchFamily="49" charset="0"/>
                <a:cs typeface="Courier New" pitchFamily="49" charset="0"/>
              </a:rPr>
              <a:t>if flag2 == 0:</a:t>
            </a:r>
          </a:p>
          <a:p>
            <a:pPr algn="l"/>
            <a:r>
              <a:rPr lang="en-US" b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0" dirty="0" smtClean="0">
                <a:latin typeface="Courier New" pitchFamily="49" charset="0"/>
                <a:cs typeface="Courier New" pitchFamily="49" charset="0"/>
              </a:rPr>
              <a:t> # critical sec.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0072" y="3778004"/>
            <a:ext cx="32763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latin typeface="Courier New" pitchFamily="49" charset="0"/>
                <a:cs typeface="Courier New" pitchFamily="49" charset="0"/>
              </a:rPr>
              <a:t>Thread 2:</a:t>
            </a:r>
            <a:endParaRPr lang="en-US" b="0" dirty="0" smtClean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b="0" dirty="0" smtClean="0">
                <a:latin typeface="Courier New" pitchFamily="49" charset="0"/>
                <a:cs typeface="Courier New" pitchFamily="49" charset="0"/>
              </a:rPr>
              <a:t>flag2 = 1</a:t>
            </a:r>
          </a:p>
          <a:p>
            <a:pPr algn="l"/>
            <a:endParaRPr lang="en-US" b="0" dirty="0" smtClean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b="0" dirty="0" smtClean="0">
                <a:latin typeface="Courier New" pitchFamily="49" charset="0"/>
                <a:cs typeface="Courier New" pitchFamily="49" charset="0"/>
              </a:rPr>
              <a:t>if flag1 == 0:</a:t>
            </a:r>
          </a:p>
          <a:p>
            <a:pPr algn="l"/>
            <a:r>
              <a:rPr lang="en-US" b="0" dirty="0" smtClean="0">
                <a:latin typeface="Courier New" pitchFamily="49" charset="0"/>
                <a:cs typeface="Courier New" pitchFamily="49" charset="0"/>
              </a:rPr>
              <a:t>  # critical sec.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58641" y="2812866"/>
            <a:ext cx="6026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>
                <a:latin typeface="Courier New" pitchFamily="49" charset="0"/>
                <a:cs typeface="Courier New" pitchFamily="49" charset="0"/>
              </a:rPr>
              <a:t>flag1, flag2 initialized to 0</a:t>
            </a:r>
          </a:p>
          <a:p>
            <a:r>
              <a:rPr lang="en-US" b="0" dirty="0" smtClean="0">
                <a:latin typeface="Courier New" pitchFamily="49" charset="0"/>
                <a:cs typeface="Courier New" pitchFamily="49" charset="0"/>
              </a:rPr>
              <a:t>(Dekker’s </a:t>
            </a:r>
            <a:r>
              <a:rPr lang="en-US" b="0" dirty="0" err="1" smtClean="0">
                <a:latin typeface="Courier New" pitchFamily="49" charset="0"/>
                <a:cs typeface="Courier New" pitchFamily="49" charset="0"/>
              </a:rPr>
              <a:t>mutex</a:t>
            </a:r>
            <a:r>
              <a:rPr lang="en-US" b="0" dirty="0" smtClean="0">
                <a:latin typeface="Courier New" pitchFamily="49" charset="0"/>
                <a:cs typeface="Courier New" pitchFamily="49" charset="0"/>
              </a:rPr>
              <a:t> without atomic RMW)</a:t>
            </a:r>
          </a:p>
        </p:txBody>
      </p:sp>
    </p:spTree>
    <p:extLst>
      <p:ext uri="{BB962C8B-B14F-4D97-AF65-F5344CB8AC3E}">
        <p14:creationId xmlns:p14="http://schemas.microsoft.com/office/powerpoint/2010/main" val="145529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Prefer</a:t>
            </a:r>
            <a:r>
              <a:rPr lang="en-US" baseline="0" dirty="0" smtClean="0"/>
              <a:t> to reorder instruction execution</a:t>
            </a:r>
          </a:p>
          <a:p>
            <a:pPr lvl="1"/>
            <a:r>
              <a:rPr lang="en-US" dirty="0" smtClean="0"/>
              <a:t>Complicates</a:t>
            </a:r>
            <a:r>
              <a:rPr lang="en-US" baseline="0" dirty="0" smtClean="0"/>
              <a:t> multi-threaded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3628" y="3778004"/>
            <a:ext cx="30603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latin typeface="Courier New" pitchFamily="49" charset="0"/>
                <a:cs typeface="Courier New" pitchFamily="49" charset="0"/>
              </a:rPr>
              <a:t>Thread 1:</a:t>
            </a:r>
            <a:endParaRPr lang="en-US" b="0" dirty="0" smtClean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b="0" dirty="0" smtClean="0">
                <a:latin typeface="Courier New" pitchFamily="49" charset="0"/>
                <a:cs typeface="Courier New" pitchFamily="49" charset="0"/>
              </a:rPr>
              <a:t>flag1 = 1</a:t>
            </a:r>
          </a:p>
          <a:p>
            <a:pPr algn="l"/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barrier</a:t>
            </a:r>
            <a:endParaRPr lang="en-US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b="0" dirty="0" smtClean="0">
                <a:latin typeface="Courier New" pitchFamily="49" charset="0"/>
                <a:cs typeface="Courier New" pitchFamily="49" charset="0"/>
              </a:rPr>
              <a:t>if flag2 == 0:</a:t>
            </a:r>
          </a:p>
          <a:p>
            <a:pPr algn="l"/>
            <a:r>
              <a:rPr lang="en-US" b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0" dirty="0" smtClean="0">
                <a:latin typeface="Courier New" pitchFamily="49" charset="0"/>
                <a:cs typeface="Courier New" pitchFamily="49" charset="0"/>
              </a:rPr>
              <a:t> # critical sec.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0072" y="3778004"/>
            <a:ext cx="32763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latin typeface="Courier New" pitchFamily="49" charset="0"/>
                <a:cs typeface="Courier New" pitchFamily="49" charset="0"/>
              </a:rPr>
              <a:t>Thread 2:</a:t>
            </a:r>
            <a:endParaRPr lang="en-US" b="0" dirty="0" smtClean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b="0" dirty="0" smtClean="0">
                <a:latin typeface="Courier New" pitchFamily="49" charset="0"/>
                <a:cs typeface="Courier New" pitchFamily="49" charset="0"/>
              </a:rPr>
              <a:t>flag2 = 1</a:t>
            </a:r>
          </a:p>
          <a:p>
            <a:pPr algn="l"/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barrier</a:t>
            </a:r>
            <a:endParaRPr lang="en-US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b="0" dirty="0" smtClean="0">
                <a:latin typeface="Courier New" pitchFamily="49" charset="0"/>
                <a:cs typeface="Courier New" pitchFamily="49" charset="0"/>
              </a:rPr>
              <a:t>if flag1 == 0:</a:t>
            </a:r>
          </a:p>
          <a:p>
            <a:pPr algn="l"/>
            <a:r>
              <a:rPr lang="en-US" b="0" dirty="0" smtClean="0">
                <a:latin typeface="Courier New" pitchFamily="49" charset="0"/>
                <a:cs typeface="Courier New" pitchFamily="49" charset="0"/>
              </a:rPr>
              <a:t>  # critical sec.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4966" y="5733256"/>
            <a:ext cx="6914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1" dirty="0" smtClean="0">
                <a:solidFill>
                  <a:srgbClr val="FF0909"/>
                </a:solidFill>
              </a:rPr>
              <a:t>Improving performance requires user intervention</a:t>
            </a:r>
            <a:endParaRPr lang="en-US" sz="2400" b="0" i="1" dirty="0">
              <a:solidFill>
                <a:srgbClr val="FF0909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61564" y="3460938"/>
            <a:ext cx="2321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rgbClr val="FF0000"/>
                </a:solidFill>
              </a:rPr>
              <a:t>CPU might reorder</a:t>
            </a:r>
            <a:endParaRPr lang="en-US" b="0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2753798" y="3801524"/>
            <a:ext cx="774086" cy="40708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 flipH="1">
            <a:off x="3368537" y="3812317"/>
            <a:ext cx="387043" cy="80481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1558641" y="2812866"/>
            <a:ext cx="6026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>
                <a:latin typeface="Courier New" pitchFamily="49" charset="0"/>
                <a:cs typeface="Courier New" pitchFamily="49" charset="0"/>
              </a:rPr>
              <a:t>flag1, flag2 initialized to 0</a:t>
            </a:r>
          </a:p>
          <a:p>
            <a:r>
              <a:rPr lang="en-US" b="0" dirty="0" smtClean="0">
                <a:latin typeface="Courier New" pitchFamily="49" charset="0"/>
                <a:cs typeface="Courier New" pitchFamily="49" charset="0"/>
              </a:rPr>
              <a:t>(Dekker’s </a:t>
            </a:r>
            <a:r>
              <a:rPr lang="en-US" b="0" dirty="0" err="1" smtClean="0">
                <a:latin typeface="Courier New" pitchFamily="49" charset="0"/>
                <a:cs typeface="Courier New" pitchFamily="49" charset="0"/>
              </a:rPr>
              <a:t>mutex</a:t>
            </a:r>
            <a:r>
              <a:rPr lang="en-US" b="0" dirty="0" smtClean="0">
                <a:latin typeface="Courier New" pitchFamily="49" charset="0"/>
                <a:cs typeface="Courier New" pitchFamily="49" charset="0"/>
              </a:rPr>
              <a:t> without atomic RMW)</a:t>
            </a:r>
          </a:p>
        </p:txBody>
      </p:sp>
    </p:spTree>
    <p:extLst>
      <p:ext uri="{BB962C8B-B14F-4D97-AF65-F5344CB8AC3E}">
        <p14:creationId xmlns:p14="http://schemas.microsoft.com/office/powerpoint/2010/main" val="304624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Briefly: Flash </a:t>
            </a:r>
            <a:r>
              <a:rPr lang="en-US" dirty="0" smtClean="0"/>
              <a:t>analytics – leveraging </a:t>
            </a:r>
            <a:r>
              <a:rPr lang="en-US" dirty="0" smtClean="0"/>
              <a:t>fast </a:t>
            </a:r>
            <a:r>
              <a:rPr lang="en-US" dirty="0" smtClean="0"/>
              <a:t>reads</a:t>
            </a:r>
          </a:p>
          <a:p>
            <a:r>
              <a:rPr lang="en-US" dirty="0" smtClean="0"/>
              <a:t>NVRAM OLTP recovery management</a:t>
            </a:r>
          </a:p>
          <a:p>
            <a:r>
              <a:rPr lang="en-US" dirty="0" smtClean="0"/>
              <a:t>New: Persistent </a:t>
            </a:r>
            <a:r>
              <a:rPr lang="en-US" dirty="0" smtClean="0"/>
              <a:t>Memory Consistency (PMC)</a:t>
            </a:r>
          </a:p>
          <a:p>
            <a:pPr lvl="1"/>
            <a:r>
              <a:rPr lang="en-US" dirty="0"/>
              <a:t>Ex: data structure and consistency </a:t>
            </a:r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97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BPFS (Total Epoch Order)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88024" y="1059189"/>
            <a:ext cx="41404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dirty="0" smtClean="0">
                <a:latin typeface="Courier New" pitchFamily="49" charset="0"/>
                <a:cs typeface="Courier New" pitchFamily="49" charset="0"/>
              </a:rPr>
              <a:t>Insert(</a:t>
            </a:r>
            <a:r>
              <a:rPr lang="en-US" b="0" dirty="0" err="1" smtClean="0">
                <a:latin typeface="Courier New" pitchFamily="49" charset="0"/>
                <a:cs typeface="Courier New" pitchFamily="49" charset="0"/>
              </a:rPr>
              <a:t>obj</a:t>
            </a:r>
            <a:r>
              <a:rPr lang="en-US" b="0" dirty="0" smtClean="0">
                <a:latin typeface="Courier New" pitchFamily="49" charset="0"/>
                <a:cs typeface="Courier New" pitchFamily="49" charset="0"/>
              </a:rPr>
              <a:t>, size):</a:t>
            </a:r>
          </a:p>
          <a:p>
            <a:pPr algn="l"/>
            <a:r>
              <a:rPr lang="en-US" b="0" dirty="0" smtClean="0">
                <a:latin typeface="Courier New" pitchFamily="49" charset="0"/>
                <a:cs typeface="Courier New" pitchFamily="49" charset="0"/>
              </a:rPr>
              <a:t>  lock()</a:t>
            </a:r>
          </a:p>
          <a:p>
            <a:pPr algn="l"/>
            <a:r>
              <a:rPr lang="en-US" b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barrier</a:t>
            </a:r>
          </a:p>
          <a:p>
            <a:pPr algn="l"/>
            <a:r>
              <a:rPr lang="en-US" b="0" dirty="0" smtClean="0">
                <a:latin typeface="Courier New" pitchFamily="49" charset="0"/>
                <a:cs typeface="Courier New" pitchFamily="49" charset="0"/>
              </a:rPr>
              <a:t>  start = &amp;array[counter]</a:t>
            </a:r>
          </a:p>
          <a:p>
            <a:pPr algn="l"/>
            <a:r>
              <a:rPr lang="en-US" b="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0" dirty="0" err="1" smtClean="0">
                <a:latin typeface="Courier New" pitchFamily="49" charset="0"/>
                <a:cs typeface="Courier New" pitchFamily="49" charset="0"/>
              </a:rPr>
              <a:t>memcpy</a:t>
            </a:r>
            <a:r>
              <a:rPr lang="en-US" b="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0" dirty="0" err="1" smtClean="0">
                <a:latin typeface="Courier New" pitchFamily="49" charset="0"/>
                <a:cs typeface="Courier New" pitchFamily="49" charset="0"/>
              </a:rPr>
              <a:t>start,obj,size</a:t>
            </a:r>
            <a:r>
              <a:rPr lang="en-US" b="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l"/>
            <a:r>
              <a:rPr lang="en-US" b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barrier</a:t>
            </a:r>
          </a:p>
          <a:p>
            <a:pPr algn="l"/>
            <a:r>
              <a:rPr lang="en-US" b="0" dirty="0" smtClean="0">
                <a:latin typeface="Courier New" pitchFamily="49" charset="0"/>
                <a:cs typeface="Courier New" pitchFamily="49" charset="0"/>
              </a:rPr>
              <a:t>  counter += size</a:t>
            </a:r>
          </a:p>
          <a:p>
            <a:pPr algn="l"/>
            <a:r>
              <a:rPr lang="en-US" b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barrier</a:t>
            </a:r>
          </a:p>
          <a:p>
            <a:pPr algn="l"/>
            <a:r>
              <a:rPr lang="en-US" b="0" dirty="0" smtClean="0">
                <a:latin typeface="Courier New" pitchFamily="49" charset="0"/>
                <a:cs typeface="Courier New" pitchFamily="49" charset="0"/>
              </a:rPr>
              <a:t>  unlock()</a:t>
            </a:r>
            <a:endParaRPr lang="en-US" b="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92782" y="2907304"/>
            <a:ext cx="5927390" cy="2141876"/>
            <a:chOff x="1799692" y="1497225"/>
            <a:chExt cx="5943781" cy="2147799"/>
          </a:xfrm>
        </p:grpSpPr>
        <p:grpSp>
          <p:nvGrpSpPr>
            <p:cNvPr id="11" name="Group 10"/>
            <p:cNvGrpSpPr/>
            <p:nvPr/>
          </p:nvGrpSpPr>
          <p:grpSpPr>
            <a:xfrm>
              <a:off x="1799692" y="1497225"/>
              <a:ext cx="2446201" cy="2147799"/>
              <a:chOff x="2636339" y="397281"/>
              <a:chExt cx="2446201" cy="2147799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2636339" y="397281"/>
                <a:ext cx="2023436" cy="1906136"/>
                <a:chOff x="2636339" y="397281"/>
                <a:chExt cx="2023436" cy="1906136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2636339" y="1655717"/>
                  <a:ext cx="495300" cy="4572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2636339" y="1026499"/>
                  <a:ext cx="495300" cy="4572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2636339" y="397281"/>
                  <a:ext cx="495300" cy="4572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0" name="Straight Arrow Connector 29"/>
                <p:cNvCxnSpPr>
                  <a:stCxn id="29" idx="3"/>
                  <a:endCxn id="26" idx="1"/>
                </p:cNvCxnSpPr>
                <p:nvPr/>
              </p:nvCxnSpPr>
              <p:spPr>
                <a:xfrm>
                  <a:off x="3131639" y="625881"/>
                  <a:ext cx="1528136" cy="1506654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/>
                <p:cNvCxnSpPr>
                  <a:stCxn id="28" idx="3"/>
                  <a:endCxn id="26" idx="2"/>
                </p:cNvCxnSpPr>
                <p:nvPr/>
              </p:nvCxnSpPr>
              <p:spPr>
                <a:xfrm>
                  <a:off x="3131639" y="1255099"/>
                  <a:ext cx="1455601" cy="1048318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Oval 25"/>
              <p:cNvSpPr/>
              <p:nvPr/>
            </p:nvSpPr>
            <p:spPr>
              <a:xfrm>
                <a:off x="4587240" y="2061754"/>
                <a:ext cx="495300" cy="483326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2" name="Straight Arrow Connector 11"/>
            <p:cNvCxnSpPr>
              <a:stCxn id="27" idx="3"/>
              <a:endCxn id="26" idx="3"/>
            </p:cNvCxnSpPr>
            <p:nvPr/>
          </p:nvCxnSpPr>
          <p:spPr>
            <a:xfrm>
              <a:off x="2294992" y="2984261"/>
              <a:ext cx="1528136" cy="58998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/>
          </p:nvGrpSpPr>
          <p:grpSpPr>
            <a:xfrm>
              <a:off x="5297272" y="1497225"/>
              <a:ext cx="2446201" cy="2147799"/>
              <a:chOff x="2636339" y="397281"/>
              <a:chExt cx="2446201" cy="2147799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2636339" y="397281"/>
                <a:ext cx="2023436" cy="1906136"/>
                <a:chOff x="2636339" y="397281"/>
                <a:chExt cx="2023436" cy="1906136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2636339" y="1655717"/>
                  <a:ext cx="495300" cy="4572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2636339" y="1026499"/>
                  <a:ext cx="495300" cy="4572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2636339" y="397281"/>
                  <a:ext cx="495300" cy="4572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" name="Straight Arrow Connector 22"/>
                <p:cNvCxnSpPr>
                  <a:stCxn id="22" idx="3"/>
                  <a:endCxn id="19" idx="1"/>
                </p:cNvCxnSpPr>
                <p:nvPr/>
              </p:nvCxnSpPr>
              <p:spPr>
                <a:xfrm>
                  <a:off x="3131639" y="625881"/>
                  <a:ext cx="1528136" cy="1506654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/>
                <p:cNvCxnSpPr>
                  <a:stCxn id="21" idx="3"/>
                  <a:endCxn id="19" idx="2"/>
                </p:cNvCxnSpPr>
                <p:nvPr/>
              </p:nvCxnSpPr>
              <p:spPr>
                <a:xfrm>
                  <a:off x="3131639" y="1255099"/>
                  <a:ext cx="1455601" cy="1048318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Oval 18"/>
              <p:cNvSpPr/>
              <p:nvPr/>
            </p:nvSpPr>
            <p:spPr>
              <a:xfrm>
                <a:off x="4587240" y="2061754"/>
                <a:ext cx="495300" cy="483326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4" name="Straight Arrow Connector 13"/>
            <p:cNvCxnSpPr>
              <a:stCxn id="20" idx="3"/>
              <a:endCxn id="19" idx="3"/>
            </p:cNvCxnSpPr>
            <p:nvPr/>
          </p:nvCxnSpPr>
          <p:spPr>
            <a:xfrm>
              <a:off x="5792572" y="2984261"/>
              <a:ext cx="1528136" cy="58998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26" idx="7"/>
              <a:endCxn id="22" idx="1"/>
            </p:cNvCxnSpPr>
            <p:nvPr/>
          </p:nvCxnSpPr>
          <p:spPr>
            <a:xfrm flipV="1">
              <a:off x="4173358" y="1725825"/>
              <a:ext cx="1123914" cy="1506654"/>
            </a:xfrm>
            <a:prstGeom prst="straightConnector1">
              <a:avLst/>
            </a:prstGeom>
            <a:ln w="50800">
              <a:solidFill>
                <a:srgbClr val="FF0000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26" idx="6"/>
              <a:endCxn id="21" idx="1"/>
            </p:cNvCxnSpPr>
            <p:nvPr/>
          </p:nvCxnSpPr>
          <p:spPr>
            <a:xfrm flipV="1">
              <a:off x="4245893" y="2355043"/>
              <a:ext cx="1051379" cy="1048318"/>
            </a:xfrm>
            <a:prstGeom prst="straightConnector1">
              <a:avLst/>
            </a:prstGeom>
            <a:ln w="50800">
              <a:solidFill>
                <a:srgbClr val="FF0000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26" idx="5"/>
              <a:endCxn id="20" idx="1"/>
            </p:cNvCxnSpPr>
            <p:nvPr/>
          </p:nvCxnSpPr>
          <p:spPr>
            <a:xfrm flipV="1">
              <a:off x="4173358" y="2984261"/>
              <a:ext cx="1123914" cy="589982"/>
            </a:xfrm>
            <a:prstGeom prst="straightConnector1">
              <a:avLst/>
            </a:prstGeom>
            <a:ln w="50800">
              <a:solidFill>
                <a:srgbClr val="FF0000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720414" y="5229200"/>
            <a:ext cx="7703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1" dirty="0" smtClean="0">
                <a:solidFill>
                  <a:srgbClr val="FF0909"/>
                </a:solidFill>
              </a:rPr>
              <a:t>Buffer should persist in parallel with prev. counter</a:t>
            </a:r>
          </a:p>
          <a:p>
            <a:r>
              <a:rPr lang="en-US" sz="2400" b="0" i="1" dirty="0" smtClean="0">
                <a:solidFill>
                  <a:srgbClr val="FF0909"/>
                </a:solidFill>
              </a:rPr>
              <a:t>Restricts important programming patterns (batching)</a:t>
            </a:r>
          </a:p>
        </p:txBody>
      </p:sp>
    </p:spTree>
    <p:extLst>
      <p:ext uri="{BB962C8B-B14F-4D97-AF65-F5344CB8AC3E}">
        <p14:creationId xmlns:p14="http://schemas.microsoft.com/office/powerpoint/2010/main" val="103908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Partial Epoch Order (PEO)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Consider epochs from separate threads </a:t>
            </a:r>
            <a:r>
              <a:rPr lang="en-US" i="1" dirty="0" smtClean="0"/>
              <a:t>concurrent</a:t>
            </a:r>
            <a:r>
              <a:rPr lang="en-US" dirty="0" smtClean="0"/>
              <a:t> if they contain a race</a:t>
            </a:r>
          </a:p>
          <a:p>
            <a:pPr lvl="1"/>
            <a:r>
              <a:rPr lang="en-US" dirty="0" smtClean="0"/>
              <a:t>Subsequent epochs inherit order constraint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7564" y="3014950"/>
            <a:ext cx="41404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dirty="0" smtClean="0">
                <a:latin typeface="Courier New" pitchFamily="49" charset="0"/>
                <a:cs typeface="Courier New" pitchFamily="49" charset="0"/>
              </a:rPr>
              <a:t>Insert(</a:t>
            </a:r>
            <a:r>
              <a:rPr lang="en-US" b="0" dirty="0" err="1" smtClean="0">
                <a:latin typeface="Courier New" pitchFamily="49" charset="0"/>
                <a:cs typeface="Courier New" pitchFamily="49" charset="0"/>
              </a:rPr>
              <a:t>obj</a:t>
            </a:r>
            <a:r>
              <a:rPr lang="en-US" b="0" dirty="0" smtClean="0">
                <a:latin typeface="Courier New" pitchFamily="49" charset="0"/>
                <a:cs typeface="Courier New" pitchFamily="49" charset="0"/>
              </a:rPr>
              <a:t>, size):</a:t>
            </a:r>
          </a:p>
          <a:p>
            <a:pPr algn="l"/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  barrier</a:t>
            </a:r>
            <a:endParaRPr lang="en-US" b="0" dirty="0" smtClean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b="0" dirty="0" smtClean="0">
                <a:latin typeface="Courier New" pitchFamily="49" charset="0"/>
                <a:cs typeface="Courier New" pitchFamily="49" charset="0"/>
              </a:rPr>
              <a:t>  lock()</a:t>
            </a:r>
          </a:p>
          <a:p>
            <a:pPr algn="l"/>
            <a:r>
              <a:rPr lang="en-US" b="0" dirty="0" smtClean="0">
                <a:latin typeface="Courier New" pitchFamily="49" charset="0"/>
                <a:cs typeface="Courier New" pitchFamily="49" charset="0"/>
              </a:rPr>
              <a:t>  start = &amp;array[counter]</a:t>
            </a:r>
          </a:p>
          <a:p>
            <a:pPr algn="l"/>
            <a:r>
              <a:rPr lang="en-US" b="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0" dirty="0" err="1" smtClean="0">
                <a:latin typeface="Courier New" pitchFamily="49" charset="0"/>
                <a:cs typeface="Courier New" pitchFamily="49" charset="0"/>
              </a:rPr>
              <a:t>memcpy</a:t>
            </a:r>
            <a:r>
              <a:rPr lang="en-US" b="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0" dirty="0" err="1" smtClean="0">
                <a:latin typeface="Courier New" pitchFamily="49" charset="0"/>
                <a:cs typeface="Courier New" pitchFamily="49" charset="0"/>
              </a:rPr>
              <a:t>start,obj,size</a:t>
            </a:r>
            <a:r>
              <a:rPr lang="en-US" b="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l"/>
            <a:r>
              <a:rPr lang="en-US" b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barrier</a:t>
            </a:r>
          </a:p>
          <a:p>
            <a:pPr algn="l"/>
            <a:r>
              <a:rPr lang="en-US" b="0" dirty="0" smtClean="0">
                <a:latin typeface="Courier New" pitchFamily="49" charset="0"/>
                <a:cs typeface="Courier New" pitchFamily="49" charset="0"/>
              </a:rPr>
              <a:t>  counter += size</a:t>
            </a:r>
          </a:p>
          <a:p>
            <a:pPr algn="l"/>
            <a:r>
              <a:rPr lang="en-US" b="0" dirty="0" smtClean="0">
                <a:latin typeface="Courier New" pitchFamily="49" charset="0"/>
                <a:cs typeface="Courier New" pitchFamily="49" charset="0"/>
              </a:rPr>
              <a:t>  unlock()</a:t>
            </a:r>
          </a:p>
          <a:p>
            <a:pPr algn="l"/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  barrier</a:t>
            </a:r>
            <a:endParaRPr lang="en-US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96036" y="3063363"/>
            <a:ext cx="38515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1" dirty="0" smtClean="0">
                <a:solidFill>
                  <a:srgbClr val="FF0909"/>
                </a:solidFill>
              </a:rPr>
              <a:t>Similar to BPFS code</a:t>
            </a:r>
          </a:p>
          <a:p>
            <a:r>
              <a:rPr lang="en-US" sz="2400" b="0" i="1" dirty="0" smtClean="0">
                <a:solidFill>
                  <a:srgbClr val="FF0909"/>
                </a:solidFill>
              </a:rPr>
              <a:t>(barriers outside locks)</a:t>
            </a:r>
          </a:p>
          <a:p>
            <a:endParaRPr lang="en-US" sz="2400" b="0" i="1" dirty="0">
              <a:solidFill>
                <a:srgbClr val="FF0909"/>
              </a:solidFill>
            </a:endParaRPr>
          </a:p>
          <a:p>
            <a:r>
              <a:rPr lang="en-US" sz="2400" b="0" i="1" dirty="0" smtClean="0">
                <a:solidFill>
                  <a:srgbClr val="FF0909"/>
                </a:solidFill>
              </a:rPr>
              <a:t>Buffer persists in parallel</a:t>
            </a:r>
          </a:p>
          <a:p>
            <a:r>
              <a:rPr lang="en-US" sz="2400" b="0" i="1" dirty="0" smtClean="0">
                <a:solidFill>
                  <a:srgbClr val="FF0909"/>
                </a:solidFill>
              </a:rPr>
              <a:t>with previous counter</a:t>
            </a:r>
          </a:p>
        </p:txBody>
      </p:sp>
    </p:spTree>
    <p:extLst>
      <p:ext uri="{BB962C8B-B14F-4D97-AF65-F5344CB8AC3E}">
        <p14:creationId xmlns:p14="http://schemas.microsoft.com/office/powerpoint/2010/main" val="175496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Partial Epoch Order (PEO)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82</a:t>
            </a:fld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1511660" y="2204864"/>
            <a:ext cx="6740876" cy="2435831"/>
            <a:chOff x="2325189" y="3424253"/>
            <a:chExt cx="5943781" cy="2147799"/>
          </a:xfrm>
        </p:grpSpPr>
        <p:grpSp>
          <p:nvGrpSpPr>
            <p:cNvPr id="8" name="Group 7"/>
            <p:cNvGrpSpPr/>
            <p:nvPr/>
          </p:nvGrpSpPr>
          <p:grpSpPr>
            <a:xfrm>
              <a:off x="2325189" y="3424253"/>
              <a:ext cx="2446201" cy="2147799"/>
              <a:chOff x="2636339" y="397281"/>
              <a:chExt cx="2446201" cy="2147799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2636339" y="397281"/>
                <a:ext cx="2023436" cy="1906136"/>
                <a:chOff x="2636339" y="397281"/>
                <a:chExt cx="2023436" cy="1906136"/>
              </a:xfrm>
            </p:grpSpPr>
            <p:sp>
              <p:nvSpPr>
                <p:cNvPr id="11" name="Rectangle 10"/>
                <p:cNvSpPr/>
                <p:nvPr/>
              </p:nvSpPr>
              <p:spPr>
                <a:xfrm>
                  <a:off x="2636339" y="1655717"/>
                  <a:ext cx="495300" cy="4572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2636339" y="1026499"/>
                  <a:ext cx="495300" cy="4572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2636339" y="397281"/>
                  <a:ext cx="495300" cy="4572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" name="Straight Arrow Connector 13"/>
                <p:cNvCxnSpPr>
                  <a:stCxn id="13" idx="3"/>
                  <a:endCxn id="10" idx="1"/>
                </p:cNvCxnSpPr>
                <p:nvPr/>
              </p:nvCxnSpPr>
              <p:spPr>
                <a:xfrm>
                  <a:off x="3131639" y="625881"/>
                  <a:ext cx="1528136" cy="1506654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/>
                <p:cNvCxnSpPr>
                  <a:stCxn id="12" idx="3"/>
                  <a:endCxn id="10" idx="2"/>
                </p:cNvCxnSpPr>
                <p:nvPr/>
              </p:nvCxnSpPr>
              <p:spPr>
                <a:xfrm>
                  <a:off x="3131639" y="1255099"/>
                  <a:ext cx="1455601" cy="1048318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Oval 9"/>
              <p:cNvSpPr/>
              <p:nvPr/>
            </p:nvSpPr>
            <p:spPr>
              <a:xfrm>
                <a:off x="4587240" y="2061754"/>
                <a:ext cx="495300" cy="483326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6" name="Straight Arrow Connector 15"/>
            <p:cNvCxnSpPr>
              <a:stCxn id="11" idx="3"/>
              <a:endCxn id="10" idx="3"/>
            </p:cNvCxnSpPr>
            <p:nvPr/>
          </p:nvCxnSpPr>
          <p:spPr>
            <a:xfrm>
              <a:off x="2820489" y="4911289"/>
              <a:ext cx="1528136" cy="58998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/>
            <p:cNvGrpSpPr/>
            <p:nvPr/>
          </p:nvGrpSpPr>
          <p:grpSpPr>
            <a:xfrm>
              <a:off x="5822769" y="3424253"/>
              <a:ext cx="2446201" cy="2147799"/>
              <a:chOff x="2636339" y="397281"/>
              <a:chExt cx="2446201" cy="2147799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2636339" y="397281"/>
                <a:ext cx="2023436" cy="1906136"/>
                <a:chOff x="2636339" y="397281"/>
                <a:chExt cx="2023436" cy="1906136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2636339" y="1655717"/>
                  <a:ext cx="495300" cy="4572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2636339" y="1026499"/>
                  <a:ext cx="495300" cy="4572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2636339" y="397281"/>
                  <a:ext cx="495300" cy="4572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" name="Straight Arrow Connector 22"/>
                <p:cNvCxnSpPr>
                  <a:stCxn id="22" idx="3"/>
                  <a:endCxn id="19" idx="1"/>
                </p:cNvCxnSpPr>
                <p:nvPr/>
              </p:nvCxnSpPr>
              <p:spPr>
                <a:xfrm>
                  <a:off x="3131639" y="625881"/>
                  <a:ext cx="1528136" cy="1506654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/>
                <p:cNvCxnSpPr>
                  <a:stCxn id="21" idx="3"/>
                  <a:endCxn id="19" idx="2"/>
                </p:cNvCxnSpPr>
                <p:nvPr/>
              </p:nvCxnSpPr>
              <p:spPr>
                <a:xfrm>
                  <a:off x="3131639" y="1255099"/>
                  <a:ext cx="1455601" cy="1048318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Oval 18"/>
              <p:cNvSpPr/>
              <p:nvPr/>
            </p:nvSpPr>
            <p:spPr>
              <a:xfrm>
                <a:off x="4587240" y="2061754"/>
                <a:ext cx="495300" cy="483326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" name="Straight Arrow Connector 24"/>
            <p:cNvCxnSpPr>
              <a:stCxn id="20" idx="3"/>
              <a:endCxn id="19" idx="3"/>
            </p:cNvCxnSpPr>
            <p:nvPr/>
          </p:nvCxnSpPr>
          <p:spPr>
            <a:xfrm>
              <a:off x="6318069" y="4911289"/>
              <a:ext cx="1528136" cy="58998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0" idx="7"/>
              <a:endCxn id="22" idx="1"/>
            </p:cNvCxnSpPr>
            <p:nvPr/>
          </p:nvCxnSpPr>
          <p:spPr>
            <a:xfrm flipV="1">
              <a:off x="4698855" y="3652853"/>
              <a:ext cx="1123914" cy="1506654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0" idx="6"/>
              <a:endCxn id="21" idx="1"/>
            </p:cNvCxnSpPr>
            <p:nvPr/>
          </p:nvCxnSpPr>
          <p:spPr>
            <a:xfrm flipV="1">
              <a:off x="4771390" y="4282071"/>
              <a:ext cx="1051379" cy="1048318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0" idx="5"/>
              <a:endCxn id="20" idx="1"/>
            </p:cNvCxnSpPr>
            <p:nvPr/>
          </p:nvCxnSpPr>
          <p:spPr>
            <a:xfrm flipV="1">
              <a:off x="4698855" y="4911289"/>
              <a:ext cx="1123914" cy="589982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3" idx="3"/>
              <a:endCxn id="22" idx="1"/>
            </p:cNvCxnSpPr>
            <p:nvPr/>
          </p:nvCxnSpPr>
          <p:spPr>
            <a:xfrm>
              <a:off x="2820489" y="3652853"/>
              <a:ext cx="300228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4523740" y="5572052"/>
              <a:ext cx="3464723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855222" y="1052736"/>
            <a:ext cx="63450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rgbClr val="FF0000"/>
                </a:solidFill>
              </a:rPr>
              <a:t>Race with counter orders with counter’s </a:t>
            </a:r>
            <a:r>
              <a:rPr lang="en-US" b="0" dirty="0" smtClean="0">
                <a:solidFill>
                  <a:srgbClr val="FF0000"/>
                </a:solidFill>
              </a:rPr>
              <a:t>dependencies</a:t>
            </a:r>
          </a:p>
          <a:p>
            <a:r>
              <a:rPr lang="en-US" b="0" dirty="0" smtClean="0">
                <a:solidFill>
                  <a:srgbClr val="FF0000"/>
                </a:solidFill>
              </a:rPr>
              <a:t>(constraint between all buffer segments not shown)</a:t>
            </a:r>
            <a:endParaRPr lang="en-US" b="0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58040" y="4761148"/>
            <a:ext cx="6021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rgbClr val="FF0000"/>
                </a:solidFill>
              </a:rPr>
              <a:t>Adjacent insert from same thread enforces ordering</a:t>
            </a:r>
            <a:endParaRPr lang="en-US" b="0" dirty="0">
              <a:solidFill>
                <a:srgbClr val="FF0000"/>
              </a:solidFill>
            </a:endParaRPr>
          </a:p>
        </p:txBody>
      </p:sp>
      <p:cxnSp>
        <p:nvCxnSpPr>
          <p:cNvPr id="35" name="Straight Arrow Connector 34"/>
          <p:cNvCxnSpPr>
            <a:stCxn id="33" idx="2"/>
          </p:cNvCxnSpPr>
          <p:nvPr/>
        </p:nvCxnSpPr>
        <p:spPr>
          <a:xfrm flipH="1">
            <a:off x="3724189" y="1760622"/>
            <a:ext cx="303568" cy="70349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4" idx="0"/>
          </p:cNvCxnSpPr>
          <p:nvPr/>
        </p:nvCxnSpPr>
        <p:spPr>
          <a:xfrm flipV="1">
            <a:off x="5068640" y="4145206"/>
            <a:ext cx="0" cy="615942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51520" y="5553236"/>
            <a:ext cx="8784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1" dirty="0" smtClean="0">
                <a:solidFill>
                  <a:srgbClr val="FF0909"/>
                </a:solidFill>
              </a:rPr>
              <a:t>Prevents deadlock.  Removes most unnecessary constraints</a:t>
            </a:r>
          </a:p>
          <a:p>
            <a:r>
              <a:rPr lang="en-US" sz="2400" b="0" i="1" dirty="0" smtClean="0">
                <a:solidFill>
                  <a:srgbClr val="FF0909"/>
                </a:solidFill>
              </a:rPr>
              <a:t>Too complicated to be useful?</a:t>
            </a:r>
          </a:p>
        </p:txBody>
      </p:sp>
    </p:spTree>
    <p:extLst>
      <p:ext uri="{BB962C8B-B14F-4D97-AF65-F5344CB8AC3E}">
        <p14:creationId xmlns:p14="http://schemas.microsoft.com/office/powerpoint/2010/main" val="138212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5800" y="4067159"/>
            <a:ext cx="7772400" cy="1470025"/>
          </a:xfrm>
        </p:spPr>
        <p:txBody>
          <a:bodyPr/>
          <a:lstStyle/>
          <a:p>
            <a:r>
              <a:rPr lang="en-US" dirty="0" smtClean="0"/>
              <a:t>Power Routing: Dynamic Power Provisioning for the Data Center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6492" y="5391156"/>
            <a:ext cx="8324964" cy="1752600"/>
          </a:xfrm>
        </p:spPr>
        <p:txBody>
          <a:bodyPr/>
          <a:lstStyle/>
          <a:p>
            <a:r>
              <a:rPr lang="en-US" sz="1800" b="1" dirty="0" smtClean="0">
                <a:solidFill>
                  <a:srgbClr val="C00000"/>
                </a:solidFill>
              </a:rPr>
              <a:t>Steven </a:t>
            </a:r>
            <a:r>
              <a:rPr lang="en-US" sz="1800" b="1" dirty="0" err="1" smtClean="0">
                <a:solidFill>
                  <a:srgbClr val="C00000"/>
                </a:solidFill>
              </a:rPr>
              <a:t>Pelley</a:t>
            </a:r>
            <a:r>
              <a:rPr lang="en-US" sz="1800" dirty="0" smtClean="0"/>
              <a:t>, David </a:t>
            </a:r>
            <a:r>
              <a:rPr lang="en-US" sz="1800" dirty="0" err="1" smtClean="0"/>
              <a:t>Meisner</a:t>
            </a:r>
            <a:r>
              <a:rPr lang="en-US" sz="1800" dirty="0" smtClean="0"/>
              <a:t>, </a:t>
            </a:r>
            <a:r>
              <a:rPr lang="en-US" sz="1800" dirty="0" err="1" smtClean="0"/>
              <a:t>Pooya</a:t>
            </a:r>
            <a:r>
              <a:rPr lang="en-US" sz="1800" dirty="0" smtClean="0"/>
              <a:t> </a:t>
            </a:r>
            <a:r>
              <a:rPr lang="en-US" sz="1800" dirty="0" err="1" smtClean="0"/>
              <a:t>Zandevakili</a:t>
            </a:r>
            <a:r>
              <a:rPr lang="en-US" sz="1800" dirty="0" smtClean="0"/>
              <a:t>, Thomas </a:t>
            </a:r>
            <a:r>
              <a:rPr lang="en-US" sz="1800" dirty="0" err="1" smtClean="0"/>
              <a:t>Wenisch</a:t>
            </a:r>
            <a:r>
              <a:rPr lang="en-US" sz="1800" dirty="0" smtClean="0"/>
              <a:t>, Jack Underwood*</a:t>
            </a:r>
          </a:p>
          <a:p>
            <a:r>
              <a:rPr lang="en-US" sz="1800" dirty="0" smtClean="0"/>
              <a:t>University of Michigan, *University of Michigan Medical Center IT</a:t>
            </a:r>
            <a:endParaRPr lang="en-US" sz="1800" dirty="0"/>
          </a:p>
        </p:txBody>
      </p:sp>
      <p:pic>
        <p:nvPicPr>
          <p:cNvPr id="7" name="Picture 2" descr="H:\work\PowerRouting\prelim\presentation\Server_room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800064"/>
            <a:ext cx="4527550" cy="3395664"/>
          </a:xfrm>
          <a:prstGeom prst="rect">
            <a:avLst/>
          </a:prstGeom>
          <a:noFill/>
        </p:spPr>
      </p:pic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fld id="{24EAD923-3004-4A31-84C7-9B440B785588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1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Infrastructure TCO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23048" y="5717281"/>
            <a:ext cx="7080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981414"/>
                </a:solidFill>
                <a:latin typeface="Calibri" charset="0"/>
                <a:cs typeface="Times New Roman" charset="0"/>
              </a:rPr>
              <a:t>How do we reduce power infrastructure costs?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44929" y="1219200"/>
            <a:ext cx="8137071" cy="100487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Infrastructure costs range into the millions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Often exceed energy costs over facility lifetime</a:t>
            </a:r>
          </a:p>
        </p:txBody>
      </p:sp>
      <p:graphicFrame>
        <p:nvGraphicFramePr>
          <p:cNvPr id="11" name="Chart 10"/>
          <p:cNvGraphicFramePr/>
          <p:nvPr/>
        </p:nvGraphicFramePr>
        <p:xfrm>
          <a:off x="263466" y="2260584"/>
          <a:ext cx="4783203" cy="3171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139592" y="3867156"/>
            <a:ext cx="9094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Energy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54566" y="2808279"/>
            <a:ext cx="392109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2575" indent="-282575" algn="l">
              <a:buFont typeface="Arial" pitchFamily="34" charset="0"/>
              <a:buChar char="•"/>
            </a:pPr>
            <a:r>
              <a:rPr lang="en-US" sz="2400" b="0" dirty="0" smtClean="0">
                <a:latin typeface="Calibri" pitchFamily="34" charset="0"/>
                <a:cs typeface="Calibri" pitchFamily="34" charset="0"/>
              </a:rPr>
              <a:t>High availability requires redundant infrastructure</a:t>
            </a:r>
          </a:p>
          <a:p>
            <a:pPr marL="282575" indent="-282575" algn="l">
              <a:buFont typeface="Arial" pitchFamily="34" charset="0"/>
              <a:buChar char="•"/>
            </a:pPr>
            <a:endParaRPr lang="en-US" sz="1400" b="0" dirty="0" smtClean="0">
              <a:latin typeface="Calibri" pitchFamily="34" charset="0"/>
              <a:cs typeface="Calibri" pitchFamily="34" charset="0"/>
            </a:endParaRPr>
          </a:p>
          <a:p>
            <a:pPr marL="282575" indent="-282575" algn="l">
              <a:buFont typeface="Arial" pitchFamily="34" charset="0"/>
              <a:buChar char="•"/>
            </a:pPr>
            <a:r>
              <a:rPr lang="en-US" sz="2400" b="0" dirty="0" smtClean="0">
                <a:latin typeface="Calibri" pitchFamily="34" charset="0"/>
                <a:cs typeface="Calibri" pitchFamily="34" charset="0"/>
              </a:rPr>
              <a:t>Large redundancy margins magnify costs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8096" y="5218137"/>
            <a:ext cx="1582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latin typeface="Calibri" pitchFamily="34" charset="0"/>
                <a:cs typeface="Calibri" pitchFamily="34" charset="0"/>
              </a:rPr>
              <a:t>Source: J. Hamilton</a:t>
            </a:r>
            <a:endParaRPr lang="en-US" sz="1400" b="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13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1: Oversubscribe circuits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 smtClean="0"/>
              <a:t>Servers unlikely to spike simultaneously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fld id="{24EAD923-3004-4A31-84C7-9B440B785588}" type="slidenum">
              <a:rPr lang="en-US" smtClean="0"/>
              <a:pPr/>
              <a:t>85</a:t>
            </a:fld>
            <a:endParaRPr lang="en-US" dirty="0"/>
          </a:p>
        </p:txBody>
      </p:sp>
      <p:grpSp>
        <p:nvGrpSpPr>
          <p:cNvPr id="16" name="Group 4"/>
          <p:cNvGrpSpPr/>
          <p:nvPr/>
        </p:nvGrpSpPr>
        <p:grpSpPr>
          <a:xfrm>
            <a:off x="3636226" y="3428578"/>
            <a:ext cx="961469" cy="948669"/>
            <a:chOff x="3561544" y="1255689"/>
            <a:chExt cx="1063373" cy="1045677"/>
          </a:xfrm>
        </p:grpSpPr>
        <p:sp>
          <p:nvSpPr>
            <p:cNvPr id="18" name="Rectangle 17"/>
            <p:cNvSpPr/>
            <p:nvPr/>
          </p:nvSpPr>
          <p:spPr>
            <a:xfrm>
              <a:off x="3561544" y="1255689"/>
              <a:ext cx="1063373" cy="104567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" descr="Filename: j0379767.wmf&#10;Keywords: electrical plugs, electricity, household ...&#10;File Size: 11 KB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696752" y="1322162"/>
              <a:ext cx="811249" cy="850698"/>
            </a:xfrm>
            <a:prstGeom prst="rect">
              <a:avLst/>
            </a:prstGeom>
            <a:noFill/>
          </p:spPr>
        </p:pic>
      </p:grpSp>
      <p:sp>
        <p:nvSpPr>
          <p:cNvPr id="33" name="Rectangle 32"/>
          <p:cNvSpPr/>
          <p:nvPr/>
        </p:nvSpPr>
        <p:spPr>
          <a:xfrm>
            <a:off x="3111480" y="4532345"/>
            <a:ext cx="132202" cy="94745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791078" y="4562790"/>
            <a:ext cx="132202" cy="94745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507189" y="4532345"/>
            <a:ext cx="132202" cy="94745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111480" y="5114036"/>
            <a:ext cx="132202" cy="3657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507189" y="4839716"/>
            <a:ext cx="132202" cy="6400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748532" y="3424444"/>
            <a:ext cx="132202" cy="94745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4748532" y="4015279"/>
            <a:ext cx="132202" cy="3566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rac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33525" y="4506133"/>
            <a:ext cx="1139778" cy="1082790"/>
          </a:xfrm>
          <a:prstGeom prst="rect">
            <a:avLst/>
          </a:prstGeom>
        </p:spPr>
      </p:pic>
      <p:pic>
        <p:nvPicPr>
          <p:cNvPr id="21" name="Picture 20" descr="rac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36" y="4506133"/>
            <a:ext cx="1139778" cy="1082790"/>
          </a:xfrm>
          <a:prstGeom prst="rect">
            <a:avLst/>
          </a:prstGeom>
        </p:spPr>
      </p:pic>
      <p:pic>
        <p:nvPicPr>
          <p:cNvPr id="22" name="Picture 21" descr="rac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65747" y="4506133"/>
            <a:ext cx="1139778" cy="10827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041113" y="3406914"/>
            <a:ext cx="40232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latin typeface="Calibri" pitchFamily="34" charset="0"/>
                <a:cs typeface="Calibri" pitchFamily="34" charset="0"/>
              </a:rPr>
              <a:t>Power Capping: </a:t>
            </a:r>
            <a:br>
              <a:rPr lang="en-US" b="0" dirty="0" smtClean="0">
                <a:latin typeface="Calibri" pitchFamily="34" charset="0"/>
                <a:cs typeface="Calibri" pitchFamily="34" charset="0"/>
              </a:rPr>
            </a:br>
            <a:r>
              <a:rPr lang="en-US" b="0" dirty="0" smtClean="0">
                <a:latin typeface="Calibri" pitchFamily="34" charset="0"/>
                <a:cs typeface="Calibri" pitchFamily="34" charset="0"/>
              </a:rPr>
              <a:t>Ranganathan’06, </a:t>
            </a:r>
            <a:r>
              <a:rPr lang="en-US" b="0" dirty="0" err="1" smtClean="0">
                <a:latin typeface="Calibri" pitchFamily="34" charset="0"/>
                <a:cs typeface="Calibri" pitchFamily="34" charset="0"/>
              </a:rPr>
              <a:t>Lefurgy</a:t>
            </a:r>
            <a:r>
              <a:rPr lang="en-US" b="0" dirty="0" smtClean="0">
                <a:latin typeface="Calibri" pitchFamily="34" charset="0"/>
                <a:cs typeface="Calibri" pitchFamily="34" charset="0"/>
              </a:rPr>
              <a:t> ‘07, Fan ‘07</a:t>
            </a:r>
          </a:p>
        </p:txBody>
      </p:sp>
    </p:spTree>
    <p:extLst>
      <p:ext uri="{BB962C8B-B14F-4D97-AF65-F5344CB8AC3E}">
        <p14:creationId xmlns:p14="http://schemas.microsoft.com/office/powerpoint/2010/main" val="22322943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1: Oversubscribe circuits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 smtClean="0"/>
              <a:t>Servers unlikely to spike simultaneously</a:t>
            </a:r>
          </a:p>
          <a:p>
            <a:r>
              <a:rPr lang="en-US" sz="2800" dirty="0" smtClean="0"/>
              <a:t>Reduce power capacity for the common case!</a:t>
            </a:r>
            <a:endParaRPr lang="en-US" sz="2800" dirty="0"/>
          </a:p>
        </p:txBody>
      </p:sp>
      <p:grpSp>
        <p:nvGrpSpPr>
          <p:cNvPr id="3" name="Group 4"/>
          <p:cNvGrpSpPr/>
          <p:nvPr/>
        </p:nvGrpSpPr>
        <p:grpSpPr>
          <a:xfrm>
            <a:off x="3636226" y="3428578"/>
            <a:ext cx="961469" cy="948669"/>
            <a:chOff x="3561544" y="1255689"/>
            <a:chExt cx="1063373" cy="1045677"/>
          </a:xfrm>
        </p:grpSpPr>
        <p:sp>
          <p:nvSpPr>
            <p:cNvPr id="6" name="Rectangle 5"/>
            <p:cNvSpPr/>
            <p:nvPr/>
          </p:nvSpPr>
          <p:spPr>
            <a:xfrm>
              <a:off x="3561544" y="1255689"/>
              <a:ext cx="1063373" cy="104567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1" descr="Filename: j0379767.wmf&#10;Keywords: electrical plugs, electricity, household ...&#10;File Size: 11 KB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696752" y="1322162"/>
              <a:ext cx="811249" cy="850698"/>
            </a:xfrm>
            <a:prstGeom prst="rect">
              <a:avLst/>
            </a:prstGeom>
            <a:noFill/>
          </p:spPr>
        </p:pic>
      </p:grpSp>
      <p:sp>
        <p:nvSpPr>
          <p:cNvPr id="2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fld id="{24EAD923-3004-4A31-84C7-9B440B785588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748532" y="3424444"/>
            <a:ext cx="132202" cy="9474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748532" y="4015279"/>
            <a:ext cx="132202" cy="3566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111480" y="4532345"/>
            <a:ext cx="132202" cy="9474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791078" y="4562790"/>
            <a:ext cx="132202" cy="94745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507189" y="4532345"/>
            <a:ext cx="132202" cy="9474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111480" y="5114036"/>
            <a:ext cx="132202" cy="3657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507189" y="4839716"/>
            <a:ext cx="132202" cy="6400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rac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33525" y="4506133"/>
            <a:ext cx="1139778" cy="1082790"/>
          </a:xfrm>
          <a:prstGeom prst="rect">
            <a:avLst/>
          </a:prstGeom>
        </p:spPr>
      </p:pic>
      <p:pic>
        <p:nvPicPr>
          <p:cNvPr id="27" name="Picture 26" descr="rac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36" y="4506133"/>
            <a:ext cx="1139778" cy="1082790"/>
          </a:xfrm>
          <a:prstGeom prst="rect">
            <a:avLst/>
          </a:prstGeom>
        </p:spPr>
      </p:pic>
      <p:pic>
        <p:nvPicPr>
          <p:cNvPr id="28" name="Picture 27" descr="rac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65747" y="4506133"/>
            <a:ext cx="1139778" cy="108279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041113" y="3406914"/>
            <a:ext cx="40232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latin typeface="Calibri" pitchFamily="34" charset="0"/>
                <a:cs typeface="Calibri" pitchFamily="34" charset="0"/>
              </a:rPr>
              <a:t>Power Capping: </a:t>
            </a:r>
            <a:br>
              <a:rPr lang="en-US" b="0" dirty="0" smtClean="0">
                <a:latin typeface="Calibri" pitchFamily="34" charset="0"/>
                <a:cs typeface="Calibri" pitchFamily="34" charset="0"/>
              </a:rPr>
            </a:br>
            <a:r>
              <a:rPr lang="en-US" b="0" dirty="0" smtClean="0">
                <a:latin typeface="Calibri" pitchFamily="34" charset="0"/>
                <a:cs typeface="Calibri" pitchFamily="34" charset="0"/>
              </a:rPr>
              <a:t>Ranganathan’06, </a:t>
            </a:r>
            <a:r>
              <a:rPr lang="en-US" b="0" dirty="0" err="1" smtClean="0">
                <a:latin typeface="Calibri" pitchFamily="34" charset="0"/>
                <a:cs typeface="Calibri" pitchFamily="34" charset="0"/>
              </a:rPr>
              <a:t>Lefurgy</a:t>
            </a:r>
            <a:r>
              <a:rPr lang="en-US" b="0" dirty="0" smtClean="0">
                <a:latin typeface="Calibri" pitchFamily="34" charset="0"/>
                <a:cs typeface="Calibri" pitchFamily="34" charset="0"/>
              </a:rPr>
              <a:t> ‘07, Fan ‘07</a:t>
            </a:r>
          </a:p>
        </p:txBody>
      </p:sp>
    </p:spTree>
    <p:extLst>
      <p:ext uri="{BB962C8B-B14F-4D97-AF65-F5344CB8AC3E}">
        <p14:creationId xmlns:p14="http://schemas.microsoft.com/office/powerpoint/2010/main" val="39204678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1: Oversubscribe circuits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 smtClean="0"/>
              <a:t>Servers unlikely to spike simultaneously</a:t>
            </a:r>
          </a:p>
          <a:p>
            <a:r>
              <a:rPr lang="en-US" sz="2800" dirty="0" smtClean="0"/>
              <a:t>Reduce power capacity for the common case!</a:t>
            </a:r>
          </a:p>
          <a:p>
            <a:r>
              <a:rPr lang="en-US" sz="2800" dirty="0" smtClean="0"/>
              <a:t>Power capping prevents overloads</a:t>
            </a:r>
            <a:endParaRPr lang="en-US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2403495" y="5838858"/>
            <a:ext cx="4337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981414"/>
                </a:solidFill>
                <a:latin typeface="Calibri" charset="0"/>
                <a:cs typeface="Times New Roman" charset="0"/>
              </a:rPr>
              <a:t>Large infrastructure savings</a:t>
            </a:r>
            <a:endParaRPr lang="en-US" sz="2800" i="1" dirty="0">
              <a:solidFill>
                <a:srgbClr val="981414"/>
              </a:solidFill>
              <a:latin typeface="Calibri" charset="0"/>
              <a:cs typeface="Times New Roman" charset="0"/>
            </a:endParaRPr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fld id="{24EAD923-3004-4A31-84C7-9B440B785588}" type="slidenum">
              <a:rPr lang="en-US" smtClean="0"/>
              <a:pPr/>
              <a:t>87</a:t>
            </a:fld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 bwMode="auto">
          <a:xfrm rot="5400000">
            <a:off x="4652669" y="3626804"/>
            <a:ext cx="323528" cy="94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4301604" y="3100383"/>
            <a:ext cx="953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latin typeface="Calibri" pitchFamily="34" charset="0"/>
                <a:cs typeface="Calibri" pitchFamily="34" charset="0"/>
              </a:rPr>
              <a:t>Savings</a:t>
            </a:r>
            <a:endParaRPr lang="en-US" b="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23" name="Group 4"/>
          <p:cNvGrpSpPr/>
          <p:nvPr/>
        </p:nvGrpSpPr>
        <p:grpSpPr>
          <a:xfrm>
            <a:off x="3636226" y="3428578"/>
            <a:ext cx="961469" cy="948669"/>
            <a:chOff x="3561544" y="1255689"/>
            <a:chExt cx="1063373" cy="1045677"/>
          </a:xfrm>
        </p:grpSpPr>
        <p:sp>
          <p:nvSpPr>
            <p:cNvPr id="24" name="Rectangle 23"/>
            <p:cNvSpPr/>
            <p:nvPr/>
          </p:nvSpPr>
          <p:spPr>
            <a:xfrm>
              <a:off x="3561544" y="1255689"/>
              <a:ext cx="1063373" cy="104567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1" descr="Filename: j0379767.wmf&#10;Keywords: electrical plugs, electricity, household ...&#10;File Size: 11 KB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696752" y="1322162"/>
              <a:ext cx="811249" cy="850698"/>
            </a:xfrm>
            <a:prstGeom prst="rect">
              <a:avLst/>
            </a:prstGeom>
            <a:noFill/>
          </p:spPr>
        </p:pic>
      </p:grpSp>
      <p:sp>
        <p:nvSpPr>
          <p:cNvPr id="36" name="Rectangle 35"/>
          <p:cNvSpPr/>
          <p:nvPr/>
        </p:nvSpPr>
        <p:spPr>
          <a:xfrm>
            <a:off x="4748532" y="3823255"/>
            <a:ext cx="132202" cy="5486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748532" y="4015279"/>
            <a:ext cx="132202" cy="3566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111480" y="4532345"/>
            <a:ext cx="132202" cy="9474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4791078" y="4562790"/>
            <a:ext cx="132202" cy="94745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507189" y="4532345"/>
            <a:ext cx="132202" cy="9474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111480" y="5114036"/>
            <a:ext cx="132202" cy="3657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507189" y="4839716"/>
            <a:ext cx="132202" cy="6400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rac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33525" y="4506133"/>
            <a:ext cx="1139778" cy="1082790"/>
          </a:xfrm>
          <a:prstGeom prst="rect">
            <a:avLst/>
          </a:prstGeom>
        </p:spPr>
      </p:pic>
      <p:pic>
        <p:nvPicPr>
          <p:cNvPr id="44" name="Picture 43" descr="rac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36" y="4506133"/>
            <a:ext cx="1139778" cy="1082790"/>
          </a:xfrm>
          <a:prstGeom prst="rect">
            <a:avLst/>
          </a:prstGeom>
        </p:spPr>
      </p:pic>
      <p:pic>
        <p:nvPicPr>
          <p:cNvPr id="45" name="Picture 44" descr="rac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65747" y="4506133"/>
            <a:ext cx="1139778" cy="108279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041113" y="3406914"/>
            <a:ext cx="40232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latin typeface="Calibri" pitchFamily="34" charset="0"/>
                <a:cs typeface="Calibri" pitchFamily="34" charset="0"/>
              </a:rPr>
              <a:t>Power Capping: </a:t>
            </a:r>
            <a:br>
              <a:rPr lang="en-US" b="0" dirty="0" smtClean="0">
                <a:latin typeface="Calibri" pitchFamily="34" charset="0"/>
                <a:cs typeface="Calibri" pitchFamily="34" charset="0"/>
              </a:rPr>
            </a:br>
            <a:r>
              <a:rPr lang="en-US" b="0" dirty="0" smtClean="0">
                <a:latin typeface="Calibri" pitchFamily="34" charset="0"/>
                <a:cs typeface="Calibri" pitchFamily="34" charset="0"/>
              </a:rPr>
              <a:t>Ranganathan’06, </a:t>
            </a:r>
            <a:r>
              <a:rPr lang="en-US" b="0" dirty="0" err="1" smtClean="0">
                <a:latin typeface="Calibri" pitchFamily="34" charset="0"/>
                <a:cs typeface="Calibri" pitchFamily="34" charset="0"/>
              </a:rPr>
              <a:t>Lefurgy</a:t>
            </a:r>
            <a:r>
              <a:rPr lang="en-US" b="0" dirty="0" smtClean="0">
                <a:latin typeface="Calibri" pitchFamily="34" charset="0"/>
                <a:cs typeface="Calibri" pitchFamily="34" charset="0"/>
              </a:rPr>
              <a:t> ‘07, Fan ‘07</a:t>
            </a:r>
          </a:p>
        </p:txBody>
      </p:sp>
    </p:spTree>
    <p:extLst>
      <p:ext uri="{BB962C8B-B14F-4D97-AF65-F5344CB8AC3E}">
        <p14:creationId xmlns:p14="http://schemas.microsoft.com/office/powerpoint/2010/main" val="32265664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Shortcomings</a:t>
            </a:r>
            <a:r>
              <a:rPr lang="en-US" baseline="0" dirty="0" smtClean="0"/>
              <a:t> of power </a:t>
            </a:r>
            <a:r>
              <a:rPr lang="en-US" dirty="0" smtClean="0"/>
              <a:t>c</a:t>
            </a:r>
            <a:r>
              <a:rPr lang="en-US" baseline="0" dirty="0" smtClean="0"/>
              <a:t>apping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Large redundancy margin remains</a:t>
            </a:r>
          </a:p>
          <a:p>
            <a:r>
              <a:rPr lang="en-US" dirty="0" smtClean="0"/>
              <a:t>Power budgets enforced </a:t>
            </a:r>
            <a:r>
              <a:rPr lang="en-US" b="1" dirty="0" smtClean="0">
                <a:solidFill>
                  <a:srgbClr val="C00000"/>
                </a:solidFill>
              </a:rPr>
              <a:t>locally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68395" y="2675231"/>
            <a:ext cx="1964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latin typeface="Calibri" pitchFamily="34" charset="0"/>
                <a:cs typeface="Calibri" pitchFamily="34" charset="0"/>
              </a:rPr>
              <a:t>Circuit 1</a:t>
            </a:r>
            <a:endParaRPr lang="en-US" sz="2400" b="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09057" y="2675231"/>
            <a:ext cx="1782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latin typeface="Calibri" pitchFamily="34" charset="0"/>
                <a:cs typeface="Calibri" pitchFamily="34" charset="0"/>
              </a:rPr>
              <a:t>Circuit 2</a:t>
            </a:r>
            <a:endParaRPr lang="en-US" sz="2400" b="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51132" y="5947830"/>
            <a:ext cx="7041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981414"/>
                </a:solidFill>
                <a:latin typeface="Calibri" charset="0"/>
                <a:cs typeface="Times New Roman" charset="0"/>
              </a:rPr>
              <a:t>How do we use circuit 2’s capacity elsewhere?</a:t>
            </a:r>
            <a:endParaRPr lang="en-US" sz="2800" i="1" dirty="0">
              <a:solidFill>
                <a:srgbClr val="981414"/>
              </a:solidFill>
              <a:latin typeface="Calibri" charset="0"/>
              <a:cs typeface="Times New Roman" charset="0"/>
            </a:endParaRPr>
          </a:p>
        </p:txBody>
      </p:sp>
      <p:sp>
        <p:nvSpPr>
          <p:cNvPr id="2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fld id="{24EAD923-3004-4A31-84C7-9B440B785588}" type="slidenum">
              <a:rPr lang="en-US" smtClean="0"/>
              <a:pPr/>
              <a:t>88</a:t>
            </a:fld>
            <a:endParaRPr lang="en-US" dirty="0"/>
          </a:p>
        </p:txBody>
      </p:sp>
      <p:grpSp>
        <p:nvGrpSpPr>
          <p:cNvPr id="3" name="Group 27"/>
          <p:cNvGrpSpPr/>
          <p:nvPr/>
        </p:nvGrpSpPr>
        <p:grpSpPr>
          <a:xfrm>
            <a:off x="1906319" y="3099961"/>
            <a:ext cx="961469" cy="948669"/>
            <a:chOff x="3561544" y="1255689"/>
            <a:chExt cx="1063373" cy="1045677"/>
          </a:xfrm>
        </p:grpSpPr>
        <p:sp>
          <p:nvSpPr>
            <p:cNvPr id="33" name="Rectangle 32"/>
            <p:cNvSpPr/>
            <p:nvPr/>
          </p:nvSpPr>
          <p:spPr>
            <a:xfrm>
              <a:off x="3561544" y="1255689"/>
              <a:ext cx="1063373" cy="104567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1" descr="Filename: j0379767.wmf&#10;Keywords: electrical plugs, electricity, household ...&#10;File Size: 11 KB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696752" y="1322162"/>
              <a:ext cx="811249" cy="850698"/>
            </a:xfrm>
            <a:prstGeom prst="rect">
              <a:avLst/>
            </a:prstGeom>
            <a:noFill/>
          </p:spPr>
        </p:pic>
      </p:grpSp>
      <p:sp>
        <p:nvSpPr>
          <p:cNvPr id="38" name="Rectangle 37"/>
          <p:cNvSpPr/>
          <p:nvPr/>
        </p:nvSpPr>
        <p:spPr>
          <a:xfrm>
            <a:off x="3018625" y="3103866"/>
            <a:ext cx="132202" cy="94745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38"/>
          <p:cNvGrpSpPr/>
          <p:nvPr/>
        </p:nvGrpSpPr>
        <p:grpSpPr>
          <a:xfrm>
            <a:off x="5672252" y="3099961"/>
            <a:ext cx="961469" cy="948669"/>
            <a:chOff x="3561544" y="1255689"/>
            <a:chExt cx="1063373" cy="1045677"/>
          </a:xfrm>
        </p:grpSpPr>
        <p:sp>
          <p:nvSpPr>
            <p:cNvPr id="40" name="Rectangle 39"/>
            <p:cNvSpPr/>
            <p:nvPr/>
          </p:nvSpPr>
          <p:spPr>
            <a:xfrm>
              <a:off x="3561544" y="1255689"/>
              <a:ext cx="1063373" cy="104567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1" descr="Filename: j0379767.wmf&#10;Keywords: electrical plugs, electricity, household ...&#10;File Size: 11 KB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696752" y="1322162"/>
              <a:ext cx="811249" cy="850698"/>
            </a:xfrm>
            <a:prstGeom prst="rect">
              <a:avLst/>
            </a:prstGeom>
            <a:noFill/>
          </p:spPr>
        </p:pic>
      </p:grpSp>
      <p:sp>
        <p:nvSpPr>
          <p:cNvPr id="45" name="Rectangle 44"/>
          <p:cNvSpPr/>
          <p:nvPr/>
        </p:nvSpPr>
        <p:spPr>
          <a:xfrm>
            <a:off x="6783639" y="3103866"/>
            <a:ext cx="132202" cy="9474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783639" y="3502677"/>
            <a:ext cx="132202" cy="5486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409518" y="5329209"/>
            <a:ext cx="4252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>
                <a:latin typeface="Calibri" pitchFamily="34" charset="0"/>
                <a:cs typeface="Calibri" pitchFamily="34" charset="0"/>
              </a:rPr>
              <a:t>Circuit</a:t>
            </a:r>
            <a:r>
              <a:rPr lang="en-US" sz="2000" b="0" dirty="0" smtClean="0">
                <a:latin typeface="Calibri" pitchFamily="34" charset="0"/>
                <a:cs typeface="Calibri" pitchFamily="34" charset="0"/>
              </a:rPr>
              <a:t> 1  at full capacity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714446" y="5329209"/>
            <a:ext cx="3057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latin typeface="Calibri" pitchFamily="34" charset="0"/>
                <a:cs typeface="Calibri" pitchFamily="34" charset="0"/>
              </a:rPr>
              <a:t>Circuit</a:t>
            </a:r>
            <a:r>
              <a:rPr lang="en-US" sz="2000" b="0" dirty="0" smtClean="0">
                <a:latin typeface="Calibri" pitchFamily="34" charset="0"/>
                <a:cs typeface="Calibri" pitchFamily="34" charset="0"/>
              </a:rPr>
              <a:t> 2 has spare capacity</a:t>
            </a:r>
          </a:p>
        </p:txBody>
      </p:sp>
      <p:pic>
        <p:nvPicPr>
          <p:cNvPr id="25" name="Picture 24" descr="rac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10156" y="4250542"/>
            <a:ext cx="1139778" cy="1082790"/>
          </a:xfrm>
          <a:prstGeom prst="rect">
            <a:avLst/>
          </a:prstGeom>
        </p:spPr>
      </p:pic>
      <p:pic>
        <p:nvPicPr>
          <p:cNvPr id="28" name="Picture 27" descr="rac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34163" y="4250542"/>
            <a:ext cx="1139778" cy="1082790"/>
          </a:xfrm>
          <a:prstGeom prst="rect">
            <a:avLst/>
          </a:prstGeom>
        </p:spPr>
      </p:pic>
      <p:pic>
        <p:nvPicPr>
          <p:cNvPr id="47" name="Picture 46" descr="rac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2804" y="4250542"/>
            <a:ext cx="1139778" cy="1082790"/>
          </a:xfrm>
          <a:prstGeom prst="rect">
            <a:avLst/>
          </a:prstGeom>
        </p:spPr>
      </p:pic>
      <p:pic>
        <p:nvPicPr>
          <p:cNvPr id="48" name="Picture 47" descr="rac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36811" y="4250542"/>
            <a:ext cx="1139778" cy="108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6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2: Software scheduling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16" name="Picture 15" descr="rac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52922" y="1493811"/>
            <a:ext cx="1139778" cy="1082790"/>
          </a:xfrm>
          <a:prstGeom prst="rect">
            <a:avLst/>
          </a:prstGeom>
        </p:spPr>
      </p:pic>
      <p:pic>
        <p:nvPicPr>
          <p:cNvPr id="17" name="Picture 16" descr="rac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70676" y="1493811"/>
            <a:ext cx="1139778" cy="1082790"/>
          </a:xfrm>
          <a:prstGeom prst="rect">
            <a:avLst/>
          </a:prstGeom>
        </p:spPr>
      </p:pic>
      <p:sp>
        <p:nvSpPr>
          <p:cNvPr id="18" name="Multiply 17"/>
          <p:cNvSpPr/>
          <p:nvPr/>
        </p:nvSpPr>
        <p:spPr>
          <a:xfrm>
            <a:off x="3987792" y="1238220"/>
            <a:ext cx="1904374" cy="1570058"/>
          </a:xfrm>
          <a:prstGeom prst="mathMultiply">
            <a:avLst>
              <a:gd name="adj1" fmla="val 935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616728" y="1530324"/>
            <a:ext cx="9108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00B050"/>
                </a:solidFill>
                <a:sym typeface="Wingdings"/>
              </a:rPr>
              <a:t></a:t>
            </a:r>
            <a:endParaRPr lang="en-US" sz="7200" dirty="0">
              <a:solidFill>
                <a:srgbClr val="00B05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81539" y="2698740"/>
            <a:ext cx="24836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 smtClean="0">
                <a:latin typeface="Calibri" pitchFamily="34" charset="0"/>
                <a:cs typeface="Calibri" pitchFamily="34" charset="0"/>
              </a:rPr>
              <a:t>MapReduce</a:t>
            </a:r>
            <a:r>
              <a:rPr lang="en-US" b="0" dirty="0" smtClean="0">
                <a:latin typeface="Calibri" pitchFamily="34" charset="0"/>
                <a:cs typeface="Calibri" pitchFamily="34" charset="0"/>
              </a:rPr>
              <a:t>: Dean ‘04</a:t>
            </a:r>
            <a:endParaRPr lang="en-US" b="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9517" y="1383138"/>
            <a:ext cx="368781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buFont typeface="Arial" pitchFamily="34" charset="0"/>
              <a:buChar char="•"/>
            </a:pPr>
            <a:r>
              <a:rPr lang="en-US" sz="2400" b="0" dirty="0" smtClean="0">
                <a:latin typeface="Calibri" pitchFamily="34" charset="0"/>
                <a:cs typeface="Calibri" pitchFamily="34" charset="0"/>
              </a:rPr>
              <a:t>Migrate tasks to reduce peak power</a:t>
            </a:r>
          </a:p>
          <a:p>
            <a:pPr marL="228600" indent="-228600" algn="l">
              <a:buFont typeface="Arial" pitchFamily="34" charset="0"/>
              <a:buChar char="•"/>
            </a:pPr>
            <a:endParaRPr lang="en-US" sz="1400" b="0" dirty="0" smtClean="0">
              <a:latin typeface="Calibri" pitchFamily="34" charset="0"/>
              <a:cs typeface="Calibri" pitchFamily="34" charset="0"/>
            </a:endParaRPr>
          </a:p>
          <a:p>
            <a:pPr marL="228600" indent="-228600" algn="l">
              <a:buFont typeface="Arial" pitchFamily="34" charset="0"/>
              <a:buChar char="•"/>
            </a:pPr>
            <a:r>
              <a:rPr lang="en-US" sz="2400" b="0" dirty="0" smtClean="0">
                <a:latin typeface="Calibri" pitchFamily="34" charset="0"/>
                <a:cs typeface="Calibri" pitchFamily="34" charset="0"/>
              </a:rPr>
              <a:t>Replicate workloads across different circuits</a:t>
            </a:r>
            <a:endParaRPr lang="en-US" sz="2400" b="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17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Flash: more than just a fast disk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896036" y="1327491"/>
            <a:ext cx="3996444" cy="3325645"/>
            <a:chOff x="1939639" y="2379790"/>
            <a:chExt cx="4504569" cy="3748482"/>
          </a:xfrm>
        </p:grpSpPr>
        <p:grpSp>
          <p:nvGrpSpPr>
            <p:cNvPr id="5" name="Group 4"/>
            <p:cNvGrpSpPr/>
            <p:nvPr/>
          </p:nvGrpSpPr>
          <p:grpSpPr>
            <a:xfrm>
              <a:off x="1939639" y="2379790"/>
              <a:ext cx="4504569" cy="3748482"/>
              <a:chOff x="1939639" y="2420888"/>
              <a:chExt cx="4504569" cy="3748482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2555776" y="2420888"/>
                <a:ext cx="3888432" cy="3240360"/>
                <a:chOff x="2555776" y="2420888"/>
                <a:chExt cx="3888432" cy="3240360"/>
              </a:xfrm>
            </p:grpSpPr>
            <p:cxnSp>
              <p:nvCxnSpPr>
                <p:cNvPr id="9" name="Straight Connector 8"/>
                <p:cNvCxnSpPr/>
                <p:nvPr/>
              </p:nvCxnSpPr>
              <p:spPr bwMode="auto">
                <a:xfrm rot="5400000">
                  <a:off x="971600" y="4041068"/>
                  <a:ext cx="3240360" cy="0"/>
                </a:xfrm>
                <a:prstGeom prst="line">
                  <a:avLst/>
                </a:prstGeom>
                <a:solidFill>
                  <a:schemeClr val="accent1"/>
                </a:solidFill>
                <a:ln w="508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" name="Straight Connector 9"/>
                <p:cNvCxnSpPr/>
                <p:nvPr/>
              </p:nvCxnSpPr>
              <p:spPr bwMode="auto">
                <a:xfrm>
                  <a:off x="2555776" y="5661248"/>
                  <a:ext cx="3888432" cy="0"/>
                </a:xfrm>
                <a:prstGeom prst="line">
                  <a:avLst/>
                </a:prstGeom>
                <a:solidFill>
                  <a:schemeClr val="accent1"/>
                </a:solidFill>
                <a:ln w="508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7" name="TextBox 6"/>
              <p:cNvSpPr txBox="1"/>
              <p:nvPr/>
            </p:nvSpPr>
            <p:spPr>
              <a:xfrm>
                <a:off x="3595739" y="5769260"/>
                <a:ext cx="18085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smtClean="0"/>
                  <a:t>Selectivity (%)</a:t>
                </a:r>
                <a:endParaRPr lang="en-US" b="0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 rot="16200000">
                <a:off x="1207387" y="3841013"/>
                <a:ext cx="18646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smtClean="0"/>
                  <a:t>Runtime (time)</a:t>
                </a:r>
                <a:endParaRPr lang="en-US" b="0" dirty="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2591780" y="2775834"/>
              <a:ext cx="3708412" cy="432048"/>
              <a:chOff x="2591780" y="2816932"/>
              <a:chExt cx="3708412" cy="432048"/>
            </a:xfrm>
          </p:grpSpPr>
          <p:cxnSp>
            <p:nvCxnSpPr>
              <p:cNvPr id="12" name="Straight Connector 11"/>
              <p:cNvCxnSpPr/>
              <p:nvPr/>
            </p:nvCxnSpPr>
            <p:spPr bwMode="auto">
              <a:xfrm>
                <a:off x="2591780" y="3248980"/>
                <a:ext cx="3708412" cy="0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3" name="TextBox 12"/>
              <p:cNvSpPr txBox="1"/>
              <p:nvPr/>
            </p:nvSpPr>
            <p:spPr>
              <a:xfrm>
                <a:off x="2670110" y="2816932"/>
                <a:ext cx="185178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2060"/>
                    </a:solidFill>
                  </a:rPr>
                  <a:t>Relation scan</a:t>
                </a:r>
                <a:endParaRPr lang="en-US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 rot="20966558">
              <a:off x="2337182" y="2451798"/>
              <a:ext cx="3721021" cy="2592288"/>
              <a:chOff x="2579171" y="2420888"/>
              <a:chExt cx="3721021" cy="2592288"/>
            </a:xfrm>
          </p:grpSpPr>
          <p:cxnSp>
            <p:nvCxnSpPr>
              <p:cNvPr id="15" name="Straight Connector 14"/>
              <p:cNvCxnSpPr/>
              <p:nvPr/>
            </p:nvCxnSpPr>
            <p:spPr bwMode="auto">
              <a:xfrm flipV="1">
                <a:off x="2591780" y="2420888"/>
                <a:ext cx="3708412" cy="2592288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6" name="TextBox 15"/>
              <p:cNvSpPr txBox="1"/>
              <p:nvPr/>
            </p:nvSpPr>
            <p:spPr>
              <a:xfrm rot="19503165">
                <a:off x="2579171" y="4041068"/>
                <a:ext cx="15103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Index scan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17" name="Straight Connector 16"/>
            <p:cNvCxnSpPr/>
            <p:nvPr/>
          </p:nvCxnSpPr>
          <p:spPr bwMode="auto">
            <a:xfrm rot="5400000">
              <a:off x="3131840" y="4005064"/>
              <a:ext cx="324036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9" name="TextBox 18"/>
          <p:cNvSpPr txBox="1"/>
          <p:nvPr/>
        </p:nvSpPr>
        <p:spPr>
          <a:xfrm>
            <a:off x="577860" y="1601505"/>
            <a:ext cx="7738555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b="0" dirty="0" smtClean="0"/>
              <a:t>Flash </a:t>
            </a:r>
            <a:r>
              <a:rPr lang="en-US" sz="2200" b="0" dirty="0" smtClean="0"/>
              <a:t>favors random data access</a:t>
            </a:r>
          </a:p>
          <a:p>
            <a:pPr algn="l"/>
            <a:r>
              <a:rPr lang="en-US" sz="2200" b="0" dirty="0" smtClean="0"/>
              <a:t>relative to disk.</a:t>
            </a:r>
          </a:p>
          <a:p>
            <a:pPr algn="l"/>
            <a:endParaRPr lang="en-US" sz="1400" b="0" dirty="0"/>
          </a:p>
          <a:p>
            <a:pPr algn="l"/>
            <a:r>
              <a:rPr lang="en-US" sz="2200" b="0" dirty="0" smtClean="0"/>
              <a:t>Ex: Scans that return &lt; 10% of</a:t>
            </a:r>
          </a:p>
          <a:p>
            <a:pPr algn="l"/>
            <a:r>
              <a:rPr lang="en-US" sz="2200" b="0" dirty="0" smtClean="0"/>
              <a:t>table should use index, &gt; 10%</a:t>
            </a:r>
          </a:p>
          <a:p>
            <a:pPr algn="l"/>
            <a:r>
              <a:rPr lang="en-US" sz="2200" b="0" dirty="0" smtClean="0"/>
              <a:t>scan entire table.</a:t>
            </a:r>
          </a:p>
          <a:p>
            <a:pPr algn="l"/>
            <a:r>
              <a:rPr lang="en-US" sz="1200" b="0" dirty="0" smtClean="0"/>
              <a:t>[</a:t>
            </a:r>
            <a:r>
              <a:rPr lang="en-US" sz="1200" b="0" dirty="0" err="1" smtClean="0"/>
              <a:t>Ramakrishnan</a:t>
            </a:r>
            <a:r>
              <a:rPr lang="en-US" sz="1200" b="0" dirty="0" smtClean="0"/>
              <a:t> and </a:t>
            </a:r>
            <a:r>
              <a:rPr lang="en-US" sz="1200" b="0" dirty="0" err="1" smtClean="0"/>
              <a:t>Gehrke</a:t>
            </a:r>
            <a:r>
              <a:rPr lang="en-US" sz="1200" b="0" dirty="0" smtClean="0"/>
              <a:t>]</a:t>
            </a:r>
          </a:p>
          <a:p>
            <a:pPr algn="l"/>
            <a:endParaRPr lang="en-US" sz="1400" b="0" dirty="0"/>
          </a:p>
          <a:p>
            <a:pPr algn="l"/>
            <a:r>
              <a:rPr lang="en-US" sz="2200" b="0" dirty="0" smtClean="0"/>
              <a:t>Expect to shift right with Flash</a:t>
            </a:r>
          </a:p>
          <a:p>
            <a:pPr algn="l"/>
            <a:endParaRPr lang="en-US" sz="2200" b="0" dirty="0"/>
          </a:p>
          <a:p>
            <a:pPr algn="l"/>
            <a:endParaRPr lang="en-US" sz="2200" b="0" dirty="0" smtClean="0"/>
          </a:p>
          <a:p>
            <a:pPr algn="l"/>
            <a:endParaRPr lang="en-US" sz="1400" b="0" dirty="0"/>
          </a:p>
          <a:p>
            <a:pPr algn="l"/>
            <a:r>
              <a:rPr lang="en-US" sz="2200" b="0" dirty="0" smtClean="0"/>
              <a:t>Measure performance of scans and joins on disk/Flash</a:t>
            </a:r>
          </a:p>
          <a:p>
            <a:pPr algn="l"/>
            <a:endParaRPr lang="en-US" sz="1400" b="0" dirty="0" smtClean="0"/>
          </a:p>
          <a:p>
            <a:pPr algn="l"/>
            <a:r>
              <a:rPr lang="en-US" sz="2200" b="0" dirty="0" smtClean="0"/>
              <a:t>Determine when query plans change between devices</a:t>
            </a:r>
            <a:endParaRPr lang="en-US" sz="1400" b="0" dirty="0"/>
          </a:p>
        </p:txBody>
      </p:sp>
      <p:cxnSp>
        <p:nvCxnSpPr>
          <p:cNvPr id="21" name="Straight Arrow Connector 20"/>
          <p:cNvCxnSpPr/>
          <p:nvPr/>
        </p:nvCxnSpPr>
        <p:spPr bwMode="auto">
          <a:xfrm flipV="1">
            <a:off x="6940721" y="2764911"/>
            <a:ext cx="1519711" cy="4520"/>
          </a:xfrm>
          <a:prstGeom prst="straightConnector1">
            <a:avLst/>
          </a:prstGeom>
          <a:solidFill>
            <a:schemeClr val="accent1"/>
          </a:solidFill>
          <a:ln w="539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6107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2: Software scheduling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90</a:t>
            </a:fld>
            <a:endParaRPr lang="en-US" dirty="0"/>
          </a:p>
        </p:txBody>
      </p:sp>
      <p:pic>
        <p:nvPicPr>
          <p:cNvPr id="6" name="Picture 5" descr="rac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52922" y="1493811"/>
            <a:ext cx="1139778" cy="1082790"/>
          </a:xfrm>
          <a:prstGeom prst="rect">
            <a:avLst/>
          </a:prstGeom>
        </p:spPr>
      </p:pic>
      <p:pic>
        <p:nvPicPr>
          <p:cNvPr id="7" name="Picture 6" descr="rac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70676" y="1493811"/>
            <a:ext cx="1139778" cy="1082790"/>
          </a:xfrm>
          <a:prstGeom prst="rect">
            <a:avLst/>
          </a:prstGeom>
        </p:spPr>
      </p:pic>
      <p:sp>
        <p:nvSpPr>
          <p:cNvPr id="8" name="Multiply 7"/>
          <p:cNvSpPr/>
          <p:nvPr/>
        </p:nvSpPr>
        <p:spPr>
          <a:xfrm>
            <a:off x="3987792" y="1238220"/>
            <a:ext cx="1904374" cy="1570058"/>
          </a:xfrm>
          <a:prstGeom prst="mathMultiply">
            <a:avLst>
              <a:gd name="adj1" fmla="val 935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616728" y="1530324"/>
            <a:ext cx="9108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00B050"/>
                </a:solidFill>
                <a:sym typeface="Wingdings"/>
              </a:rPr>
              <a:t></a:t>
            </a:r>
            <a:endParaRPr lang="en-US" sz="7200" dirty="0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7675" y="3965578"/>
            <a:ext cx="788680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buFont typeface="Arial" pitchFamily="34" charset="0"/>
              <a:buChar char="•"/>
            </a:pPr>
            <a:r>
              <a:rPr lang="en-US" sz="2800" b="0" dirty="0" smtClean="0">
                <a:latin typeface="Calibri" pitchFamily="34" charset="0"/>
                <a:cs typeface="Calibri" pitchFamily="34" charset="0"/>
              </a:rPr>
              <a:t>Migration incurs high overheads</a:t>
            </a:r>
          </a:p>
          <a:p>
            <a:pPr marL="228600" indent="-228600" algn="l">
              <a:buFont typeface="Arial" pitchFamily="34" charset="0"/>
              <a:buChar char="•"/>
            </a:pPr>
            <a:endParaRPr lang="en-US" sz="1000" b="0" dirty="0" smtClean="0">
              <a:latin typeface="Calibri" pitchFamily="34" charset="0"/>
              <a:cs typeface="Calibri" pitchFamily="34" charset="0"/>
            </a:endParaRPr>
          </a:p>
          <a:p>
            <a:pPr marL="228600" indent="-228600" algn="l">
              <a:buFont typeface="Arial" pitchFamily="34" charset="0"/>
              <a:buChar char="•"/>
            </a:pPr>
            <a:r>
              <a:rPr lang="en-US" sz="2800" b="0" dirty="0" smtClean="0">
                <a:latin typeface="Calibri" pitchFamily="34" charset="0"/>
                <a:cs typeface="Calibri" pitchFamily="34" charset="0"/>
              </a:rPr>
              <a:t>Scheduling must be aware of power infrastructure</a:t>
            </a:r>
          </a:p>
          <a:p>
            <a:pPr marL="228600" indent="-228600" algn="l">
              <a:buFont typeface="Arial" pitchFamily="34" charset="0"/>
              <a:buChar char="•"/>
            </a:pPr>
            <a:endParaRPr lang="en-US" sz="1000" b="0" dirty="0" smtClean="0">
              <a:latin typeface="Calibri" pitchFamily="34" charset="0"/>
              <a:cs typeface="Calibri" pitchFamily="34" charset="0"/>
            </a:endParaRPr>
          </a:p>
          <a:p>
            <a:pPr marL="228600" indent="-228600" algn="l">
              <a:buFont typeface="Arial" pitchFamily="34" charset="0"/>
              <a:buChar char="•"/>
            </a:pPr>
            <a:r>
              <a:rPr lang="en-US" sz="2800" b="0" dirty="0" smtClean="0">
                <a:latin typeface="Calibri" pitchFamily="34" charset="0"/>
                <a:cs typeface="Calibri" pitchFamily="34" charset="0"/>
              </a:rPr>
              <a:t>May degrade performance</a:t>
            </a:r>
            <a:endParaRPr lang="en-US" sz="2800" b="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81539" y="2698740"/>
            <a:ext cx="24836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 smtClean="0">
                <a:latin typeface="Calibri" pitchFamily="34" charset="0"/>
                <a:cs typeface="Calibri" pitchFamily="34" charset="0"/>
              </a:rPr>
              <a:t>MapReduce</a:t>
            </a:r>
            <a:r>
              <a:rPr lang="en-US" b="0" dirty="0" smtClean="0">
                <a:latin typeface="Calibri" pitchFamily="34" charset="0"/>
                <a:cs typeface="Calibri" pitchFamily="34" charset="0"/>
              </a:rPr>
              <a:t>: Dean ‘04</a:t>
            </a:r>
            <a:endParaRPr lang="en-US" b="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19574" y="3276600"/>
            <a:ext cx="2504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Shortcomings</a:t>
            </a:r>
            <a:endParaRPr lang="en-US" sz="3200" dirty="0">
              <a:solidFill>
                <a:schemeClr val="accent6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9517" y="1383138"/>
            <a:ext cx="368781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buFont typeface="Arial" pitchFamily="34" charset="0"/>
              <a:buChar char="•"/>
            </a:pPr>
            <a:r>
              <a:rPr lang="en-US" sz="2400" b="0" dirty="0" smtClean="0">
                <a:latin typeface="Calibri" pitchFamily="34" charset="0"/>
                <a:cs typeface="Calibri" pitchFamily="34" charset="0"/>
              </a:rPr>
              <a:t>Migrate tasks to reduce peak power</a:t>
            </a:r>
          </a:p>
          <a:p>
            <a:pPr marL="228600" indent="-228600" algn="l">
              <a:buFont typeface="Arial" pitchFamily="34" charset="0"/>
              <a:buChar char="•"/>
            </a:pPr>
            <a:endParaRPr lang="en-US" sz="1400" b="0" dirty="0" smtClean="0">
              <a:latin typeface="Calibri" pitchFamily="34" charset="0"/>
              <a:cs typeface="Calibri" pitchFamily="34" charset="0"/>
            </a:endParaRPr>
          </a:p>
          <a:p>
            <a:pPr marL="228600" indent="-228600" algn="l">
              <a:buFont typeface="Arial" pitchFamily="34" charset="0"/>
              <a:buChar char="•"/>
            </a:pPr>
            <a:r>
              <a:rPr lang="en-US" sz="2400" b="0" dirty="0" smtClean="0">
                <a:latin typeface="Calibri" pitchFamily="34" charset="0"/>
                <a:cs typeface="Calibri" pitchFamily="34" charset="0"/>
              </a:rPr>
              <a:t>Replicate workloads across different circuits</a:t>
            </a:r>
            <a:endParaRPr lang="en-US" sz="2400" b="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34671" y="5717281"/>
            <a:ext cx="68575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981414"/>
                </a:solidFill>
                <a:latin typeface="Calibri" charset="0"/>
                <a:cs typeface="Times New Roman" charset="0"/>
              </a:rPr>
              <a:t>Our approach: Smarter power infrastructure</a:t>
            </a:r>
          </a:p>
          <a:p>
            <a:endParaRPr lang="en-US" sz="2800" i="1" dirty="0" smtClean="0">
              <a:solidFill>
                <a:srgbClr val="981414"/>
              </a:solidFill>
              <a:latin typeface="Calibri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069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Shuffled power circuit topologies</a:t>
            </a:r>
          </a:p>
          <a:p>
            <a:pPr lvl="1"/>
            <a:r>
              <a:rPr lang="en-US" dirty="0" smtClean="0"/>
              <a:t>Spread failover responsibility over more circuits</a:t>
            </a:r>
          </a:p>
          <a:p>
            <a:pPr lvl="1"/>
            <a:r>
              <a:rPr lang="en-US" dirty="0" smtClean="0"/>
              <a:t>Reduces redundancy margins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Power Routing</a:t>
            </a:r>
          </a:p>
          <a:p>
            <a:pPr lvl="1"/>
            <a:r>
              <a:rPr lang="en-US" dirty="0" smtClean="0"/>
              <a:t>“Routes” slack power across circuits</a:t>
            </a:r>
          </a:p>
          <a:p>
            <a:pPr lvl="1"/>
            <a:r>
              <a:rPr lang="en-US" dirty="0" smtClean="0"/>
              <a:t>Resolves local power budget limits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0301" y="5717281"/>
            <a:ext cx="86063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981414"/>
                </a:solidFill>
                <a:latin typeface="Calibri" charset="0"/>
                <a:cs typeface="Times New Roman" charset="0"/>
              </a:rPr>
              <a:t>Decrease required power infrastructure capacity by 32%</a:t>
            </a:r>
          </a:p>
          <a:p>
            <a:endParaRPr lang="en-US" sz="2800" i="1" dirty="0" smtClean="0">
              <a:solidFill>
                <a:srgbClr val="981414"/>
              </a:solidFill>
              <a:latin typeface="Calibri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79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 infrastructure tutorial</a:t>
            </a:r>
          </a:p>
          <a:p>
            <a:r>
              <a:rPr lang="en-US" dirty="0" smtClean="0"/>
              <a:t>Contribution 1: Shuffled Topologies</a:t>
            </a:r>
          </a:p>
          <a:p>
            <a:pPr lvl="1"/>
            <a:r>
              <a:rPr lang="en-US" dirty="0" smtClean="0"/>
              <a:t>Reduce redundancy margins</a:t>
            </a:r>
          </a:p>
          <a:p>
            <a:r>
              <a:rPr lang="en-US" dirty="0" smtClean="0"/>
              <a:t>Contribution 2: Power Routing</a:t>
            </a:r>
          </a:p>
          <a:p>
            <a:pPr lvl="1"/>
            <a:r>
              <a:rPr lang="en-US" sz="2800" dirty="0" smtClean="0"/>
              <a:t>Resolve local power budget limits</a:t>
            </a:r>
          </a:p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EAD923-3004-4A31-84C7-9B440B785588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01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6689754" y="3173409"/>
            <a:ext cx="1063373" cy="1045677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Tutorial: Power infrastructure</a:t>
            </a:r>
            <a:endParaRPr lang="en-US" dirty="0"/>
          </a:p>
        </p:txBody>
      </p:sp>
      <p:sp>
        <p:nvSpPr>
          <p:cNvPr id="4" name="Lightning Bolt 3"/>
          <p:cNvSpPr/>
          <p:nvPr/>
        </p:nvSpPr>
        <p:spPr>
          <a:xfrm>
            <a:off x="457200" y="1963686"/>
            <a:ext cx="914400" cy="91440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4173486"/>
            <a:ext cx="1152525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Group 9"/>
          <p:cNvGrpSpPr/>
          <p:nvPr/>
        </p:nvGrpSpPr>
        <p:grpSpPr>
          <a:xfrm>
            <a:off x="3633786" y="1735086"/>
            <a:ext cx="1371600" cy="1371600"/>
            <a:chOff x="2514600" y="2209800"/>
            <a:chExt cx="1371600" cy="1371600"/>
          </a:xfrm>
        </p:grpSpPr>
        <p:sp>
          <p:nvSpPr>
            <p:cNvPr id="9" name="Rectangle 8"/>
            <p:cNvSpPr/>
            <p:nvPr/>
          </p:nvSpPr>
          <p:spPr>
            <a:xfrm>
              <a:off x="2514600" y="2209800"/>
              <a:ext cx="1371600" cy="1371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743200" y="2438400"/>
              <a:ext cx="923925" cy="923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5" name="Group 10"/>
          <p:cNvGrpSpPr/>
          <p:nvPr/>
        </p:nvGrpSpPr>
        <p:grpSpPr>
          <a:xfrm>
            <a:off x="3638556" y="3944886"/>
            <a:ext cx="1371600" cy="1371600"/>
            <a:chOff x="2514600" y="2209800"/>
            <a:chExt cx="1371600" cy="1371600"/>
          </a:xfrm>
        </p:grpSpPr>
        <p:sp>
          <p:nvSpPr>
            <p:cNvPr id="12" name="Rectangle 11"/>
            <p:cNvSpPr/>
            <p:nvPr/>
          </p:nvSpPr>
          <p:spPr>
            <a:xfrm>
              <a:off x="2514600" y="2209800"/>
              <a:ext cx="1371600" cy="1371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743200" y="2438400"/>
              <a:ext cx="923925" cy="923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6" name="Group 15"/>
          <p:cNvGrpSpPr/>
          <p:nvPr/>
        </p:nvGrpSpPr>
        <p:grpSpPr>
          <a:xfrm>
            <a:off x="2071671" y="2116086"/>
            <a:ext cx="1295400" cy="685800"/>
            <a:chOff x="1752600" y="2362200"/>
            <a:chExt cx="1295400" cy="685800"/>
          </a:xfrm>
        </p:grpSpPr>
        <p:sp>
          <p:nvSpPr>
            <p:cNvPr id="14" name="Rectangle 13"/>
            <p:cNvSpPr/>
            <p:nvPr/>
          </p:nvSpPr>
          <p:spPr>
            <a:xfrm>
              <a:off x="1752600" y="2362200"/>
              <a:ext cx="1295400" cy="685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64411" y="2514600"/>
              <a:ext cx="8874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alibri" pitchFamily="34" charset="0"/>
                  <a:cs typeface="Calibri" pitchFamily="34" charset="0"/>
                </a:rPr>
                <a:t>Switch</a:t>
              </a:r>
              <a:endParaRPr lang="en-US" b="1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7" name="Group 19"/>
          <p:cNvGrpSpPr/>
          <p:nvPr/>
        </p:nvGrpSpPr>
        <p:grpSpPr>
          <a:xfrm>
            <a:off x="2048864" y="4249686"/>
            <a:ext cx="1295400" cy="685800"/>
            <a:chOff x="1752600" y="2362200"/>
            <a:chExt cx="1295400" cy="685800"/>
          </a:xfrm>
        </p:grpSpPr>
        <p:sp>
          <p:nvSpPr>
            <p:cNvPr id="21" name="Rectangle 20"/>
            <p:cNvSpPr/>
            <p:nvPr/>
          </p:nvSpPr>
          <p:spPr>
            <a:xfrm>
              <a:off x="1752600" y="2362200"/>
              <a:ext cx="1295400" cy="685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964411" y="2514600"/>
              <a:ext cx="8874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alibri" pitchFamily="34" charset="0"/>
                  <a:cs typeface="Calibri" pitchFamily="34" charset="0"/>
                </a:rPr>
                <a:t>Switch</a:t>
              </a:r>
              <a:endParaRPr lang="en-US" b="1" dirty="0">
                <a:latin typeface="Calibri" pitchFamily="34" charset="0"/>
                <a:cs typeface="Calibri" pitchFamily="34" charset="0"/>
              </a:endParaRPr>
            </a:p>
          </p:txBody>
        </p:sp>
      </p:grpSp>
      <p:cxnSp>
        <p:nvCxnSpPr>
          <p:cNvPr id="24" name="Straight Connector 23"/>
          <p:cNvCxnSpPr/>
          <p:nvPr/>
        </p:nvCxnSpPr>
        <p:spPr>
          <a:xfrm>
            <a:off x="1103265" y="2268486"/>
            <a:ext cx="954138" cy="15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hape 34"/>
          <p:cNvCxnSpPr/>
          <p:nvPr/>
        </p:nvCxnSpPr>
        <p:spPr>
          <a:xfrm rot="16200000" flipH="1">
            <a:off x="686294" y="3039516"/>
            <a:ext cx="2133600" cy="591540"/>
          </a:xfrm>
          <a:prstGeom prst="bentConnector3">
            <a:avLst>
              <a:gd name="adj1" fmla="val 10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10800000">
            <a:off x="1457328" y="4771418"/>
            <a:ext cx="591537" cy="15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/>
          <p:nvPr/>
        </p:nvCxnSpPr>
        <p:spPr>
          <a:xfrm rot="5400000" flipH="1" flipV="1">
            <a:off x="842149" y="3556168"/>
            <a:ext cx="2133600" cy="296901"/>
          </a:xfrm>
          <a:prstGeom prst="bentConnector3">
            <a:avLst>
              <a:gd name="adj1" fmla="val 10076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337560" y="4568794"/>
            <a:ext cx="274320" cy="15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3352800" y="2412939"/>
            <a:ext cx="274320" cy="15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457200" y="1463601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Utility</a:t>
            </a:r>
            <a:endParaRPr lang="en-US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47835" y="3721104"/>
            <a:ext cx="1270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Generator</a:t>
            </a:r>
            <a:endParaRPr lang="en-US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621157" y="1386373"/>
            <a:ext cx="918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13.2kV</a:t>
            </a:r>
            <a:endParaRPr lang="en-US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193035" y="1384272"/>
            <a:ext cx="726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480V</a:t>
            </a:r>
            <a:endParaRPr lang="en-US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078" name="Picture 6" descr="Filename: HH00056_.wmf&#10;Keywords: batteries, household ...&#10;File Size: 8 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19695" y="1938270"/>
            <a:ext cx="914400" cy="914400"/>
          </a:xfrm>
          <a:prstGeom prst="rect">
            <a:avLst/>
          </a:prstGeom>
          <a:noFill/>
        </p:spPr>
      </p:pic>
      <p:pic>
        <p:nvPicPr>
          <p:cNvPr id="76" name="Picture 6" descr="Filename: HH00056_.wmf&#10;Keywords: batteries, household ...&#10;File Size: 8 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19695" y="4129050"/>
            <a:ext cx="914400" cy="914400"/>
          </a:xfrm>
          <a:prstGeom prst="rect">
            <a:avLst/>
          </a:prstGeom>
          <a:noFill/>
        </p:spPr>
      </p:pic>
      <p:cxnSp>
        <p:nvCxnSpPr>
          <p:cNvPr id="77" name="Straight Connector 76"/>
          <p:cNvCxnSpPr/>
          <p:nvPr/>
        </p:nvCxnSpPr>
        <p:spPr>
          <a:xfrm>
            <a:off x="5014925" y="2411351"/>
            <a:ext cx="274320" cy="31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5010156" y="4570382"/>
            <a:ext cx="274320" cy="31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7610454" y="2246445"/>
            <a:ext cx="15335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Server</a:t>
            </a:r>
          </a:p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Racks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00" name="Elbow Connector 99"/>
          <p:cNvCxnSpPr/>
          <p:nvPr/>
        </p:nvCxnSpPr>
        <p:spPr>
          <a:xfrm rot="10800000">
            <a:off x="5849956" y="2411353"/>
            <a:ext cx="766772" cy="695334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106"/>
          <p:cNvCxnSpPr/>
          <p:nvPr/>
        </p:nvCxnSpPr>
        <p:spPr>
          <a:xfrm rot="10800000" flipV="1">
            <a:off x="5849956" y="3937682"/>
            <a:ext cx="766772" cy="631111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32682" y="5838858"/>
            <a:ext cx="8478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981414"/>
                </a:solidFill>
                <a:latin typeface="Calibri" charset="0"/>
                <a:cs typeface="Times New Roman" charset="0"/>
              </a:rPr>
              <a:t>High voltage equipment dominates infrastructure costs</a:t>
            </a:r>
            <a:endParaRPr lang="en-US" sz="2800" i="1" dirty="0">
              <a:solidFill>
                <a:srgbClr val="981414"/>
              </a:solidFill>
              <a:latin typeface="Calibri" charset="0"/>
              <a:cs typeface="Times New Roman" charset="0"/>
            </a:endParaRPr>
          </a:p>
        </p:txBody>
      </p:sp>
      <p:sp>
        <p:nvSpPr>
          <p:cNvPr id="3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fld id="{24EAD923-3004-4A31-84C7-9B440B785588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564875" y="3077070"/>
            <a:ext cx="1063373" cy="10456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6429667" y="2935287"/>
            <a:ext cx="1063373" cy="1045677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1" descr="Filename: j0379767.wmf&#10;Keywords: electrical plugs, electricity, household ...&#10;File Size: 11 K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64875" y="3001760"/>
            <a:ext cx="811249" cy="850698"/>
          </a:xfrm>
          <a:prstGeom prst="rect">
            <a:avLst/>
          </a:prstGeom>
          <a:noFill/>
        </p:spPr>
      </p:pic>
      <p:sp>
        <p:nvSpPr>
          <p:cNvPr id="53" name="TextBox 52"/>
          <p:cNvSpPr txBox="1"/>
          <p:nvPr/>
        </p:nvSpPr>
        <p:spPr>
          <a:xfrm>
            <a:off x="6543702" y="2444682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PDUs</a:t>
            </a:r>
            <a:endParaRPr lang="en-US" b="1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7748631" y="3538539"/>
            <a:ext cx="338328" cy="15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rac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23321" y="3100383"/>
            <a:ext cx="1139778" cy="108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4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Tutorial: Connecting servers to PDUs</a:t>
            </a:r>
            <a:endParaRPr lang="en-US" dirty="0"/>
          </a:p>
        </p:txBody>
      </p:sp>
      <p:grpSp>
        <p:nvGrpSpPr>
          <p:cNvPr id="3" name="Group 35"/>
          <p:cNvGrpSpPr/>
          <p:nvPr/>
        </p:nvGrpSpPr>
        <p:grpSpPr>
          <a:xfrm>
            <a:off x="4057309" y="1255689"/>
            <a:ext cx="1063373" cy="1045677"/>
            <a:chOff x="4057309" y="1255689"/>
            <a:chExt cx="1063373" cy="1045677"/>
          </a:xfrm>
        </p:grpSpPr>
        <p:sp>
          <p:nvSpPr>
            <p:cNvPr id="12" name="Rectangle 11"/>
            <p:cNvSpPr/>
            <p:nvPr/>
          </p:nvSpPr>
          <p:spPr>
            <a:xfrm>
              <a:off x="4057309" y="1255689"/>
              <a:ext cx="1063373" cy="104567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5" name="Picture 1" descr="Filename: j0379767.wmf&#10;Keywords: electrical plugs, electricity, household ...&#10;File Size: 11 KB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192517" y="1322162"/>
              <a:ext cx="811249" cy="850698"/>
            </a:xfrm>
            <a:prstGeom prst="rect">
              <a:avLst/>
            </a:prstGeom>
            <a:noFill/>
          </p:spPr>
        </p:pic>
      </p:grpSp>
      <p:grpSp>
        <p:nvGrpSpPr>
          <p:cNvPr id="4" name="Group 78"/>
          <p:cNvGrpSpPr/>
          <p:nvPr/>
        </p:nvGrpSpPr>
        <p:grpSpPr>
          <a:xfrm>
            <a:off x="5144876" y="2053675"/>
            <a:ext cx="1762700" cy="3337475"/>
            <a:chOff x="5155893" y="2053675"/>
            <a:chExt cx="1645920" cy="3337475"/>
          </a:xfrm>
        </p:grpSpPr>
        <p:cxnSp>
          <p:nvCxnSpPr>
            <p:cNvPr id="39" name="Straight Connector 38"/>
            <p:cNvCxnSpPr/>
            <p:nvPr/>
          </p:nvCxnSpPr>
          <p:spPr>
            <a:xfrm>
              <a:off x="5155893" y="2053675"/>
              <a:ext cx="1645920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155893" y="3185806"/>
              <a:ext cx="1645920" cy="50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5155893" y="4300247"/>
              <a:ext cx="1645920" cy="973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5155893" y="5387248"/>
              <a:ext cx="1645920" cy="390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" name="Straight Connector 53"/>
          <p:cNvCxnSpPr/>
          <p:nvPr/>
        </p:nvCxnSpPr>
        <p:spPr>
          <a:xfrm>
            <a:off x="3329453" y="1481137"/>
            <a:ext cx="7239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3329453" y="2767012"/>
            <a:ext cx="7239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324691" y="4033837"/>
            <a:ext cx="7239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3329453" y="5300662"/>
            <a:ext cx="7239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rot="16200000" flipH="1">
            <a:off x="1419691" y="3386136"/>
            <a:ext cx="3819526" cy="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2519828" y="2124481"/>
            <a:ext cx="81438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43"/>
          <p:cNvGrpSpPr/>
          <p:nvPr/>
        </p:nvGrpSpPr>
        <p:grpSpPr>
          <a:xfrm>
            <a:off x="4057309" y="2520791"/>
            <a:ext cx="1063373" cy="1045677"/>
            <a:chOff x="4057309" y="1255689"/>
            <a:chExt cx="1063373" cy="1045677"/>
          </a:xfrm>
        </p:grpSpPr>
        <p:sp>
          <p:nvSpPr>
            <p:cNvPr id="45" name="Rectangle 44"/>
            <p:cNvSpPr/>
            <p:nvPr/>
          </p:nvSpPr>
          <p:spPr>
            <a:xfrm>
              <a:off x="4057309" y="1255689"/>
              <a:ext cx="1063373" cy="104567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Picture 1" descr="Filename: j0379767.wmf&#10;Keywords: electrical plugs, electricity, household ...&#10;File Size: 11 KB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192517" y="1322162"/>
              <a:ext cx="811249" cy="850698"/>
            </a:xfrm>
            <a:prstGeom prst="rect">
              <a:avLst/>
            </a:prstGeom>
            <a:noFill/>
          </p:spPr>
        </p:pic>
      </p:grpSp>
      <p:grpSp>
        <p:nvGrpSpPr>
          <p:cNvPr id="8" name="Group 47"/>
          <p:cNvGrpSpPr/>
          <p:nvPr/>
        </p:nvGrpSpPr>
        <p:grpSpPr>
          <a:xfrm>
            <a:off x="4046292" y="3776716"/>
            <a:ext cx="1063373" cy="1045677"/>
            <a:chOff x="4057309" y="1255689"/>
            <a:chExt cx="1063373" cy="1045677"/>
          </a:xfrm>
        </p:grpSpPr>
        <p:sp>
          <p:nvSpPr>
            <p:cNvPr id="49" name="Rectangle 48"/>
            <p:cNvSpPr/>
            <p:nvPr/>
          </p:nvSpPr>
          <p:spPr>
            <a:xfrm>
              <a:off x="4057309" y="1255689"/>
              <a:ext cx="1063373" cy="104567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Picture 1" descr="Filename: j0379767.wmf&#10;Keywords: electrical plugs, electricity, household ...&#10;File Size: 11 KB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192517" y="1322162"/>
              <a:ext cx="811249" cy="850698"/>
            </a:xfrm>
            <a:prstGeom prst="rect">
              <a:avLst/>
            </a:prstGeom>
            <a:noFill/>
          </p:spPr>
        </p:pic>
      </p:grpSp>
      <p:grpSp>
        <p:nvGrpSpPr>
          <p:cNvPr id="10" name="Group 50"/>
          <p:cNvGrpSpPr/>
          <p:nvPr/>
        </p:nvGrpSpPr>
        <p:grpSpPr>
          <a:xfrm>
            <a:off x="4046292" y="5054673"/>
            <a:ext cx="1063373" cy="1045677"/>
            <a:chOff x="4057309" y="1255689"/>
            <a:chExt cx="1063373" cy="1045677"/>
          </a:xfrm>
        </p:grpSpPr>
        <p:sp>
          <p:nvSpPr>
            <p:cNvPr id="52" name="Rectangle 51"/>
            <p:cNvSpPr/>
            <p:nvPr/>
          </p:nvSpPr>
          <p:spPr>
            <a:xfrm>
              <a:off x="4057309" y="1255689"/>
              <a:ext cx="1063373" cy="104567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3" name="Picture 1" descr="Filename: j0379767.wmf&#10;Keywords: electrical plugs, electricity, household ...&#10;File Size: 11 KB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192517" y="1322162"/>
              <a:ext cx="811249" cy="850698"/>
            </a:xfrm>
            <a:prstGeom prst="rect">
              <a:avLst/>
            </a:prstGeom>
            <a:noFill/>
          </p:spPr>
        </p:pic>
      </p:grpSp>
      <p:sp>
        <p:nvSpPr>
          <p:cNvPr id="34" name="Lightning Bolt 33"/>
          <p:cNvSpPr/>
          <p:nvPr/>
        </p:nvSpPr>
        <p:spPr>
          <a:xfrm>
            <a:off x="1873400" y="1696057"/>
            <a:ext cx="914400" cy="91440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fld id="{24EAD923-3004-4A31-84C7-9B440B785588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-1" y="2954331"/>
            <a:ext cx="32575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363" indent="-233363" algn="l">
              <a:buFont typeface="Arial" pitchFamily="34" charset="0"/>
              <a:buChar char="•"/>
            </a:pPr>
            <a:r>
              <a:rPr lang="en-US" sz="2200" b="0" dirty="0" smtClean="0">
                <a:latin typeface="Calibri" pitchFamily="34" charset="0"/>
                <a:cs typeface="Calibri" pitchFamily="34" charset="0"/>
              </a:rPr>
              <a:t>PDUs must not overload</a:t>
            </a:r>
          </a:p>
          <a:p>
            <a:pPr marL="233363" indent="-233363" algn="l">
              <a:buFont typeface="Arial" pitchFamily="34" charset="0"/>
              <a:buChar char="•"/>
            </a:pPr>
            <a:endParaRPr lang="en-US" sz="1000" b="0" dirty="0" smtClean="0">
              <a:latin typeface="Calibri" pitchFamily="34" charset="0"/>
              <a:cs typeface="Calibri" pitchFamily="34" charset="0"/>
            </a:endParaRPr>
          </a:p>
          <a:p>
            <a:pPr marL="233363" indent="-233363" algn="l">
              <a:buFont typeface="Arial" pitchFamily="34" charset="0"/>
              <a:buChar char="•"/>
            </a:pPr>
            <a:r>
              <a:rPr lang="en-US" sz="2200" b="0" dirty="0" smtClean="0">
                <a:latin typeface="Calibri" pitchFamily="34" charset="0"/>
                <a:cs typeface="Calibri" pitchFamily="34" charset="0"/>
              </a:rPr>
              <a:t>Wish to maximize infrastructure utilization</a:t>
            </a:r>
          </a:p>
          <a:p>
            <a:pPr marL="233363" indent="-233363" algn="l">
              <a:buFont typeface="Arial" pitchFamily="34" charset="0"/>
              <a:buChar char="•"/>
            </a:pPr>
            <a:endParaRPr lang="en-US" sz="1000" b="0" dirty="0" smtClean="0">
              <a:latin typeface="Calibri" pitchFamily="34" charset="0"/>
              <a:cs typeface="Calibri" pitchFamily="34" charset="0"/>
            </a:endParaRPr>
          </a:p>
          <a:p>
            <a:pPr marL="233363" indent="-233363" algn="l">
              <a:buFont typeface="Arial" pitchFamily="34" charset="0"/>
              <a:buChar char="•"/>
            </a:pPr>
            <a:r>
              <a:rPr lang="en-US" sz="2200" b="0" dirty="0" smtClean="0">
                <a:latin typeface="Calibri" pitchFamily="34" charset="0"/>
                <a:cs typeface="Calibri" pitchFamily="34" charset="0"/>
              </a:rPr>
              <a:t>Server utilization varies</a:t>
            </a:r>
          </a:p>
          <a:p>
            <a:pPr marL="233363" indent="-233363" algn="l">
              <a:buFont typeface="Arial" pitchFamily="34" charset="0"/>
              <a:buChar char="•"/>
            </a:pPr>
            <a:endParaRPr lang="en-US" sz="1000" b="0" dirty="0" smtClean="0">
              <a:latin typeface="Calibri" pitchFamily="34" charset="0"/>
              <a:cs typeface="Calibri" pitchFamily="34" charset="0"/>
            </a:endParaRPr>
          </a:p>
          <a:p>
            <a:pPr marL="233363" indent="-233363" algn="l">
              <a:buFont typeface="Arial" pitchFamily="34" charset="0"/>
              <a:buChar char="•"/>
            </a:pPr>
            <a:r>
              <a:rPr lang="en-US" sz="2200" b="0" dirty="0" smtClean="0">
                <a:latin typeface="Calibri" pitchFamily="34" charset="0"/>
                <a:cs typeface="Calibri" pitchFamily="34" charset="0"/>
              </a:rPr>
              <a:t>Difficult problem!</a:t>
            </a:r>
            <a:endParaRPr lang="en-US" sz="2200" b="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3" name="Picture 32" descr="rack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08832" y="1566837"/>
            <a:ext cx="1139778" cy="1082790"/>
          </a:xfrm>
          <a:prstGeom prst="rect">
            <a:avLst/>
          </a:prstGeom>
        </p:spPr>
      </p:pic>
      <p:pic>
        <p:nvPicPr>
          <p:cNvPr id="37" name="Picture 36" descr="rack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08832" y="2735253"/>
            <a:ext cx="1139778" cy="1082790"/>
          </a:xfrm>
          <a:prstGeom prst="rect">
            <a:avLst/>
          </a:prstGeom>
        </p:spPr>
      </p:pic>
      <p:pic>
        <p:nvPicPr>
          <p:cNvPr id="38" name="Picture 37" descr="rack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08832" y="3903669"/>
            <a:ext cx="1139778" cy="1082790"/>
          </a:xfrm>
          <a:prstGeom prst="rect">
            <a:avLst/>
          </a:prstGeom>
        </p:spPr>
      </p:pic>
      <p:pic>
        <p:nvPicPr>
          <p:cNvPr id="41" name="Picture 40" descr="rack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08832" y="5035572"/>
            <a:ext cx="1139778" cy="108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1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Tutorial: Naïve redundancy</a:t>
            </a:r>
            <a:endParaRPr lang="en-US" dirty="0"/>
          </a:p>
        </p:txBody>
      </p:sp>
      <p:grpSp>
        <p:nvGrpSpPr>
          <p:cNvPr id="3" name="Group 14"/>
          <p:cNvGrpSpPr/>
          <p:nvPr/>
        </p:nvGrpSpPr>
        <p:grpSpPr>
          <a:xfrm>
            <a:off x="4057309" y="1255689"/>
            <a:ext cx="1198581" cy="1187460"/>
            <a:chOff x="2563785" y="1493811"/>
            <a:chExt cx="1350981" cy="1276380"/>
          </a:xfrm>
        </p:grpSpPr>
        <p:sp>
          <p:nvSpPr>
            <p:cNvPr id="13" name="Rectangle 12"/>
            <p:cNvSpPr/>
            <p:nvPr/>
          </p:nvSpPr>
          <p:spPr>
            <a:xfrm>
              <a:off x="2716185" y="1646211"/>
              <a:ext cx="1198581" cy="11239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563785" y="1493811"/>
              <a:ext cx="1198581" cy="112398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5" name="Picture 1" descr="Filename: j0379767.wmf&#10;Keywords: electrical plugs, electricity, household ...&#10;File Size: 11 KB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716185" y="1565262"/>
              <a:ext cx="914400" cy="914400"/>
            </a:xfrm>
            <a:prstGeom prst="rect">
              <a:avLst/>
            </a:prstGeom>
            <a:noFill/>
          </p:spPr>
        </p:pic>
      </p:grpSp>
      <p:grpSp>
        <p:nvGrpSpPr>
          <p:cNvPr id="4" name="Group 23"/>
          <p:cNvGrpSpPr/>
          <p:nvPr/>
        </p:nvGrpSpPr>
        <p:grpSpPr>
          <a:xfrm>
            <a:off x="4057309" y="2525516"/>
            <a:ext cx="1198581" cy="1187460"/>
            <a:chOff x="2563785" y="1493811"/>
            <a:chExt cx="1350981" cy="1276380"/>
          </a:xfrm>
        </p:grpSpPr>
        <p:sp>
          <p:nvSpPr>
            <p:cNvPr id="25" name="Rectangle 24"/>
            <p:cNvSpPr/>
            <p:nvPr/>
          </p:nvSpPr>
          <p:spPr>
            <a:xfrm>
              <a:off x="2716185" y="1646211"/>
              <a:ext cx="1198581" cy="11239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563785" y="1493811"/>
              <a:ext cx="1198581" cy="112398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1" descr="Filename: j0379767.wmf&#10;Keywords: electrical plugs, electricity, household ...&#10;File Size: 11 KB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716185" y="1565262"/>
              <a:ext cx="914400" cy="914400"/>
            </a:xfrm>
            <a:prstGeom prst="rect">
              <a:avLst/>
            </a:prstGeom>
            <a:noFill/>
          </p:spPr>
        </p:pic>
      </p:grpSp>
      <p:grpSp>
        <p:nvGrpSpPr>
          <p:cNvPr id="7" name="Group 27"/>
          <p:cNvGrpSpPr/>
          <p:nvPr/>
        </p:nvGrpSpPr>
        <p:grpSpPr>
          <a:xfrm>
            <a:off x="4045401" y="3783214"/>
            <a:ext cx="1198581" cy="1187460"/>
            <a:chOff x="2563785" y="1493811"/>
            <a:chExt cx="1350981" cy="1276380"/>
          </a:xfrm>
        </p:grpSpPr>
        <p:sp>
          <p:nvSpPr>
            <p:cNvPr id="29" name="Rectangle 28"/>
            <p:cNvSpPr/>
            <p:nvPr/>
          </p:nvSpPr>
          <p:spPr>
            <a:xfrm>
              <a:off x="2716185" y="1646211"/>
              <a:ext cx="1198581" cy="11239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563785" y="1493811"/>
              <a:ext cx="1198581" cy="112398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1" descr="Filename: j0379767.wmf&#10;Keywords: electrical plugs, electricity, household ...&#10;File Size: 11 KB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716185" y="1565262"/>
              <a:ext cx="914400" cy="914400"/>
            </a:xfrm>
            <a:prstGeom prst="rect">
              <a:avLst/>
            </a:prstGeom>
            <a:noFill/>
          </p:spPr>
        </p:pic>
      </p:grpSp>
      <p:grpSp>
        <p:nvGrpSpPr>
          <p:cNvPr id="8" name="Group 31"/>
          <p:cNvGrpSpPr/>
          <p:nvPr/>
        </p:nvGrpSpPr>
        <p:grpSpPr>
          <a:xfrm>
            <a:off x="4045401" y="5053041"/>
            <a:ext cx="1198581" cy="1187460"/>
            <a:chOff x="2563785" y="1493811"/>
            <a:chExt cx="1350981" cy="1276380"/>
          </a:xfrm>
        </p:grpSpPr>
        <p:sp>
          <p:nvSpPr>
            <p:cNvPr id="33" name="Rectangle 32"/>
            <p:cNvSpPr/>
            <p:nvPr/>
          </p:nvSpPr>
          <p:spPr>
            <a:xfrm>
              <a:off x="2716185" y="1646211"/>
              <a:ext cx="1198581" cy="11239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563785" y="1493811"/>
              <a:ext cx="1198581" cy="112398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1" descr="Filename: j0379767.wmf&#10;Keywords: electrical plugs, electricity, household ...&#10;File Size: 11 KB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716185" y="1565262"/>
              <a:ext cx="914400" cy="914400"/>
            </a:xfrm>
            <a:prstGeom prst="rect">
              <a:avLst/>
            </a:prstGeom>
            <a:noFill/>
          </p:spPr>
        </p:pic>
      </p:grpSp>
      <p:cxnSp>
        <p:nvCxnSpPr>
          <p:cNvPr id="39" name="Straight Connector 38"/>
          <p:cNvCxnSpPr/>
          <p:nvPr/>
        </p:nvCxnSpPr>
        <p:spPr>
          <a:xfrm>
            <a:off x="5255890" y="2053675"/>
            <a:ext cx="16406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265409" y="3185806"/>
            <a:ext cx="1650206" cy="507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241596" y="4300247"/>
            <a:ext cx="1664494" cy="973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241596" y="5386079"/>
            <a:ext cx="1669257" cy="507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329453" y="1481137"/>
            <a:ext cx="7239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3329453" y="2767012"/>
            <a:ext cx="7239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324691" y="4033837"/>
            <a:ext cx="7239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3329453" y="5300662"/>
            <a:ext cx="7239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rot="16200000" flipH="1">
            <a:off x="1419691" y="3386136"/>
            <a:ext cx="3819526" cy="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2519828" y="2124481"/>
            <a:ext cx="81438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-138178" y="3072672"/>
            <a:ext cx="36147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663" indent="-282575" algn="l">
              <a:buFont typeface="Arial" pitchFamily="34" charset="0"/>
              <a:buChar char="•"/>
            </a:pPr>
            <a:r>
              <a:rPr lang="en-US" sz="2400" b="0" dirty="0" smtClean="0">
                <a:latin typeface="Calibri" pitchFamily="34" charset="0"/>
                <a:cs typeface="Calibri" pitchFamily="34" charset="0"/>
              </a:rPr>
              <a:t>Duplicate all PDUs</a:t>
            </a:r>
          </a:p>
          <a:p>
            <a:pPr marL="347663" indent="-282575" algn="l">
              <a:buFont typeface="Arial" pitchFamily="34" charset="0"/>
              <a:buChar char="•"/>
            </a:pPr>
            <a:r>
              <a:rPr lang="en-US" sz="2400" b="0" dirty="0" smtClean="0">
                <a:latin typeface="Calibri" pitchFamily="34" charset="0"/>
                <a:cs typeface="Calibri" pitchFamily="34" charset="0"/>
              </a:rPr>
              <a:t>Dual-corded servers</a:t>
            </a:r>
          </a:p>
          <a:p>
            <a:pPr marL="347663" indent="-282575" algn="l">
              <a:buFont typeface="Arial" pitchFamily="34" charset="0"/>
              <a:buChar char="•"/>
            </a:pPr>
            <a:r>
              <a:rPr lang="en-US" sz="2400" b="0" dirty="0" smtClean="0">
                <a:latin typeface="Calibri" pitchFamily="34" charset="0"/>
                <a:cs typeface="Calibri" pitchFamily="34" charset="0"/>
              </a:rPr>
              <a:t>50% redundancy margin</a:t>
            </a:r>
          </a:p>
        </p:txBody>
      </p:sp>
      <p:sp>
        <p:nvSpPr>
          <p:cNvPr id="36" name="Lightning Bolt 35"/>
          <p:cNvSpPr/>
          <p:nvPr/>
        </p:nvSpPr>
        <p:spPr>
          <a:xfrm>
            <a:off x="1873400" y="1696057"/>
            <a:ext cx="914400" cy="91440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fld id="{24EAD923-3004-4A31-84C7-9B440B785588}" type="slidenum">
              <a:rPr lang="en-US" smtClean="0"/>
              <a:pPr/>
              <a:t>95</a:t>
            </a:fld>
            <a:endParaRPr lang="en-US" dirty="0"/>
          </a:p>
        </p:txBody>
      </p:sp>
      <p:pic>
        <p:nvPicPr>
          <p:cNvPr id="38" name="Picture 37" descr="rack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08832" y="1566837"/>
            <a:ext cx="1139778" cy="1082790"/>
          </a:xfrm>
          <a:prstGeom prst="rect">
            <a:avLst/>
          </a:prstGeom>
        </p:spPr>
      </p:pic>
      <p:pic>
        <p:nvPicPr>
          <p:cNvPr id="41" name="Picture 40" descr="rack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08832" y="2735253"/>
            <a:ext cx="1139778" cy="1082790"/>
          </a:xfrm>
          <a:prstGeom prst="rect">
            <a:avLst/>
          </a:prstGeom>
        </p:spPr>
      </p:pic>
      <p:pic>
        <p:nvPicPr>
          <p:cNvPr id="44" name="Picture 43" descr="rack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08832" y="3903669"/>
            <a:ext cx="1139778" cy="1082790"/>
          </a:xfrm>
          <a:prstGeom prst="rect">
            <a:avLst/>
          </a:prstGeom>
        </p:spPr>
      </p:pic>
      <p:pic>
        <p:nvPicPr>
          <p:cNvPr id="45" name="Picture 44" descr="rack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08832" y="5035572"/>
            <a:ext cx="1139778" cy="108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8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Tutorial: State of the art redundancy</a:t>
            </a:r>
            <a:endParaRPr lang="en-US" dirty="0"/>
          </a:p>
        </p:txBody>
      </p:sp>
      <p:grpSp>
        <p:nvGrpSpPr>
          <p:cNvPr id="3" name="Group 40"/>
          <p:cNvGrpSpPr/>
          <p:nvPr/>
        </p:nvGrpSpPr>
        <p:grpSpPr>
          <a:xfrm>
            <a:off x="4709820" y="1223031"/>
            <a:ext cx="961469" cy="948669"/>
            <a:chOff x="3561544" y="1255689"/>
            <a:chExt cx="1063373" cy="1045677"/>
          </a:xfrm>
        </p:grpSpPr>
        <p:sp>
          <p:nvSpPr>
            <p:cNvPr id="12" name="Rectangle 11"/>
            <p:cNvSpPr/>
            <p:nvPr/>
          </p:nvSpPr>
          <p:spPr>
            <a:xfrm>
              <a:off x="3561544" y="1255689"/>
              <a:ext cx="1063373" cy="104567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5" name="Picture 1" descr="Filename: j0379767.wmf&#10;Keywords: electrical plugs, electricity, household ...&#10;File Size: 11 KB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696752" y="1322162"/>
              <a:ext cx="811249" cy="850698"/>
            </a:xfrm>
            <a:prstGeom prst="rect">
              <a:avLst/>
            </a:prstGeom>
            <a:noFill/>
          </p:spPr>
        </p:pic>
      </p:grpSp>
      <p:cxnSp>
        <p:nvCxnSpPr>
          <p:cNvPr id="74" name="Straight Connector 73"/>
          <p:cNvCxnSpPr/>
          <p:nvPr/>
        </p:nvCxnSpPr>
        <p:spPr>
          <a:xfrm rot="5400000">
            <a:off x="2134782" y="2947987"/>
            <a:ext cx="294322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2796772" y="2124481"/>
            <a:ext cx="81438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52"/>
          <p:cNvGrpSpPr/>
          <p:nvPr/>
        </p:nvGrpSpPr>
        <p:grpSpPr>
          <a:xfrm>
            <a:off x="4717013" y="2257175"/>
            <a:ext cx="961469" cy="948669"/>
            <a:chOff x="3561544" y="1255689"/>
            <a:chExt cx="1063373" cy="1045677"/>
          </a:xfrm>
        </p:grpSpPr>
        <p:sp>
          <p:nvSpPr>
            <p:cNvPr id="55" name="Rectangle 54"/>
            <p:cNvSpPr/>
            <p:nvPr/>
          </p:nvSpPr>
          <p:spPr>
            <a:xfrm>
              <a:off x="3561544" y="1255689"/>
              <a:ext cx="1063373" cy="104567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1" descr="Filename: j0379767.wmf&#10;Keywords: electrical plugs, electricity, household ...&#10;File Size: 11 KB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696752" y="1322162"/>
              <a:ext cx="811249" cy="850698"/>
            </a:xfrm>
            <a:prstGeom prst="rect">
              <a:avLst/>
            </a:prstGeom>
            <a:noFill/>
          </p:spPr>
        </p:pic>
      </p:grpSp>
      <p:grpSp>
        <p:nvGrpSpPr>
          <p:cNvPr id="7" name="Group 57"/>
          <p:cNvGrpSpPr/>
          <p:nvPr/>
        </p:nvGrpSpPr>
        <p:grpSpPr>
          <a:xfrm>
            <a:off x="4706129" y="3282039"/>
            <a:ext cx="961469" cy="948669"/>
            <a:chOff x="3561544" y="1255689"/>
            <a:chExt cx="1063373" cy="1045677"/>
          </a:xfrm>
        </p:grpSpPr>
        <p:sp>
          <p:nvSpPr>
            <p:cNvPr id="59" name="Rectangle 58"/>
            <p:cNvSpPr/>
            <p:nvPr/>
          </p:nvSpPr>
          <p:spPr>
            <a:xfrm>
              <a:off x="3561544" y="1255689"/>
              <a:ext cx="1063373" cy="104567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Picture 1" descr="Filename: j0379767.wmf&#10;Keywords: electrical plugs, electricity, household ...&#10;File Size: 11 KB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696752" y="1322162"/>
              <a:ext cx="811249" cy="850698"/>
            </a:xfrm>
            <a:prstGeom prst="rect">
              <a:avLst/>
            </a:prstGeom>
            <a:noFill/>
          </p:spPr>
        </p:pic>
      </p:grpSp>
      <p:grpSp>
        <p:nvGrpSpPr>
          <p:cNvPr id="8" name="Group 60"/>
          <p:cNvGrpSpPr/>
          <p:nvPr/>
        </p:nvGrpSpPr>
        <p:grpSpPr>
          <a:xfrm>
            <a:off x="4706129" y="4303690"/>
            <a:ext cx="961469" cy="948669"/>
            <a:chOff x="3561544" y="1255689"/>
            <a:chExt cx="1063373" cy="1045677"/>
          </a:xfrm>
        </p:grpSpPr>
        <p:sp>
          <p:nvSpPr>
            <p:cNvPr id="62" name="Rectangle 61"/>
            <p:cNvSpPr/>
            <p:nvPr/>
          </p:nvSpPr>
          <p:spPr>
            <a:xfrm>
              <a:off x="3561544" y="1255689"/>
              <a:ext cx="1063373" cy="104567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3" name="Picture 1" descr="Filename: j0379767.wmf&#10;Keywords: electrical plugs, electricity, household ...&#10;File Size: 11 KB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696752" y="1322162"/>
              <a:ext cx="811249" cy="850698"/>
            </a:xfrm>
            <a:prstGeom prst="rect">
              <a:avLst/>
            </a:prstGeom>
            <a:noFill/>
          </p:spPr>
        </p:pic>
      </p:grpSp>
      <p:cxnSp>
        <p:nvCxnSpPr>
          <p:cNvPr id="76" name="Straight Connector 75"/>
          <p:cNvCxnSpPr/>
          <p:nvPr/>
        </p:nvCxnSpPr>
        <p:spPr>
          <a:xfrm>
            <a:off x="5678084" y="1900238"/>
            <a:ext cx="146208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678084" y="2319338"/>
            <a:ext cx="16383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5682847" y="2952750"/>
            <a:ext cx="148113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5673322" y="3429000"/>
            <a:ext cx="165258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5673322" y="3981450"/>
            <a:ext cx="14859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5673322" y="4448175"/>
            <a:ext cx="1600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663797" y="5024438"/>
            <a:ext cx="14859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5694413" y="1344058"/>
            <a:ext cx="2624850" cy="16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3606397" y="1476375"/>
            <a:ext cx="109061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3606397" y="2376488"/>
            <a:ext cx="11049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3601634" y="3429000"/>
            <a:ext cx="11049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3606397" y="4414838"/>
            <a:ext cx="10953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rot="5400000">
            <a:off x="6373410" y="3298371"/>
            <a:ext cx="391885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rot="10800000">
            <a:off x="7740248" y="5253038"/>
            <a:ext cx="58578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17414" y="2808279"/>
            <a:ext cx="328617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363" indent="-233363" algn="l">
              <a:buFont typeface="Arial" pitchFamily="34" charset="0"/>
              <a:buChar char="•"/>
            </a:pPr>
            <a:r>
              <a:rPr lang="en-US" sz="2400" b="0" dirty="0" smtClean="0">
                <a:latin typeface="Calibri" pitchFamily="34" charset="0"/>
                <a:cs typeface="Calibri" pitchFamily="34" charset="0"/>
              </a:rPr>
              <a:t>“Wrapped” Topology</a:t>
            </a:r>
          </a:p>
          <a:p>
            <a:pPr marL="233363" indent="-233363" algn="l">
              <a:buFont typeface="Arial" pitchFamily="34" charset="0"/>
              <a:buChar char="•"/>
            </a:pPr>
            <a:endParaRPr lang="en-US" sz="1000" b="0" dirty="0" smtClean="0">
              <a:latin typeface="Calibri" pitchFamily="34" charset="0"/>
              <a:cs typeface="Calibri" pitchFamily="34" charset="0"/>
            </a:endParaRPr>
          </a:p>
          <a:p>
            <a:pPr marL="233363" indent="-233363" algn="l">
              <a:buFont typeface="Arial" pitchFamily="34" charset="0"/>
              <a:buChar char="•"/>
            </a:pPr>
            <a:r>
              <a:rPr lang="en-US" sz="2400" b="0" dirty="0" smtClean="0">
                <a:latin typeface="Calibri" pitchFamily="34" charset="0"/>
                <a:cs typeface="Calibri" pitchFamily="34" charset="0"/>
              </a:rPr>
              <a:t>PDU failure: racks split over neighboring PDUs</a:t>
            </a:r>
          </a:p>
        </p:txBody>
      </p:sp>
      <p:sp>
        <p:nvSpPr>
          <p:cNvPr id="40" name="Lightning Bolt 39"/>
          <p:cNvSpPr/>
          <p:nvPr/>
        </p:nvSpPr>
        <p:spPr>
          <a:xfrm>
            <a:off x="2155455" y="1684906"/>
            <a:ext cx="914400" cy="91440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354844" y="5838858"/>
            <a:ext cx="4434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981414"/>
                </a:solidFill>
                <a:latin typeface="Calibri" charset="0"/>
                <a:cs typeface="Times New Roman" charset="0"/>
              </a:rPr>
              <a:t>Reduced redundancy margin</a:t>
            </a:r>
          </a:p>
        </p:txBody>
      </p:sp>
      <p:sp>
        <p:nvSpPr>
          <p:cNvPr id="4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fld id="{24EAD923-3004-4A31-84C7-9B440B785588}" type="slidenum">
              <a:rPr lang="en-US" smtClean="0"/>
              <a:pPr/>
              <a:t>96</a:t>
            </a:fld>
            <a:endParaRPr lang="en-US" dirty="0"/>
          </a:p>
        </p:txBody>
      </p:sp>
      <p:pic>
        <p:nvPicPr>
          <p:cNvPr id="42" name="Picture 41" descr="rac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14433" y="1530324"/>
            <a:ext cx="1139778" cy="1082790"/>
          </a:xfrm>
          <a:prstGeom prst="rect">
            <a:avLst/>
          </a:prstGeom>
        </p:spPr>
      </p:pic>
      <p:pic>
        <p:nvPicPr>
          <p:cNvPr id="43" name="Picture 42" descr="rac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14433" y="2662227"/>
            <a:ext cx="1139778" cy="1082790"/>
          </a:xfrm>
          <a:prstGeom prst="rect">
            <a:avLst/>
          </a:prstGeom>
        </p:spPr>
      </p:pic>
      <p:pic>
        <p:nvPicPr>
          <p:cNvPr id="44" name="Picture 43" descr="rac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14433" y="3794130"/>
            <a:ext cx="1139778" cy="1082790"/>
          </a:xfrm>
          <a:prstGeom prst="rect">
            <a:avLst/>
          </a:prstGeom>
        </p:spPr>
      </p:pic>
      <p:pic>
        <p:nvPicPr>
          <p:cNvPr id="45" name="Picture 44" descr="rac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14433" y="4938633"/>
            <a:ext cx="1139778" cy="108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171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Tutorial: State of the art redundancy</a:t>
            </a:r>
            <a:endParaRPr lang="en-US" dirty="0"/>
          </a:p>
        </p:txBody>
      </p:sp>
      <p:grpSp>
        <p:nvGrpSpPr>
          <p:cNvPr id="3" name="Group 40"/>
          <p:cNvGrpSpPr/>
          <p:nvPr/>
        </p:nvGrpSpPr>
        <p:grpSpPr>
          <a:xfrm>
            <a:off x="4709820" y="1223031"/>
            <a:ext cx="961469" cy="948669"/>
            <a:chOff x="3561544" y="1255689"/>
            <a:chExt cx="1063373" cy="1045677"/>
          </a:xfrm>
        </p:grpSpPr>
        <p:sp>
          <p:nvSpPr>
            <p:cNvPr id="12" name="Rectangle 11"/>
            <p:cNvSpPr/>
            <p:nvPr/>
          </p:nvSpPr>
          <p:spPr>
            <a:xfrm>
              <a:off x="3561544" y="1255689"/>
              <a:ext cx="1063373" cy="104567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5" name="Picture 1" descr="Filename: j0379767.wmf&#10;Keywords: electrical plugs, electricity, household ...&#10;File Size: 11 KB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696752" y="1322162"/>
              <a:ext cx="811249" cy="850698"/>
            </a:xfrm>
            <a:prstGeom prst="rect">
              <a:avLst/>
            </a:prstGeom>
            <a:noFill/>
          </p:spPr>
        </p:pic>
      </p:grpSp>
      <p:cxnSp>
        <p:nvCxnSpPr>
          <p:cNvPr id="74" name="Straight Connector 73"/>
          <p:cNvCxnSpPr/>
          <p:nvPr/>
        </p:nvCxnSpPr>
        <p:spPr>
          <a:xfrm rot="5400000">
            <a:off x="2134782" y="2947987"/>
            <a:ext cx="294322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2796772" y="2124481"/>
            <a:ext cx="81438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52"/>
          <p:cNvGrpSpPr/>
          <p:nvPr/>
        </p:nvGrpSpPr>
        <p:grpSpPr>
          <a:xfrm>
            <a:off x="4717013" y="2257175"/>
            <a:ext cx="961469" cy="948669"/>
            <a:chOff x="3561544" y="1255689"/>
            <a:chExt cx="1063373" cy="1045677"/>
          </a:xfrm>
        </p:grpSpPr>
        <p:sp>
          <p:nvSpPr>
            <p:cNvPr id="55" name="Rectangle 54"/>
            <p:cNvSpPr/>
            <p:nvPr/>
          </p:nvSpPr>
          <p:spPr>
            <a:xfrm>
              <a:off x="3561544" y="1255689"/>
              <a:ext cx="1063373" cy="104567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1" descr="Filename: j0379767.wmf&#10;Keywords: electrical plugs, electricity, household ...&#10;File Size: 11 KB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696752" y="1322162"/>
              <a:ext cx="811249" cy="850698"/>
            </a:xfrm>
            <a:prstGeom prst="rect">
              <a:avLst/>
            </a:prstGeom>
            <a:noFill/>
          </p:spPr>
        </p:pic>
      </p:grpSp>
      <p:grpSp>
        <p:nvGrpSpPr>
          <p:cNvPr id="5" name="Group 57"/>
          <p:cNvGrpSpPr/>
          <p:nvPr/>
        </p:nvGrpSpPr>
        <p:grpSpPr>
          <a:xfrm>
            <a:off x="4706129" y="3282039"/>
            <a:ext cx="961469" cy="948669"/>
            <a:chOff x="3561544" y="1255689"/>
            <a:chExt cx="1063373" cy="1045677"/>
          </a:xfrm>
        </p:grpSpPr>
        <p:sp>
          <p:nvSpPr>
            <p:cNvPr id="59" name="Rectangle 58"/>
            <p:cNvSpPr/>
            <p:nvPr/>
          </p:nvSpPr>
          <p:spPr>
            <a:xfrm>
              <a:off x="3561544" y="1255689"/>
              <a:ext cx="1063373" cy="104567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Picture 1" descr="Filename: j0379767.wmf&#10;Keywords: electrical plugs, electricity, household ...&#10;File Size: 11 KB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696752" y="1322162"/>
              <a:ext cx="811249" cy="850698"/>
            </a:xfrm>
            <a:prstGeom prst="rect">
              <a:avLst/>
            </a:prstGeom>
            <a:noFill/>
          </p:spPr>
        </p:pic>
      </p:grpSp>
      <p:grpSp>
        <p:nvGrpSpPr>
          <p:cNvPr id="6" name="Group 60"/>
          <p:cNvGrpSpPr/>
          <p:nvPr/>
        </p:nvGrpSpPr>
        <p:grpSpPr>
          <a:xfrm>
            <a:off x="4706129" y="4303690"/>
            <a:ext cx="961469" cy="948669"/>
            <a:chOff x="3561544" y="1255689"/>
            <a:chExt cx="1063373" cy="1045677"/>
          </a:xfrm>
        </p:grpSpPr>
        <p:sp>
          <p:nvSpPr>
            <p:cNvPr id="62" name="Rectangle 61"/>
            <p:cNvSpPr/>
            <p:nvPr/>
          </p:nvSpPr>
          <p:spPr>
            <a:xfrm>
              <a:off x="3561544" y="1255689"/>
              <a:ext cx="1063373" cy="104567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3" name="Picture 1" descr="Filename: j0379767.wmf&#10;Keywords: electrical plugs, electricity, household ...&#10;File Size: 11 KB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696752" y="1322162"/>
              <a:ext cx="811249" cy="850698"/>
            </a:xfrm>
            <a:prstGeom prst="rect">
              <a:avLst/>
            </a:prstGeom>
            <a:noFill/>
          </p:spPr>
        </p:pic>
      </p:grpSp>
      <p:cxnSp>
        <p:nvCxnSpPr>
          <p:cNvPr id="76" name="Straight Connector 75"/>
          <p:cNvCxnSpPr/>
          <p:nvPr/>
        </p:nvCxnSpPr>
        <p:spPr>
          <a:xfrm>
            <a:off x="5678084" y="1900238"/>
            <a:ext cx="146208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678084" y="2319338"/>
            <a:ext cx="16383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5682847" y="2952750"/>
            <a:ext cx="148113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5673322" y="3429000"/>
            <a:ext cx="165258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5673322" y="3981450"/>
            <a:ext cx="14859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5673322" y="4448175"/>
            <a:ext cx="1600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663797" y="5024438"/>
            <a:ext cx="14859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5694413" y="1344058"/>
            <a:ext cx="2624850" cy="16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3606397" y="1476375"/>
            <a:ext cx="109061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3606397" y="2376488"/>
            <a:ext cx="11049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3601634" y="3429000"/>
            <a:ext cx="11049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3606397" y="4414838"/>
            <a:ext cx="10953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rot="5400000">
            <a:off x="6373410" y="3298371"/>
            <a:ext cx="391885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rot="10800000">
            <a:off x="7740248" y="5253038"/>
            <a:ext cx="58578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17414" y="2808279"/>
            <a:ext cx="328617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363" indent="-233363" algn="l">
              <a:buFont typeface="Arial" pitchFamily="34" charset="0"/>
              <a:buChar char="•"/>
            </a:pPr>
            <a:r>
              <a:rPr lang="en-US" sz="2400" b="0" dirty="0" smtClean="0">
                <a:latin typeface="Calibri" pitchFamily="34" charset="0"/>
                <a:cs typeface="Calibri" pitchFamily="34" charset="0"/>
              </a:rPr>
              <a:t>“Wrapped” Topology</a:t>
            </a:r>
          </a:p>
          <a:p>
            <a:pPr marL="233363" indent="-233363" algn="l">
              <a:buFont typeface="Arial" pitchFamily="34" charset="0"/>
              <a:buChar char="•"/>
            </a:pPr>
            <a:endParaRPr lang="en-US" sz="1000" b="0" dirty="0" smtClean="0">
              <a:latin typeface="Calibri" pitchFamily="34" charset="0"/>
              <a:cs typeface="Calibri" pitchFamily="34" charset="0"/>
            </a:endParaRPr>
          </a:p>
          <a:p>
            <a:pPr marL="233363" indent="-233363" algn="l">
              <a:buFont typeface="Arial" pitchFamily="34" charset="0"/>
              <a:buChar char="•"/>
            </a:pPr>
            <a:r>
              <a:rPr lang="en-US" sz="2400" b="0" dirty="0" smtClean="0">
                <a:latin typeface="Calibri" pitchFamily="34" charset="0"/>
                <a:cs typeface="Calibri" pitchFamily="34" charset="0"/>
              </a:rPr>
              <a:t>PDU failure: racks split over neighboring PDUs</a:t>
            </a:r>
          </a:p>
        </p:txBody>
      </p:sp>
      <p:sp>
        <p:nvSpPr>
          <p:cNvPr id="40" name="Lightning Bolt 39"/>
          <p:cNvSpPr/>
          <p:nvPr/>
        </p:nvSpPr>
        <p:spPr>
          <a:xfrm>
            <a:off x="2155455" y="1684906"/>
            <a:ext cx="914400" cy="91440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354844" y="5838858"/>
            <a:ext cx="4434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981414"/>
                </a:solidFill>
                <a:latin typeface="Calibri" charset="0"/>
                <a:cs typeface="Times New Roman" charset="0"/>
              </a:rPr>
              <a:t>Reduced redundancy margin</a:t>
            </a:r>
          </a:p>
        </p:txBody>
      </p:sp>
      <p:sp>
        <p:nvSpPr>
          <p:cNvPr id="4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fld id="{24EAD923-3004-4A31-84C7-9B440B785588}" type="slidenum">
              <a:rPr lang="en-US" smtClean="0"/>
              <a:pPr/>
              <a:t>97</a:t>
            </a:fld>
            <a:endParaRPr lang="en-US" dirty="0"/>
          </a:p>
        </p:txBody>
      </p:sp>
      <p:pic>
        <p:nvPicPr>
          <p:cNvPr id="42" name="Picture 41" descr="rac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14433" y="1530324"/>
            <a:ext cx="1139778" cy="1082790"/>
          </a:xfrm>
          <a:prstGeom prst="rect">
            <a:avLst/>
          </a:prstGeom>
        </p:spPr>
      </p:pic>
      <p:pic>
        <p:nvPicPr>
          <p:cNvPr id="43" name="Picture 42" descr="rac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14433" y="2662227"/>
            <a:ext cx="1139778" cy="1082790"/>
          </a:xfrm>
          <a:prstGeom prst="rect">
            <a:avLst/>
          </a:prstGeom>
        </p:spPr>
      </p:pic>
      <p:pic>
        <p:nvPicPr>
          <p:cNvPr id="44" name="Picture 43" descr="rac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14433" y="3794130"/>
            <a:ext cx="1139778" cy="1082790"/>
          </a:xfrm>
          <a:prstGeom prst="rect">
            <a:avLst/>
          </a:prstGeom>
        </p:spPr>
      </p:pic>
      <p:pic>
        <p:nvPicPr>
          <p:cNvPr id="45" name="Picture 44" descr="rac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14433" y="4938633"/>
            <a:ext cx="1139778" cy="1082790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4462461" y="1238220"/>
            <a:ext cx="132202" cy="9474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4462461" y="2260584"/>
            <a:ext cx="132202" cy="9474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4462461" y="3282948"/>
            <a:ext cx="132202" cy="9474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462461" y="4305312"/>
            <a:ext cx="132202" cy="9474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462461" y="2659395"/>
            <a:ext cx="132202" cy="5486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4462461" y="3681759"/>
            <a:ext cx="132202" cy="5486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4462461" y="4704123"/>
            <a:ext cx="132202" cy="5486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4462461" y="1637031"/>
            <a:ext cx="132202" cy="5486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884187" y="4670442"/>
            <a:ext cx="2957553" cy="985851"/>
            <a:chOff x="884187" y="4670442"/>
            <a:chExt cx="2957553" cy="985851"/>
          </a:xfrm>
        </p:grpSpPr>
        <p:sp>
          <p:nvSpPr>
            <p:cNvPr id="57" name="Rectangular Callout 56"/>
            <p:cNvSpPr/>
            <p:nvPr/>
          </p:nvSpPr>
          <p:spPr bwMode="auto">
            <a:xfrm>
              <a:off x="884187" y="4670442"/>
              <a:ext cx="2957553" cy="985851"/>
            </a:xfrm>
            <a:prstGeom prst="wedgeRectCallout">
              <a:avLst>
                <a:gd name="adj1" fmla="val 70134"/>
                <a:gd name="adj2" fmla="val -67611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1030239" y="4761724"/>
              <a:ext cx="2665449" cy="80328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57213" y="4779981"/>
              <a:ext cx="27019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pitchFamily="34" charset="0"/>
                  <a:cs typeface="Calibri" pitchFamily="34" charset="0"/>
                </a:rPr>
                <a:t>1/3 capacity reserved for redundancy</a:t>
              </a:r>
              <a:endParaRPr lang="en-US" dirty="0">
                <a:latin typeface="Calibri" pitchFamily="34" charset="0"/>
                <a:cs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54594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Tutorial: State of the art redundancy</a:t>
            </a:r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2134782" y="2947987"/>
            <a:ext cx="294322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796772" y="2124481"/>
            <a:ext cx="81438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5678084" y="1900238"/>
            <a:ext cx="1462088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5678084" y="2319338"/>
            <a:ext cx="16383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5682847" y="2952750"/>
            <a:ext cx="14811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5673322" y="3429000"/>
            <a:ext cx="1652587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5673322" y="3981450"/>
            <a:ext cx="14859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5673322" y="4448175"/>
            <a:ext cx="1600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663797" y="5024438"/>
            <a:ext cx="14859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5694413" y="1344058"/>
            <a:ext cx="2624850" cy="16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3606397" y="1476375"/>
            <a:ext cx="109061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606397" y="2376488"/>
            <a:ext cx="11049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3601634" y="3429000"/>
            <a:ext cx="11049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3606397" y="4414838"/>
            <a:ext cx="10953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rot="5400000">
            <a:off x="6373410" y="3298371"/>
            <a:ext cx="391885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rot="10800000">
            <a:off x="7740248" y="5253038"/>
            <a:ext cx="58578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Lightning Bolt 86"/>
          <p:cNvSpPr/>
          <p:nvPr/>
        </p:nvSpPr>
        <p:spPr>
          <a:xfrm>
            <a:off x="2155455" y="1684906"/>
            <a:ext cx="914400" cy="91440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fld id="{24EAD923-3004-4A31-84C7-9B440B785588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2354844" y="5838858"/>
            <a:ext cx="4434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981414"/>
                </a:solidFill>
                <a:latin typeface="Calibri" charset="0"/>
                <a:cs typeface="Times New Roman" charset="0"/>
              </a:rPr>
              <a:t>Reduced redundancy margin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17414" y="2808279"/>
            <a:ext cx="343222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363" indent="-233363" algn="l">
              <a:buFont typeface="Arial" pitchFamily="34" charset="0"/>
              <a:buChar char="•"/>
            </a:pPr>
            <a:r>
              <a:rPr lang="en-US" sz="2400" b="0" dirty="0" smtClean="0">
                <a:latin typeface="Calibri" pitchFamily="34" charset="0"/>
                <a:cs typeface="Calibri" pitchFamily="34" charset="0"/>
              </a:rPr>
              <a:t>“Wrapped” Topology</a:t>
            </a:r>
          </a:p>
          <a:p>
            <a:pPr marL="233363" indent="-233363" algn="l">
              <a:buFont typeface="Arial" pitchFamily="34" charset="0"/>
              <a:buChar char="•"/>
            </a:pPr>
            <a:endParaRPr lang="en-US" sz="1000" b="0" dirty="0" smtClean="0">
              <a:latin typeface="Calibri" pitchFamily="34" charset="0"/>
              <a:cs typeface="Calibri" pitchFamily="34" charset="0"/>
            </a:endParaRPr>
          </a:p>
          <a:p>
            <a:pPr marL="233363" indent="-233363" algn="l">
              <a:buFont typeface="Arial" pitchFamily="34" charset="0"/>
              <a:buChar char="•"/>
            </a:pPr>
            <a:r>
              <a:rPr lang="en-US" sz="2400" b="0" dirty="0" smtClean="0">
                <a:latin typeface="Calibri" pitchFamily="34" charset="0"/>
                <a:cs typeface="Calibri" pitchFamily="34" charset="0"/>
              </a:rPr>
              <a:t>PDU failure: racks split over neighboring PDUs</a:t>
            </a:r>
          </a:p>
        </p:txBody>
      </p:sp>
      <p:pic>
        <p:nvPicPr>
          <p:cNvPr id="80" name="Picture 79" descr="rac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14433" y="1530324"/>
            <a:ext cx="1139778" cy="1082790"/>
          </a:xfrm>
          <a:prstGeom prst="rect">
            <a:avLst/>
          </a:prstGeom>
        </p:spPr>
      </p:pic>
      <p:pic>
        <p:nvPicPr>
          <p:cNvPr id="81" name="Picture 80" descr="rac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14433" y="2662227"/>
            <a:ext cx="1139778" cy="1082790"/>
          </a:xfrm>
          <a:prstGeom prst="rect">
            <a:avLst/>
          </a:prstGeom>
        </p:spPr>
      </p:pic>
      <p:pic>
        <p:nvPicPr>
          <p:cNvPr id="84" name="Picture 83" descr="rac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14433" y="3794130"/>
            <a:ext cx="1139778" cy="1082790"/>
          </a:xfrm>
          <a:prstGeom prst="rect">
            <a:avLst/>
          </a:prstGeom>
        </p:spPr>
      </p:pic>
      <p:pic>
        <p:nvPicPr>
          <p:cNvPr id="86" name="Picture 85" descr="rac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14433" y="4938633"/>
            <a:ext cx="1139778" cy="1082790"/>
          </a:xfrm>
          <a:prstGeom prst="rect">
            <a:avLst/>
          </a:prstGeom>
        </p:spPr>
      </p:pic>
      <p:grpSp>
        <p:nvGrpSpPr>
          <p:cNvPr id="3" name="Group 40"/>
          <p:cNvGrpSpPr/>
          <p:nvPr/>
        </p:nvGrpSpPr>
        <p:grpSpPr>
          <a:xfrm>
            <a:off x="4709820" y="1223031"/>
            <a:ext cx="961469" cy="948669"/>
            <a:chOff x="3561544" y="1255689"/>
            <a:chExt cx="1063373" cy="1045677"/>
          </a:xfrm>
        </p:grpSpPr>
        <p:sp>
          <p:nvSpPr>
            <p:cNvPr id="97" name="Rectangle 96"/>
            <p:cNvSpPr/>
            <p:nvPr/>
          </p:nvSpPr>
          <p:spPr>
            <a:xfrm>
              <a:off x="3561544" y="1255689"/>
              <a:ext cx="1063373" cy="104567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8" name="Picture 1" descr="Filename: j0379767.wmf&#10;Keywords: electrical plugs, electricity, household ...&#10;File Size: 11 KB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696752" y="1322162"/>
              <a:ext cx="811249" cy="850698"/>
            </a:xfrm>
            <a:prstGeom prst="rect">
              <a:avLst/>
            </a:prstGeom>
            <a:noFill/>
          </p:spPr>
        </p:pic>
      </p:grpSp>
      <p:grpSp>
        <p:nvGrpSpPr>
          <p:cNvPr id="4" name="Group 52"/>
          <p:cNvGrpSpPr/>
          <p:nvPr/>
        </p:nvGrpSpPr>
        <p:grpSpPr>
          <a:xfrm>
            <a:off x="4717013" y="2257175"/>
            <a:ext cx="961469" cy="948669"/>
            <a:chOff x="3561544" y="1255689"/>
            <a:chExt cx="1063373" cy="1045677"/>
          </a:xfrm>
        </p:grpSpPr>
        <p:sp>
          <p:nvSpPr>
            <p:cNvPr id="100" name="Rectangle 99"/>
            <p:cNvSpPr/>
            <p:nvPr/>
          </p:nvSpPr>
          <p:spPr>
            <a:xfrm>
              <a:off x="3561544" y="1255689"/>
              <a:ext cx="1063373" cy="104567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1" name="Picture 1" descr="Filename: j0379767.wmf&#10;Keywords: electrical plugs, electricity, household ...&#10;File Size: 11 KB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696752" y="1322162"/>
              <a:ext cx="811249" cy="850698"/>
            </a:xfrm>
            <a:prstGeom prst="rect">
              <a:avLst/>
            </a:prstGeom>
            <a:noFill/>
          </p:spPr>
        </p:pic>
      </p:grpSp>
      <p:grpSp>
        <p:nvGrpSpPr>
          <p:cNvPr id="5" name="Group 57"/>
          <p:cNvGrpSpPr/>
          <p:nvPr/>
        </p:nvGrpSpPr>
        <p:grpSpPr>
          <a:xfrm>
            <a:off x="4706129" y="3282039"/>
            <a:ext cx="961469" cy="948669"/>
            <a:chOff x="3561544" y="1255689"/>
            <a:chExt cx="1063373" cy="1045677"/>
          </a:xfrm>
        </p:grpSpPr>
        <p:sp>
          <p:nvSpPr>
            <p:cNvPr id="103" name="Rectangle 102"/>
            <p:cNvSpPr/>
            <p:nvPr/>
          </p:nvSpPr>
          <p:spPr>
            <a:xfrm>
              <a:off x="3561544" y="1255689"/>
              <a:ext cx="1063373" cy="104567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4" name="Picture 1" descr="Filename: j0379767.wmf&#10;Keywords: electrical plugs, electricity, household ...&#10;File Size: 11 KB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696752" y="1322162"/>
              <a:ext cx="811249" cy="850698"/>
            </a:xfrm>
            <a:prstGeom prst="rect">
              <a:avLst/>
            </a:prstGeom>
            <a:noFill/>
          </p:spPr>
        </p:pic>
      </p:grpSp>
      <p:grpSp>
        <p:nvGrpSpPr>
          <p:cNvPr id="6" name="Group 60"/>
          <p:cNvGrpSpPr/>
          <p:nvPr/>
        </p:nvGrpSpPr>
        <p:grpSpPr>
          <a:xfrm>
            <a:off x="4706129" y="4303690"/>
            <a:ext cx="961469" cy="948669"/>
            <a:chOff x="3561544" y="1255689"/>
            <a:chExt cx="1063373" cy="1045677"/>
          </a:xfrm>
        </p:grpSpPr>
        <p:sp>
          <p:nvSpPr>
            <p:cNvPr id="106" name="Rectangle 105"/>
            <p:cNvSpPr/>
            <p:nvPr/>
          </p:nvSpPr>
          <p:spPr>
            <a:xfrm>
              <a:off x="3561544" y="1255689"/>
              <a:ext cx="1063373" cy="104567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" name="Picture 1" descr="Filename: j0379767.wmf&#10;Keywords: electrical plugs, electricity, household ...&#10;File Size: 11 KB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696752" y="1322162"/>
              <a:ext cx="811249" cy="850698"/>
            </a:xfrm>
            <a:prstGeom prst="rect">
              <a:avLst/>
            </a:prstGeom>
            <a:noFill/>
          </p:spPr>
        </p:pic>
      </p:grpSp>
      <p:sp>
        <p:nvSpPr>
          <p:cNvPr id="41" name="Multiply 40"/>
          <p:cNvSpPr/>
          <p:nvPr/>
        </p:nvSpPr>
        <p:spPr>
          <a:xfrm>
            <a:off x="4243383" y="1931967"/>
            <a:ext cx="1904374" cy="1570058"/>
          </a:xfrm>
          <a:prstGeom prst="mathMultiply">
            <a:avLst>
              <a:gd name="adj1" fmla="val 935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462461" y="1238220"/>
            <a:ext cx="132202" cy="94745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462461" y="2260584"/>
            <a:ext cx="132202" cy="9474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462461" y="3282948"/>
            <a:ext cx="132202" cy="94745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462461" y="4305312"/>
            <a:ext cx="132202" cy="9474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462461" y="2659395"/>
            <a:ext cx="132202" cy="5486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462461" y="3681759"/>
            <a:ext cx="132202" cy="5486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4462461" y="4704123"/>
            <a:ext cx="132202" cy="5486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/>
          <p:cNvGrpSpPr/>
          <p:nvPr/>
        </p:nvGrpSpPr>
        <p:grpSpPr>
          <a:xfrm>
            <a:off x="884187" y="4670442"/>
            <a:ext cx="2957553" cy="985851"/>
            <a:chOff x="884187" y="4670442"/>
            <a:chExt cx="2957553" cy="985851"/>
          </a:xfrm>
        </p:grpSpPr>
        <p:sp>
          <p:nvSpPr>
            <p:cNvPr id="52" name="Rectangular Callout 51"/>
            <p:cNvSpPr/>
            <p:nvPr/>
          </p:nvSpPr>
          <p:spPr bwMode="auto">
            <a:xfrm>
              <a:off x="884187" y="4670442"/>
              <a:ext cx="2957553" cy="985851"/>
            </a:xfrm>
            <a:prstGeom prst="wedgeRectCallout">
              <a:avLst>
                <a:gd name="adj1" fmla="val 70134"/>
                <a:gd name="adj2" fmla="val -67611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1030239" y="4761724"/>
              <a:ext cx="2665449" cy="80328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57213" y="4779981"/>
              <a:ext cx="27019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pitchFamily="34" charset="0"/>
                  <a:cs typeface="Calibri" pitchFamily="34" charset="0"/>
                </a:rPr>
                <a:t>1/3 capacity reserved for redundancy</a:t>
              </a:r>
              <a:endParaRPr lang="en-US" dirty="0">
                <a:latin typeface="Calibri" pitchFamily="34" charset="0"/>
                <a:cs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97486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Tutorial: Modern Infrastructure Topology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2281257" y="5717281"/>
            <a:ext cx="4564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981414"/>
                </a:solidFill>
                <a:latin typeface="Calibri" charset="0"/>
                <a:cs typeface="Times New Roman" charset="0"/>
              </a:rPr>
              <a:t>Local peaks require throttling</a:t>
            </a:r>
          </a:p>
        </p:txBody>
      </p:sp>
      <p:sp>
        <p:nvSpPr>
          <p:cNvPr id="5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fld id="{24EAD923-3004-4A31-84C7-9B440B785588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008" y="3063870"/>
            <a:ext cx="34181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363" indent="-233363" algn="l">
              <a:buFont typeface="Arial" pitchFamily="34" charset="0"/>
              <a:buChar char="•"/>
            </a:pPr>
            <a:r>
              <a:rPr lang="en-US" sz="2800" b="0" dirty="0" smtClean="0">
                <a:latin typeface="Calibri" pitchFamily="34" charset="0"/>
                <a:cs typeface="Calibri" pitchFamily="34" charset="0"/>
              </a:rPr>
              <a:t>Slack capacity is wasted</a:t>
            </a:r>
            <a:endParaRPr lang="en-US" sz="2800" b="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61" name="Group 40"/>
          <p:cNvGrpSpPr/>
          <p:nvPr/>
        </p:nvGrpSpPr>
        <p:grpSpPr>
          <a:xfrm>
            <a:off x="4709820" y="1223031"/>
            <a:ext cx="961469" cy="948669"/>
            <a:chOff x="3561544" y="1255689"/>
            <a:chExt cx="1063373" cy="1045677"/>
          </a:xfrm>
        </p:grpSpPr>
        <p:sp>
          <p:nvSpPr>
            <p:cNvPr id="64" name="Rectangle 63"/>
            <p:cNvSpPr/>
            <p:nvPr/>
          </p:nvSpPr>
          <p:spPr>
            <a:xfrm>
              <a:off x="3561544" y="1255689"/>
              <a:ext cx="1063373" cy="104567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5" name="Picture 1" descr="Filename: j0379767.wmf&#10;Keywords: electrical plugs, electricity, household ...&#10;File Size: 11 KB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696752" y="1322162"/>
              <a:ext cx="811249" cy="850698"/>
            </a:xfrm>
            <a:prstGeom prst="rect">
              <a:avLst/>
            </a:prstGeom>
            <a:noFill/>
          </p:spPr>
        </p:pic>
      </p:grpSp>
      <p:cxnSp>
        <p:nvCxnSpPr>
          <p:cNvPr id="66" name="Straight Connector 65"/>
          <p:cNvCxnSpPr/>
          <p:nvPr/>
        </p:nvCxnSpPr>
        <p:spPr>
          <a:xfrm rot="5400000">
            <a:off x="2134782" y="2947987"/>
            <a:ext cx="294322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2796772" y="2124481"/>
            <a:ext cx="81438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52"/>
          <p:cNvGrpSpPr/>
          <p:nvPr/>
        </p:nvGrpSpPr>
        <p:grpSpPr>
          <a:xfrm>
            <a:off x="4717013" y="2257175"/>
            <a:ext cx="961469" cy="948669"/>
            <a:chOff x="3561544" y="1255689"/>
            <a:chExt cx="1063373" cy="1045677"/>
          </a:xfrm>
        </p:grpSpPr>
        <p:sp>
          <p:nvSpPr>
            <p:cNvPr id="69" name="Rectangle 68"/>
            <p:cNvSpPr/>
            <p:nvPr/>
          </p:nvSpPr>
          <p:spPr>
            <a:xfrm>
              <a:off x="3561544" y="1255689"/>
              <a:ext cx="1063373" cy="104567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Picture 1" descr="Filename: j0379767.wmf&#10;Keywords: electrical plugs, electricity, household ...&#10;File Size: 11 KB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696752" y="1322162"/>
              <a:ext cx="811249" cy="850698"/>
            </a:xfrm>
            <a:prstGeom prst="rect">
              <a:avLst/>
            </a:prstGeom>
            <a:noFill/>
          </p:spPr>
        </p:pic>
      </p:grpSp>
      <p:grpSp>
        <p:nvGrpSpPr>
          <p:cNvPr id="71" name="Group 57"/>
          <p:cNvGrpSpPr/>
          <p:nvPr/>
        </p:nvGrpSpPr>
        <p:grpSpPr>
          <a:xfrm>
            <a:off x="4706129" y="3282039"/>
            <a:ext cx="961469" cy="948669"/>
            <a:chOff x="3561544" y="1255689"/>
            <a:chExt cx="1063373" cy="1045677"/>
          </a:xfrm>
        </p:grpSpPr>
        <p:sp>
          <p:nvSpPr>
            <p:cNvPr id="72" name="Rectangle 71"/>
            <p:cNvSpPr/>
            <p:nvPr/>
          </p:nvSpPr>
          <p:spPr>
            <a:xfrm>
              <a:off x="3561544" y="1255689"/>
              <a:ext cx="1063373" cy="104567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1" descr="Filename: j0379767.wmf&#10;Keywords: electrical plugs, electricity, household ...&#10;File Size: 11 KB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696752" y="1322162"/>
              <a:ext cx="811249" cy="850698"/>
            </a:xfrm>
            <a:prstGeom prst="rect">
              <a:avLst/>
            </a:prstGeom>
            <a:noFill/>
          </p:spPr>
        </p:pic>
      </p:grpSp>
      <p:grpSp>
        <p:nvGrpSpPr>
          <p:cNvPr id="75" name="Group 74"/>
          <p:cNvGrpSpPr/>
          <p:nvPr/>
        </p:nvGrpSpPr>
        <p:grpSpPr>
          <a:xfrm>
            <a:off x="4706129" y="4303690"/>
            <a:ext cx="961469" cy="948669"/>
            <a:chOff x="3561544" y="1255689"/>
            <a:chExt cx="1063373" cy="1045677"/>
          </a:xfrm>
        </p:grpSpPr>
        <p:sp>
          <p:nvSpPr>
            <p:cNvPr id="77" name="Rectangle 76"/>
            <p:cNvSpPr/>
            <p:nvPr/>
          </p:nvSpPr>
          <p:spPr>
            <a:xfrm>
              <a:off x="3561544" y="1255689"/>
              <a:ext cx="1063373" cy="104567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9" name="Picture 1" descr="Filename: j0379767.wmf&#10;Keywords: electrical plugs, electricity, household ...&#10;File Size: 11 KB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696752" y="1322162"/>
              <a:ext cx="811249" cy="850698"/>
            </a:xfrm>
            <a:prstGeom prst="rect">
              <a:avLst/>
            </a:prstGeom>
            <a:noFill/>
          </p:spPr>
        </p:pic>
      </p:grpSp>
      <p:cxnSp>
        <p:nvCxnSpPr>
          <p:cNvPr id="89" name="Straight Connector 88"/>
          <p:cNvCxnSpPr/>
          <p:nvPr/>
        </p:nvCxnSpPr>
        <p:spPr>
          <a:xfrm>
            <a:off x="5673322" y="3981450"/>
            <a:ext cx="14859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5673322" y="4448175"/>
            <a:ext cx="1600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5663797" y="5024438"/>
            <a:ext cx="14859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5694413" y="1344058"/>
            <a:ext cx="2624850" cy="16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3606397" y="1476375"/>
            <a:ext cx="109061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3606397" y="2376488"/>
            <a:ext cx="11049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3601634" y="3429000"/>
            <a:ext cx="11049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3606397" y="4414838"/>
            <a:ext cx="10953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rot="5400000">
            <a:off x="6373410" y="3298371"/>
            <a:ext cx="391885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rot="10800000">
            <a:off x="7740248" y="5253038"/>
            <a:ext cx="58578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Lightning Bolt 104"/>
          <p:cNvSpPr/>
          <p:nvPr/>
        </p:nvSpPr>
        <p:spPr>
          <a:xfrm>
            <a:off x="2155455" y="1684906"/>
            <a:ext cx="914400" cy="91440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Connector 106"/>
          <p:cNvCxnSpPr/>
          <p:nvPr/>
        </p:nvCxnSpPr>
        <p:spPr>
          <a:xfrm>
            <a:off x="5678084" y="1900238"/>
            <a:ext cx="146208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5678084" y="2319338"/>
            <a:ext cx="16383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5682847" y="2952750"/>
            <a:ext cx="148113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5673322" y="3429000"/>
            <a:ext cx="165258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4462461" y="1238220"/>
            <a:ext cx="132202" cy="94745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462461" y="2260584"/>
            <a:ext cx="132202" cy="9474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462461" y="3282948"/>
            <a:ext cx="132202" cy="9474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462461" y="4305312"/>
            <a:ext cx="132202" cy="9474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462461" y="2659395"/>
            <a:ext cx="132202" cy="5486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462461" y="3681759"/>
            <a:ext cx="132202" cy="5486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4462461" y="4704123"/>
            <a:ext cx="132202" cy="5486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Lightning Bolt 49"/>
          <p:cNvSpPr/>
          <p:nvPr/>
        </p:nvSpPr>
        <p:spPr bwMode="auto">
          <a:xfrm>
            <a:off x="4754565" y="1311246"/>
            <a:ext cx="912825" cy="803286"/>
          </a:xfrm>
          <a:prstGeom prst="lightningBol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pic>
        <p:nvPicPr>
          <p:cNvPr id="47" name="Picture 46" descr="rac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14433" y="1530324"/>
            <a:ext cx="1139778" cy="1082790"/>
          </a:xfrm>
          <a:prstGeom prst="rect">
            <a:avLst/>
          </a:prstGeom>
        </p:spPr>
      </p:pic>
      <p:pic>
        <p:nvPicPr>
          <p:cNvPr id="55" name="Picture 54" descr="rac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14433" y="2662227"/>
            <a:ext cx="1139778" cy="1082790"/>
          </a:xfrm>
          <a:prstGeom prst="rect">
            <a:avLst/>
          </a:prstGeom>
        </p:spPr>
      </p:pic>
      <p:pic>
        <p:nvPicPr>
          <p:cNvPr id="56" name="Picture 55" descr="rac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14433" y="3794130"/>
            <a:ext cx="1139778" cy="1082790"/>
          </a:xfrm>
          <a:prstGeom prst="rect">
            <a:avLst/>
          </a:prstGeom>
        </p:spPr>
      </p:pic>
      <p:pic>
        <p:nvPicPr>
          <p:cNvPr id="59" name="Picture 58" descr="rac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14433" y="4938633"/>
            <a:ext cx="1139778" cy="108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485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_rels/themeOverr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9.jpeg"/></Relationships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ank Presentatio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  <a:fontScheme name="Blank Presentation">
    <a:majorFont>
      <a:latin typeface="Arial"/>
      <a:ea typeface="ＭＳ Ｐゴシック"/>
      <a:cs typeface=""/>
    </a:majorFont>
    <a:minorFont>
      <a:latin typeface="Arial"/>
      <a:ea typeface="ＭＳ Ｐゴシック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rigin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rigin">
    <a:fillStyleLst>
      <a:solidFill>
        <a:schemeClr val="phClr"/>
      </a:solidFill>
      <a:gradFill rotWithShape="1">
        <a:gsLst>
          <a:gs pos="0">
            <a:schemeClr val="phClr">
              <a:tint val="45000"/>
              <a:satMod val="200000"/>
            </a:schemeClr>
          </a:gs>
          <a:gs pos="30000">
            <a:schemeClr val="phClr">
              <a:tint val="61000"/>
              <a:satMod val="200000"/>
            </a:schemeClr>
          </a:gs>
          <a:gs pos="45000">
            <a:schemeClr val="phClr">
              <a:tint val="66000"/>
              <a:satMod val="200000"/>
            </a:schemeClr>
          </a:gs>
          <a:gs pos="55000">
            <a:schemeClr val="phClr">
              <a:tint val="66000"/>
              <a:satMod val="200000"/>
            </a:schemeClr>
          </a:gs>
          <a:gs pos="73000">
            <a:schemeClr val="phClr">
              <a:tint val="61000"/>
              <a:satMod val="200000"/>
            </a:schemeClr>
          </a:gs>
          <a:gs pos="100000">
            <a:schemeClr val="phClr">
              <a:tint val="45000"/>
              <a:satMod val="200000"/>
            </a:schemeClr>
          </a:gs>
        </a:gsLst>
        <a:lin ang="950000" scaled="1"/>
      </a:gradFill>
      <a:gradFill rotWithShape="1">
        <a:gsLst>
          <a:gs pos="0">
            <a:schemeClr val="phClr">
              <a:shade val="63000"/>
            </a:schemeClr>
          </a:gs>
          <a:gs pos="30000">
            <a:schemeClr val="phClr">
              <a:shade val="90000"/>
              <a:satMod val="110000"/>
            </a:schemeClr>
          </a:gs>
          <a:gs pos="45000">
            <a:schemeClr val="phClr">
              <a:shade val="100000"/>
              <a:satMod val="118000"/>
            </a:schemeClr>
          </a:gs>
          <a:gs pos="55000">
            <a:schemeClr val="phClr">
              <a:shade val="100000"/>
              <a:satMod val="118000"/>
            </a:schemeClr>
          </a:gs>
          <a:gs pos="73000">
            <a:schemeClr val="phClr">
              <a:shade val="90000"/>
              <a:satMod val="110000"/>
            </a:schemeClr>
          </a:gs>
          <a:gs pos="100000">
            <a:schemeClr val="phClr">
              <a:shade val="63000"/>
            </a:schemeClr>
          </a:gs>
        </a:gsLst>
        <a:lin ang="950000" scaled="1"/>
      </a:gradFill>
    </a:fillStyleLst>
    <a:lnStyleLst>
      <a:ln w="9525" cap="flat" cmpd="sng" algn="ctr">
        <a:solidFill>
          <a:schemeClr val="phClr"/>
        </a:solidFill>
        <a:prstDash val="solid"/>
      </a:ln>
      <a:ln w="19050" cap="flat" cmpd="sng" algn="ctr">
        <a:solidFill>
          <a:schemeClr val="phClr"/>
        </a:solidFill>
        <a:prstDash val="solid"/>
      </a:ln>
      <a:ln w="254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rotWithShape="0">
            <a:srgbClr val="000000">
              <a:alpha val="40000"/>
            </a:srgbClr>
          </a:outerShdw>
        </a:effectLst>
      </a:effectStyle>
      <a:effectStyle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phClr">
              <a:tint val="100000"/>
              <a:shade val="100000"/>
              <a:hueMod val="100000"/>
              <a:satMod val="100000"/>
            </a:schemeClr>
          </a:contourClr>
        </a:sp3d>
      </a:effectStyle>
      <a:effectStyle>
        <a:effectLst>
          <a:outerShdw blurRad="50800" dist="25400" dir="5400000" rotWithShape="0">
            <a:srgbClr val="000000">
              <a:alpha val="50000"/>
            </a:srgbClr>
          </a:outerShdw>
        </a:effectLst>
        <a:scene3d>
          <a:camera prst="orthographicFront" fov="0">
            <a:rot lat="0" lon="0" rev="0"/>
          </a:camera>
          <a:lightRig rig="soft" dir="t">
            <a:rot lat="0" lon="0" rev="2700000"/>
          </a:lightRig>
        </a:scene3d>
        <a:sp3d prstMaterial="matte">
          <a:bevelT w="50800" h="50800"/>
          <a:contourClr>
            <a:schemeClr val="phClr"/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shade val="60000"/>
              <a:satMod val="300000"/>
            </a:schemeClr>
          </a:gs>
          <a:gs pos="30000">
            <a:schemeClr val="phClr">
              <a:shade val="80000"/>
              <a:satMod val="230000"/>
            </a:schemeClr>
          </a:gs>
          <a:gs pos="100000">
            <a:schemeClr val="phClr">
              <a:tint val="97000"/>
              <a:satMod val="220000"/>
            </a:schemeClr>
          </a:gs>
        </a:gsLst>
        <a:lin ang="16200000" scaled="1"/>
      </a:gradFill>
      <a:blipFill>
        <a:blip xmlns:r="http://schemas.openxmlformats.org/officeDocument/2006/relationships" r:embed="rId1">
          <a:duotone>
            <a:schemeClr val="phClr">
              <a:shade val="6000"/>
              <a:satMod val="120000"/>
            </a:schemeClr>
            <a:schemeClr val="phClr">
              <a:tint val="90000"/>
            </a:schemeClr>
          </a:duotone>
        </a:blip>
        <a:tile tx="0" ty="0" sx="35000" sy="40000" flip="x" algn="tl"/>
      </a:blip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Eclipse">
    <a:majorFont>
      <a:latin typeface="Times New Roman"/>
      <a:ea typeface=""/>
      <a:cs typeface=""/>
    </a:majorFont>
    <a:minorFont>
      <a:latin typeface="Times New Roman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56082</TotalTime>
  <Words>5803</Words>
  <Application>Microsoft Office PowerPoint</Application>
  <PresentationFormat>On-screen Show (4:3)</PresentationFormat>
  <Paragraphs>1494</Paragraphs>
  <Slides>176</Slides>
  <Notes>43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176</vt:i4>
      </vt:variant>
    </vt:vector>
  </HeadingPairs>
  <TitlesOfParts>
    <vt:vector size="179" baseType="lpstr">
      <vt:lpstr>Blank Presentation</vt:lpstr>
      <vt:lpstr>1_Blank Presentation</vt:lpstr>
      <vt:lpstr>Equation</vt:lpstr>
      <vt:lpstr>Database and System Design for Emerging Storage Technologies</vt:lpstr>
      <vt:lpstr>Emerging storage technologies</vt:lpstr>
      <vt:lpstr>Optimizing systems for Flash/NVRAM</vt:lpstr>
      <vt:lpstr>Taking advantage of SSDs</vt:lpstr>
      <vt:lpstr>Leveraging NVRAM for recovery</vt:lpstr>
      <vt:lpstr>Ongoing: persistent programming</vt:lpstr>
      <vt:lpstr>Data center infrastructure (appendix)</vt:lpstr>
      <vt:lpstr>Outline</vt:lpstr>
      <vt:lpstr>Flash: more than just a fast disk?</vt:lpstr>
      <vt:lpstr>Negligible shift</vt:lpstr>
      <vt:lpstr>Flash Implications</vt:lpstr>
      <vt:lpstr>Outline</vt:lpstr>
      <vt:lpstr>NVRAM characteristics</vt:lpstr>
      <vt:lpstr>Accelerating transaction processing</vt:lpstr>
      <vt:lpstr>NVRAM OLTP opportunity</vt:lpstr>
      <vt:lpstr>Storage Management for the NVRAM Era</vt:lpstr>
      <vt:lpstr>Background: ARIES recovery</vt:lpstr>
      <vt:lpstr>ARIES performance overheads</vt:lpstr>
      <vt:lpstr>In-Place Updates</vt:lpstr>
      <vt:lpstr>Choosing recovery mechanism</vt:lpstr>
      <vt:lpstr>NVRAM Group Commit</vt:lpstr>
      <vt:lpstr>NVRAM Group Commit</vt:lpstr>
      <vt:lpstr>Modeling unavailable devices</vt:lpstr>
      <vt:lpstr>Recovery management performance</vt:lpstr>
      <vt:lpstr>Transaction latency</vt:lpstr>
      <vt:lpstr>OLTP Future work</vt:lpstr>
      <vt:lpstr>OLTP Summary</vt:lpstr>
      <vt:lpstr>Outline</vt:lpstr>
      <vt:lpstr>Persistent Programming</vt:lpstr>
      <vt:lpstr>Memory consistency</vt:lpstr>
      <vt:lpstr>Persistent consistency</vt:lpstr>
      <vt:lpstr>Outline</vt:lpstr>
      <vt:lpstr>Persistent log/buffer</vt:lpstr>
      <vt:lpstr>Implications of persist order</vt:lpstr>
      <vt:lpstr>Persistent Sequential Consistency (PSC)</vt:lpstr>
      <vt:lpstr>Buffered PSC</vt:lpstr>
      <vt:lpstr>PSC persist constraints</vt:lpstr>
      <vt:lpstr>Local Persist Order (LPO)</vt:lpstr>
      <vt:lpstr>LPO example</vt:lpstr>
      <vt:lpstr>LPO example</vt:lpstr>
      <vt:lpstr>LPO persist constraints</vt:lpstr>
      <vt:lpstr>Ideal persist constraints</vt:lpstr>
      <vt:lpstr>Example implementation optimization</vt:lpstr>
      <vt:lpstr>Possible directions</vt:lpstr>
      <vt:lpstr>Backup slides</vt:lpstr>
      <vt:lpstr>Flash memory</vt:lpstr>
      <vt:lpstr>Flash memory performance</vt:lpstr>
      <vt:lpstr>SSD query plans unchanged</vt:lpstr>
      <vt:lpstr>Experimental structure</vt:lpstr>
      <vt:lpstr>Methodology</vt:lpstr>
      <vt:lpstr>Background: DB2 access paths</vt:lpstr>
      <vt:lpstr>Background: DB2 access paths</vt:lpstr>
      <vt:lpstr>Background: DB2 access paths</vt:lpstr>
      <vt:lpstr>Background: DB2 access paths</vt:lpstr>
      <vt:lpstr>Background: DB2 access paths</vt:lpstr>
      <vt:lpstr>Background: DB2 access paths</vt:lpstr>
      <vt:lpstr>Background: DB2 access paths</vt:lpstr>
      <vt:lpstr>Background: Selecting access path</vt:lpstr>
      <vt:lpstr>Why is the 10% rule wrong?</vt:lpstr>
      <vt:lpstr>Why is the 10% rule wrong?</vt:lpstr>
      <vt:lpstr>Join</vt:lpstr>
      <vt:lpstr>Join performance</vt:lpstr>
      <vt:lpstr>Join performance</vt:lpstr>
      <vt:lpstr>Join performance</vt:lpstr>
      <vt:lpstr>NVRAM</vt:lpstr>
      <vt:lpstr>NVRAM read performance</vt:lpstr>
      <vt:lpstr>NVRAM Group Commit</vt:lpstr>
      <vt:lpstr>NVRAM Group Commit</vt:lpstr>
      <vt:lpstr>NVRAM Group Commit</vt:lpstr>
      <vt:lpstr>NVRAM Group Commit</vt:lpstr>
      <vt:lpstr>NVRAM Group Commit</vt:lpstr>
      <vt:lpstr>Read throughput</vt:lpstr>
      <vt:lpstr>Caching</vt:lpstr>
      <vt:lpstr>Group Commit future work</vt:lpstr>
      <vt:lpstr>Methodology future work</vt:lpstr>
      <vt:lpstr>Results future work</vt:lpstr>
      <vt:lpstr>BPFS (Total Epoch Order)</vt:lpstr>
      <vt:lpstr>Memory consistency</vt:lpstr>
      <vt:lpstr>Memory consistency</vt:lpstr>
      <vt:lpstr>BPFS (Total Epoch Order)</vt:lpstr>
      <vt:lpstr>Partial Epoch Order (PEO)</vt:lpstr>
      <vt:lpstr>Partial Epoch Order (PEO)</vt:lpstr>
      <vt:lpstr>Power Routing: Dynamic Power Provisioning for the Data Center</vt:lpstr>
      <vt:lpstr>Infrastructure TCO</vt:lpstr>
      <vt:lpstr>Solution 1: Oversubscribe circuits</vt:lpstr>
      <vt:lpstr>Solution 1: Oversubscribe circuits</vt:lpstr>
      <vt:lpstr>Solution 1: Oversubscribe circuits</vt:lpstr>
      <vt:lpstr>Shortcomings of power capping</vt:lpstr>
      <vt:lpstr>Solution 2: Software scheduling</vt:lpstr>
      <vt:lpstr>Solution 2: Software scheduling</vt:lpstr>
      <vt:lpstr>Contributions</vt:lpstr>
      <vt:lpstr>Outline</vt:lpstr>
      <vt:lpstr>Tutorial: Power infrastructure</vt:lpstr>
      <vt:lpstr>Tutorial: Connecting servers to PDUs</vt:lpstr>
      <vt:lpstr>Tutorial: Naïve redundancy</vt:lpstr>
      <vt:lpstr>Tutorial: State of the art redundancy</vt:lpstr>
      <vt:lpstr>Tutorial: State of the art redundancy</vt:lpstr>
      <vt:lpstr>Tutorial: State of the art redundancy</vt:lpstr>
      <vt:lpstr>Tutorial: Modern Infrastructure Topology</vt:lpstr>
      <vt:lpstr>Contribution 1: Reduce Redundancy Margins</vt:lpstr>
      <vt:lpstr>Shuffled Topologies</vt:lpstr>
      <vt:lpstr>Shuffled Topologies</vt:lpstr>
      <vt:lpstr>Shuffled Topologies</vt:lpstr>
      <vt:lpstr>Shuffled Topologies</vt:lpstr>
      <vt:lpstr>Feasible topology example: Serpentine</vt:lpstr>
      <vt:lpstr>Feasible topology example: Serpentine</vt:lpstr>
      <vt:lpstr>Feasible topology example: Serpentine</vt:lpstr>
      <vt:lpstr>Feasible topology example: Serpentine</vt:lpstr>
      <vt:lpstr>Feasible topology example: Serpentine</vt:lpstr>
      <vt:lpstr>Feasible topology example: Serpentine</vt:lpstr>
      <vt:lpstr>Contribution 2: Power Routing</vt:lpstr>
      <vt:lpstr>Power Routing Example</vt:lpstr>
      <vt:lpstr>Power Routing Example</vt:lpstr>
      <vt:lpstr>Power Routing Example</vt:lpstr>
      <vt:lpstr>Power Routing Example</vt:lpstr>
      <vt:lpstr>Scheduling algorithm</vt:lpstr>
      <vt:lpstr>Evaluation Methodology</vt:lpstr>
      <vt:lpstr>Power Routing evaluation</vt:lpstr>
      <vt:lpstr>Conclusion</vt:lpstr>
      <vt:lpstr>For more information</vt:lpstr>
      <vt:lpstr>Challenge: Stranded capacity</vt:lpstr>
      <vt:lpstr>Energy-Proportional Computing</vt:lpstr>
      <vt:lpstr>Feeds and Power</vt:lpstr>
      <vt:lpstr>Linear Programming Server Assignment</vt:lpstr>
      <vt:lpstr>Linear Programming Server Assignment</vt:lpstr>
      <vt:lpstr>Linear Programming Server Assignment</vt:lpstr>
      <vt:lpstr>Linear Programming Server Assignment</vt:lpstr>
      <vt:lpstr>Linear Programming Server Assignment</vt:lpstr>
      <vt:lpstr>Finishing the Schedule</vt:lpstr>
      <vt:lpstr>Power Routing evaluation</vt:lpstr>
      <vt:lpstr>Understanding And Abstracting  Total Data Center Power</vt:lpstr>
      <vt:lpstr>Total Data Center Power</vt:lpstr>
      <vt:lpstr>Today's power modeling tools</vt:lpstr>
      <vt:lpstr>Our Contributions</vt:lpstr>
      <vt:lpstr>Outline</vt:lpstr>
      <vt:lpstr>Background: Data center infrastructure</vt:lpstr>
      <vt:lpstr>Background: Data center infrastructure</vt:lpstr>
      <vt:lpstr>Background: Data center infrastructure</vt:lpstr>
      <vt:lpstr>Background: Data center infrastructure</vt:lpstr>
      <vt:lpstr>Background: Data center infrastructure</vt:lpstr>
      <vt:lpstr>Modeling framework</vt:lpstr>
      <vt:lpstr>PowerPoint Presentation</vt:lpstr>
      <vt:lpstr>PowerPoint Presentation</vt:lpstr>
      <vt:lpstr>Server power</vt:lpstr>
      <vt:lpstr>Server power</vt:lpstr>
      <vt:lpstr>Server power</vt:lpstr>
      <vt:lpstr>PowerPoint Presentation</vt:lpstr>
      <vt:lpstr>Power conditioning loss</vt:lpstr>
      <vt:lpstr>PowerPoint Presentation</vt:lpstr>
      <vt:lpstr>Cooling</vt:lpstr>
      <vt:lpstr>Chiller Power</vt:lpstr>
      <vt:lpstr>Chiller Power</vt:lpstr>
      <vt:lpstr>Chiller Power</vt:lpstr>
      <vt:lpstr>PowerPoint Presentation</vt:lpstr>
      <vt:lpstr>Computer Room Air Handler (CRAH)</vt:lpstr>
      <vt:lpstr>PowerPoint Presentation</vt:lpstr>
      <vt:lpstr>Air Flow</vt:lpstr>
      <vt:lpstr>Air Flow</vt:lpstr>
      <vt:lpstr>Air Flow</vt:lpstr>
      <vt:lpstr>Air Flow</vt:lpstr>
      <vt:lpstr>Air Flow</vt:lpstr>
      <vt:lpstr>Air Flow</vt:lpstr>
      <vt:lpstr>Air Flow</vt:lpstr>
      <vt:lpstr>Air Flow</vt:lpstr>
      <vt:lpstr>Air Flow</vt:lpstr>
      <vt:lpstr>PowerPoint Presentation</vt:lpstr>
      <vt:lpstr>Case Study: 10 MW peak facility</vt:lpstr>
      <vt:lpstr>Case Study: 10 MW peak facility</vt:lpstr>
      <vt:lpstr>Case Study: 10 MW peak facility</vt:lpstr>
      <vt:lpstr>Case Study: 10 MW peak facility</vt:lpstr>
      <vt:lpstr>Case Study: 10 MW peak facility</vt:lpstr>
      <vt:lpstr>Case Study: 10 MW peak facility</vt:lpstr>
      <vt:lpstr>Case Study: 10 MW peak facility</vt:lpstr>
      <vt:lpstr>Case Study: 10 MW peak facility</vt:lpstr>
      <vt:lpstr>Conclusions</vt:lpstr>
      <vt:lpstr>For more information</vt:lpstr>
    </vt:vector>
  </TitlesOfParts>
  <Company>CMU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Temporal Streaming of Distributed Shared Memory</dc:title>
  <dc:creator>Stephen Somogyi</dc:creator>
  <cp:lastModifiedBy>Steve</cp:lastModifiedBy>
  <cp:revision>2371</cp:revision>
  <dcterms:created xsi:type="dcterms:W3CDTF">2010-03-13T18:55:09Z</dcterms:created>
  <dcterms:modified xsi:type="dcterms:W3CDTF">2013-07-24T23:58:45Z</dcterms:modified>
</cp:coreProperties>
</file>